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82" r:id="rId8"/>
    <p:sldId id="283" r:id="rId9"/>
    <p:sldId id="333" r:id="rId10"/>
    <p:sldId id="344" r:id="rId11"/>
    <p:sldId id="330" r:id="rId12"/>
    <p:sldId id="337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6" autoAdjust="0"/>
    <p:restoredTop sz="95417" autoAdjust="0"/>
  </p:normalViewPr>
  <p:slideViewPr>
    <p:cSldViewPr showGuides="1">
      <p:cViewPr varScale="1">
        <p:scale>
          <a:sx n="109" d="100"/>
          <a:sy n="109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8\RENA_MAY_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12\RENA_Sept_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12\RENA_Sept_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12\RENA_Sept_202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12\092022_crrba_plo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12\092022_crrba_plo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Monthly RENA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208"/>
        <c:axId val="467677344"/>
      </c:barChart>
      <c:catAx>
        <c:axId val="46767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7344"/>
        <c:crosses val="autoZero"/>
        <c:auto val="1"/>
        <c:lblAlgn val="ctr"/>
        <c:lblOffset val="100"/>
        <c:tickLblSkip val="3"/>
        <c:noMultiLvlLbl val="0"/>
      </c:catAx>
      <c:valAx>
        <c:axId val="467677344"/>
        <c:scaling>
          <c:orientation val="minMax"/>
          <c:max val="30000000"/>
          <c:min val="-6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2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Monthly RENA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Monthly!$Q$2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BC2-421D-9E36-0F8C84639893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BC2-421D-9E36-0F8C84639893}"/>
              </c:ext>
            </c:extLst>
          </c:dPt>
          <c:cat>
            <c:strRef>
              <c:f>Monthly!$P$3:$P$27</c:f>
              <c:strCache>
                <c:ptCount val="25"/>
                <c:pt idx="0">
                  <c:v>2020_9</c:v>
                </c:pt>
                <c:pt idx="1">
                  <c:v>2020_10</c:v>
                </c:pt>
                <c:pt idx="2">
                  <c:v>2020_11</c:v>
                </c:pt>
                <c:pt idx="3">
                  <c:v>2020_12</c:v>
                </c:pt>
                <c:pt idx="4">
                  <c:v>2021_1</c:v>
                </c:pt>
                <c:pt idx="5">
                  <c:v>2021_2</c:v>
                </c:pt>
                <c:pt idx="6">
                  <c:v>2021_3</c:v>
                </c:pt>
                <c:pt idx="7">
                  <c:v>2021_4</c:v>
                </c:pt>
                <c:pt idx="8">
                  <c:v>2021_5</c:v>
                </c:pt>
                <c:pt idx="9">
                  <c:v>2021_6</c:v>
                </c:pt>
                <c:pt idx="10">
                  <c:v>2021_7</c:v>
                </c:pt>
                <c:pt idx="11">
                  <c:v>2021_8</c:v>
                </c:pt>
                <c:pt idx="12">
                  <c:v>2021_9</c:v>
                </c:pt>
                <c:pt idx="13">
                  <c:v>2021_10</c:v>
                </c:pt>
                <c:pt idx="14">
                  <c:v>2021_11</c:v>
                </c:pt>
                <c:pt idx="15">
                  <c:v>2021_12</c:v>
                </c:pt>
                <c:pt idx="16">
                  <c:v>2022_1</c:v>
                </c:pt>
                <c:pt idx="17">
                  <c:v>2022_2</c:v>
                </c:pt>
                <c:pt idx="18">
                  <c:v>2022_3</c:v>
                </c:pt>
                <c:pt idx="19">
                  <c:v>2022_4</c:v>
                </c:pt>
                <c:pt idx="20">
                  <c:v>2022_5</c:v>
                </c:pt>
                <c:pt idx="21">
                  <c:v>2022_6</c:v>
                </c:pt>
                <c:pt idx="22">
                  <c:v>2022_7</c:v>
                </c:pt>
                <c:pt idx="23">
                  <c:v>2022_8</c:v>
                </c:pt>
                <c:pt idx="24">
                  <c:v>2022_9</c:v>
                </c:pt>
              </c:strCache>
            </c:strRef>
          </c:cat>
          <c:val>
            <c:numRef>
              <c:f>Monthly!$Q$3:$Q$27</c:f>
              <c:numCache>
                <c:formatCode>General</c:formatCode>
                <c:ptCount val="25"/>
                <c:pt idx="0">
                  <c:v>5265833.459999999</c:v>
                </c:pt>
                <c:pt idx="1">
                  <c:v>-2876364.1299999994</c:v>
                </c:pt>
                <c:pt idx="2">
                  <c:v>22308654.66</c:v>
                </c:pt>
                <c:pt idx="3">
                  <c:v>5117961.3900000006</c:v>
                </c:pt>
                <c:pt idx="4">
                  <c:v>5414406.5199999986</c:v>
                </c:pt>
                <c:pt idx="5">
                  <c:v>-57010461.57</c:v>
                </c:pt>
                <c:pt idx="6">
                  <c:v>15662765.750000004</c:v>
                </c:pt>
                <c:pt idx="7">
                  <c:v>9977037.0099999998</c:v>
                </c:pt>
                <c:pt idx="8">
                  <c:v>1113330.9400000002</c:v>
                </c:pt>
                <c:pt idx="9">
                  <c:v>-2344357.1199999992</c:v>
                </c:pt>
                <c:pt idx="10">
                  <c:v>1729081.9</c:v>
                </c:pt>
                <c:pt idx="11">
                  <c:v>2069008.2799999996</c:v>
                </c:pt>
                <c:pt idx="12">
                  <c:v>3082125.6600000006</c:v>
                </c:pt>
                <c:pt idx="13">
                  <c:v>2992724.4100000006</c:v>
                </c:pt>
                <c:pt idx="14">
                  <c:v>8791548.1199999973</c:v>
                </c:pt>
                <c:pt idx="15">
                  <c:v>9807959.7899999954</c:v>
                </c:pt>
                <c:pt idx="16">
                  <c:v>2925413.600000001</c:v>
                </c:pt>
                <c:pt idx="17">
                  <c:v>4587053.91</c:v>
                </c:pt>
                <c:pt idx="18">
                  <c:v>12857904.49</c:v>
                </c:pt>
                <c:pt idx="19">
                  <c:v>-3050433.3999999994</c:v>
                </c:pt>
                <c:pt idx="20">
                  <c:v>1111300.9499999997</c:v>
                </c:pt>
                <c:pt idx="21">
                  <c:v>425087.9200000001</c:v>
                </c:pt>
                <c:pt idx="22">
                  <c:v>-5982852.9299999988</c:v>
                </c:pt>
                <c:pt idx="23">
                  <c:v>1774765.1700000002</c:v>
                </c:pt>
                <c:pt idx="24">
                  <c:v>5601737.4699999988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BC2-421D-9E36-0F8C846398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208"/>
        <c:axId val="467677344"/>
      </c:barChart>
      <c:catAx>
        <c:axId val="46767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7344"/>
        <c:crosses val="autoZero"/>
        <c:auto val="1"/>
        <c:lblAlgn val="ctr"/>
        <c:lblOffset val="100"/>
        <c:tickLblSkip val="3"/>
        <c:noMultiLvlLbl val="0"/>
      </c:catAx>
      <c:valAx>
        <c:axId val="467677344"/>
        <c:scaling>
          <c:orientation val="minMax"/>
          <c:max val="30000000"/>
          <c:min val="-6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2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Daily RENA vs RT Congestion Rent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Sept_RENA!$I$1</c:f>
              <c:strCache>
                <c:ptCount val="1"/>
                <c:pt idx="0">
                  <c:v>Sum of RT Congestion Rent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Sept_RENA!$H$2:$H$32</c:f>
              <c:numCache>
                <c:formatCode>m/d/yyyy</c:formatCode>
                <c:ptCount val="31"/>
                <c:pt idx="0">
                  <c:v>44805</c:v>
                </c:pt>
                <c:pt idx="1">
                  <c:v>44806</c:v>
                </c:pt>
                <c:pt idx="2">
                  <c:v>44807</c:v>
                </c:pt>
                <c:pt idx="3">
                  <c:v>44808</c:v>
                </c:pt>
                <c:pt idx="4">
                  <c:v>44809</c:v>
                </c:pt>
                <c:pt idx="5">
                  <c:v>44810</c:v>
                </c:pt>
                <c:pt idx="6">
                  <c:v>44811</c:v>
                </c:pt>
                <c:pt idx="7">
                  <c:v>44812</c:v>
                </c:pt>
                <c:pt idx="8">
                  <c:v>44813</c:v>
                </c:pt>
                <c:pt idx="9">
                  <c:v>44814</c:v>
                </c:pt>
                <c:pt idx="10">
                  <c:v>44815</c:v>
                </c:pt>
                <c:pt idx="11">
                  <c:v>44816</c:v>
                </c:pt>
                <c:pt idx="12">
                  <c:v>44817</c:v>
                </c:pt>
                <c:pt idx="13">
                  <c:v>44818</c:v>
                </c:pt>
                <c:pt idx="14">
                  <c:v>44819</c:v>
                </c:pt>
                <c:pt idx="15">
                  <c:v>44820</c:v>
                </c:pt>
                <c:pt idx="16">
                  <c:v>44821</c:v>
                </c:pt>
                <c:pt idx="17">
                  <c:v>44822</c:v>
                </c:pt>
                <c:pt idx="18">
                  <c:v>44823</c:v>
                </c:pt>
                <c:pt idx="19">
                  <c:v>44824</c:v>
                </c:pt>
                <c:pt idx="20">
                  <c:v>44825</c:v>
                </c:pt>
                <c:pt idx="21">
                  <c:v>44826</c:v>
                </c:pt>
                <c:pt idx="22">
                  <c:v>44827</c:v>
                </c:pt>
                <c:pt idx="23">
                  <c:v>44828</c:v>
                </c:pt>
                <c:pt idx="24">
                  <c:v>44829</c:v>
                </c:pt>
                <c:pt idx="25">
                  <c:v>44830</c:v>
                </c:pt>
                <c:pt idx="26">
                  <c:v>44831</c:v>
                </c:pt>
                <c:pt idx="27">
                  <c:v>44832</c:v>
                </c:pt>
                <c:pt idx="28">
                  <c:v>44833</c:v>
                </c:pt>
                <c:pt idx="29">
                  <c:v>44834</c:v>
                </c:pt>
              </c:numCache>
            </c:numRef>
          </c:cat>
          <c:val>
            <c:numRef>
              <c:f>Sept_RENA!$I$2:$I$32</c:f>
              <c:numCache>
                <c:formatCode>General</c:formatCode>
                <c:ptCount val="31"/>
                <c:pt idx="0">
                  <c:v>0</c:v>
                </c:pt>
                <c:pt idx="1">
                  <c:v>207226.56</c:v>
                </c:pt>
                <c:pt idx="2">
                  <c:v>0</c:v>
                </c:pt>
                <c:pt idx="3">
                  <c:v>245082.85</c:v>
                </c:pt>
                <c:pt idx="4">
                  <c:v>3213.46</c:v>
                </c:pt>
                <c:pt idx="5">
                  <c:v>1286534.3400000001</c:v>
                </c:pt>
                <c:pt idx="6">
                  <c:v>4844.03</c:v>
                </c:pt>
                <c:pt idx="7">
                  <c:v>357281.61</c:v>
                </c:pt>
                <c:pt idx="8">
                  <c:v>2938464.58</c:v>
                </c:pt>
                <c:pt idx="9">
                  <c:v>18159.18</c:v>
                </c:pt>
                <c:pt idx="10">
                  <c:v>270073.86</c:v>
                </c:pt>
                <c:pt idx="11">
                  <c:v>626009.90999999992</c:v>
                </c:pt>
                <c:pt idx="12">
                  <c:v>227278.53533310001</c:v>
                </c:pt>
                <c:pt idx="13">
                  <c:v>465526.11</c:v>
                </c:pt>
                <c:pt idx="14">
                  <c:v>1813891.49</c:v>
                </c:pt>
                <c:pt idx="15">
                  <c:v>3968591.7499999991</c:v>
                </c:pt>
                <c:pt idx="16">
                  <c:v>9982201.5099999979</c:v>
                </c:pt>
                <c:pt idx="17">
                  <c:v>11473924.879999999</c:v>
                </c:pt>
                <c:pt idx="18">
                  <c:v>1610666.5899999999</c:v>
                </c:pt>
                <c:pt idx="19">
                  <c:v>2264104.6800000002</c:v>
                </c:pt>
                <c:pt idx="20">
                  <c:v>1587511.5299999998</c:v>
                </c:pt>
                <c:pt idx="21">
                  <c:v>589291.44999999995</c:v>
                </c:pt>
                <c:pt idx="22">
                  <c:v>3552680.69</c:v>
                </c:pt>
                <c:pt idx="23">
                  <c:v>1258327.4100000001</c:v>
                </c:pt>
                <c:pt idx="24">
                  <c:v>1764834.07</c:v>
                </c:pt>
                <c:pt idx="25">
                  <c:v>3739652.6500000004</c:v>
                </c:pt>
                <c:pt idx="26">
                  <c:v>2418895.0499999998</c:v>
                </c:pt>
                <c:pt idx="27">
                  <c:v>1322934.75</c:v>
                </c:pt>
                <c:pt idx="28">
                  <c:v>1788292.6800000002</c:v>
                </c:pt>
                <c:pt idx="29">
                  <c:v>1295614.2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DF-41D5-B17F-02D54FC93D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8200368"/>
        <c:axId val="846835072"/>
      </c:areaChart>
      <c:barChart>
        <c:barDir val="col"/>
        <c:grouping val="clustered"/>
        <c:varyColors val="0"/>
        <c:ser>
          <c:idx val="1"/>
          <c:order val="1"/>
          <c:tx>
            <c:strRef>
              <c:f>Sept_RENA!$E$1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  <a:effectLst/>
          </c:spPr>
          <c:invertIfNegative val="0"/>
          <c:cat>
            <c:numRef>
              <c:f>Sept_RENA!$H$2:$H$32</c:f>
              <c:numCache>
                <c:formatCode>m/d/yyyy</c:formatCode>
                <c:ptCount val="31"/>
                <c:pt idx="0">
                  <c:v>44805</c:v>
                </c:pt>
                <c:pt idx="1">
                  <c:v>44806</c:v>
                </c:pt>
                <c:pt idx="2">
                  <c:v>44807</c:v>
                </c:pt>
                <c:pt idx="3">
                  <c:v>44808</c:v>
                </c:pt>
                <c:pt idx="4">
                  <c:v>44809</c:v>
                </c:pt>
                <c:pt idx="5">
                  <c:v>44810</c:v>
                </c:pt>
                <c:pt idx="6">
                  <c:v>44811</c:v>
                </c:pt>
                <c:pt idx="7">
                  <c:v>44812</c:v>
                </c:pt>
                <c:pt idx="8">
                  <c:v>44813</c:v>
                </c:pt>
                <c:pt idx="9">
                  <c:v>44814</c:v>
                </c:pt>
                <c:pt idx="10">
                  <c:v>44815</c:v>
                </c:pt>
                <c:pt idx="11">
                  <c:v>44816</c:v>
                </c:pt>
                <c:pt idx="12">
                  <c:v>44817</c:v>
                </c:pt>
                <c:pt idx="13">
                  <c:v>44818</c:v>
                </c:pt>
                <c:pt idx="14">
                  <c:v>44819</c:v>
                </c:pt>
                <c:pt idx="15">
                  <c:v>44820</c:v>
                </c:pt>
                <c:pt idx="16">
                  <c:v>44821</c:v>
                </c:pt>
                <c:pt idx="17">
                  <c:v>44822</c:v>
                </c:pt>
                <c:pt idx="18">
                  <c:v>44823</c:v>
                </c:pt>
                <c:pt idx="19">
                  <c:v>44824</c:v>
                </c:pt>
                <c:pt idx="20">
                  <c:v>44825</c:v>
                </c:pt>
                <c:pt idx="21">
                  <c:v>44826</c:v>
                </c:pt>
                <c:pt idx="22">
                  <c:v>44827</c:v>
                </c:pt>
                <c:pt idx="23">
                  <c:v>44828</c:v>
                </c:pt>
                <c:pt idx="24">
                  <c:v>44829</c:v>
                </c:pt>
                <c:pt idx="25">
                  <c:v>44830</c:v>
                </c:pt>
                <c:pt idx="26">
                  <c:v>44831</c:v>
                </c:pt>
                <c:pt idx="27">
                  <c:v>44832</c:v>
                </c:pt>
                <c:pt idx="28">
                  <c:v>44833</c:v>
                </c:pt>
                <c:pt idx="29">
                  <c:v>44834</c:v>
                </c:pt>
              </c:numCache>
            </c:numRef>
          </c:cat>
          <c:val>
            <c:numRef>
              <c:f>Sept_RENA!$E$2:$E$31</c:f>
              <c:numCache>
                <c:formatCode>#,##0.0</c:formatCode>
                <c:ptCount val="30"/>
                <c:pt idx="0">
                  <c:v>1000.22</c:v>
                </c:pt>
                <c:pt idx="1">
                  <c:v>14493.21</c:v>
                </c:pt>
                <c:pt idx="2">
                  <c:v>1046.8</c:v>
                </c:pt>
                <c:pt idx="3">
                  <c:v>28467.03</c:v>
                </c:pt>
                <c:pt idx="4">
                  <c:v>1431.38</c:v>
                </c:pt>
                <c:pt idx="5">
                  <c:v>35205.94</c:v>
                </c:pt>
                <c:pt idx="6">
                  <c:v>1511</c:v>
                </c:pt>
                <c:pt idx="7">
                  <c:v>18241.95</c:v>
                </c:pt>
                <c:pt idx="8">
                  <c:v>206778.12</c:v>
                </c:pt>
                <c:pt idx="9">
                  <c:v>214.25</c:v>
                </c:pt>
                <c:pt idx="10">
                  <c:v>46732.07</c:v>
                </c:pt>
                <c:pt idx="11">
                  <c:v>153789.46</c:v>
                </c:pt>
                <c:pt idx="12">
                  <c:v>22846.27</c:v>
                </c:pt>
                <c:pt idx="13">
                  <c:v>144348.01999999999</c:v>
                </c:pt>
                <c:pt idx="14">
                  <c:v>896383.85</c:v>
                </c:pt>
                <c:pt idx="15">
                  <c:v>385728.63</c:v>
                </c:pt>
                <c:pt idx="16">
                  <c:v>26638.58</c:v>
                </c:pt>
                <c:pt idx="17">
                  <c:v>2842859.34</c:v>
                </c:pt>
                <c:pt idx="18">
                  <c:v>48013.36</c:v>
                </c:pt>
                <c:pt idx="19">
                  <c:v>23060.91</c:v>
                </c:pt>
                <c:pt idx="20">
                  <c:v>84539.47</c:v>
                </c:pt>
                <c:pt idx="21">
                  <c:v>249948.87</c:v>
                </c:pt>
                <c:pt idx="22">
                  <c:v>-61541.21</c:v>
                </c:pt>
                <c:pt idx="23">
                  <c:v>27783.54</c:v>
                </c:pt>
                <c:pt idx="24">
                  <c:v>28518.44</c:v>
                </c:pt>
                <c:pt idx="25">
                  <c:v>13803.1</c:v>
                </c:pt>
                <c:pt idx="26">
                  <c:v>-30721.83</c:v>
                </c:pt>
                <c:pt idx="27">
                  <c:v>57037.1</c:v>
                </c:pt>
                <c:pt idx="28">
                  <c:v>309086.34999999998</c:v>
                </c:pt>
                <c:pt idx="29">
                  <c:v>24493.25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DF-41D5-B17F-02D54FC93D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193864"/>
        <c:axId val="467679304"/>
      </c:barChart>
      <c:catAx>
        <c:axId val="19219386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9304"/>
        <c:crosses val="autoZero"/>
        <c:auto val="0"/>
        <c:lblAlgn val="ctr"/>
        <c:lblOffset val="100"/>
        <c:tickLblSkip val="5"/>
        <c:tickMarkSkip val="5"/>
        <c:noMultiLvlLbl val="0"/>
      </c:catAx>
      <c:valAx>
        <c:axId val="467679304"/>
        <c:scaling>
          <c:orientation val="minMax"/>
          <c:max val="3000000"/>
          <c:min val="-2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193864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846835072"/>
        <c:scaling>
          <c:orientation val="minMax"/>
          <c:max val="15000000"/>
          <c:min val="-100000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8200368"/>
        <c:crosses val="max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dateAx>
        <c:axId val="788200368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846835072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Estimated DAM oversold vs RENA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Sept_RENA!$J$1</c:f>
              <c:strCache>
                <c:ptCount val="1"/>
                <c:pt idx="0">
                  <c:v>Sum of oversold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Sept_RENA!$H$2:$H$32</c:f>
              <c:numCache>
                <c:formatCode>m/d/yyyy</c:formatCode>
                <c:ptCount val="31"/>
                <c:pt idx="0">
                  <c:v>44805</c:v>
                </c:pt>
                <c:pt idx="1">
                  <c:v>44806</c:v>
                </c:pt>
                <c:pt idx="2">
                  <c:v>44807</c:v>
                </c:pt>
                <c:pt idx="3">
                  <c:v>44808</c:v>
                </c:pt>
                <c:pt idx="4">
                  <c:v>44809</c:v>
                </c:pt>
                <c:pt idx="5">
                  <c:v>44810</c:v>
                </c:pt>
                <c:pt idx="6">
                  <c:v>44811</c:v>
                </c:pt>
                <c:pt idx="7">
                  <c:v>44812</c:v>
                </c:pt>
                <c:pt idx="8">
                  <c:v>44813</c:v>
                </c:pt>
                <c:pt idx="9">
                  <c:v>44814</c:v>
                </c:pt>
                <c:pt idx="10">
                  <c:v>44815</c:v>
                </c:pt>
                <c:pt idx="11">
                  <c:v>44816</c:v>
                </c:pt>
                <c:pt idx="12">
                  <c:v>44817</c:v>
                </c:pt>
                <c:pt idx="13">
                  <c:v>44818</c:v>
                </c:pt>
                <c:pt idx="14">
                  <c:v>44819</c:v>
                </c:pt>
                <c:pt idx="15">
                  <c:v>44820</c:v>
                </c:pt>
                <c:pt idx="16">
                  <c:v>44821</c:v>
                </c:pt>
                <c:pt idx="17">
                  <c:v>44822</c:v>
                </c:pt>
                <c:pt idx="18">
                  <c:v>44823</c:v>
                </c:pt>
                <c:pt idx="19">
                  <c:v>44824</c:v>
                </c:pt>
                <c:pt idx="20">
                  <c:v>44825</c:v>
                </c:pt>
                <c:pt idx="21">
                  <c:v>44826</c:v>
                </c:pt>
                <c:pt idx="22">
                  <c:v>44827</c:v>
                </c:pt>
                <c:pt idx="23">
                  <c:v>44828</c:v>
                </c:pt>
                <c:pt idx="24">
                  <c:v>44829</c:v>
                </c:pt>
                <c:pt idx="25">
                  <c:v>44830</c:v>
                </c:pt>
                <c:pt idx="26">
                  <c:v>44831</c:v>
                </c:pt>
                <c:pt idx="27">
                  <c:v>44832</c:v>
                </c:pt>
                <c:pt idx="28">
                  <c:v>44833</c:v>
                </c:pt>
                <c:pt idx="29">
                  <c:v>44834</c:v>
                </c:pt>
              </c:numCache>
            </c:numRef>
          </c:cat>
          <c:val>
            <c:numRef>
              <c:f>Sept_RENA!$J$2:$J$32</c:f>
              <c:numCache>
                <c:formatCode>0.0</c:formatCode>
                <c:ptCount val="31"/>
                <c:pt idx="0">
                  <c:v>0</c:v>
                </c:pt>
                <c:pt idx="1">
                  <c:v>14900.369999999999</c:v>
                </c:pt>
                <c:pt idx="2">
                  <c:v>0</c:v>
                </c:pt>
                <c:pt idx="3">
                  <c:v>39560.559999999998</c:v>
                </c:pt>
                <c:pt idx="4">
                  <c:v>862.24</c:v>
                </c:pt>
                <c:pt idx="5">
                  <c:v>977.49000000000024</c:v>
                </c:pt>
                <c:pt idx="6">
                  <c:v>600.66</c:v>
                </c:pt>
                <c:pt idx="7">
                  <c:v>36110.25</c:v>
                </c:pt>
                <c:pt idx="8">
                  <c:v>416224.55</c:v>
                </c:pt>
                <c:pt idx="9">
                  <c:v>-52.019999999999996</c:v>
                </c:pt>
                <c:pt idx="10">
                  <c:v>17790.949999999997</c:v>
                </c:pt>
                <c:pt idx="11">
                  <c:v>134429.66</c:v>
                </c:pt>
                <c:pt idx="12">
                  <c:v>6021.7321340630024</c:v>
                </c:pt>
                <c:pt idx="13">
                  <c:v>163832.21</c:v>
                </c:pt>
                <c:pt idx="14">
                  <c:v>907061.96000000008</c:v>
                </c:pt>
                <c:pt idx="15">
                  <c:v>392709.86</c:v>
                </c:pt>
                <c:pt idx="16">
                  <c:v>125953.79000000001</c:v>
                </c:pt>
                <c:pt idx="17">
                  <c:v>2901662.9100000006</c:v>
                </c:pt>
                <c:pt idx="18">
                  <c:v>117713.24999999999</c:v>
                </c:pt>
                <c:pt idx="19">
                  <c:v>25743.590000000015</c:v>
                </c:pt>
                <c:pt idx="20">
                  <c:v>72700.63</c:v>
                </c:pt>
                <c:pt idx="21">
                  <c:v>257513.55</c:v>
                </c:pt>
                <c:pt idx="22">
                  <c:v>82577.470000000016</c:v>
                </c:pt>
                <c:pt idx="23">
                  <c:v>46897.19</c:v>
                </c:pt>
                <c:pt idx="24">
                  <c:v>110887.23000000001</c:v>
                </c:pt>
                <c:pt idx="25">
                  <c:v>-44375.930000000015</c:v>
                </c:pt>
                <c:pt idx="26">
                  <c:v>25579.120000000006</c:v>
                </c:pt>
                <c:pt idx="27">
                  <c:v>21247.5</c:v>
                </c:pt>
                <c:pt idx="28">
                  <c:v>352750.63</c:v>
                </c:pt>
                <c:pt idx="29">
                  <c:v>86095.75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24-4A10-A3B5-33DA4BA1CCEA}"/>
            </c:ext>
          </c:extLst>
        </c:ser>
        <c:ser>
          <c:idx val="1"/>
          <c:order val="1"/>
          <c:tx>
            <c:strRef>
              <c:f>Sept_RENA!$E$1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Sept_RENA!$H$2:$H$32</c:f>
              <c:numCache>
                <c:formatCode>m/d/yyyy</c:formatCode>
                <c:ptCount val="31"/>
                <c:pt idx="0">
                  <c:v>44805</c:v>
                </c:pt>
                <c:pt idx="1">
                  <c:v>44806</c:v>
                </c:pt>
                <c:pt idx="2">
                  <c:v>44807</c:v>
                </c:pt>
                <c:pt idx="3">
                  <c:v>44808</c:v>
                </c:pt>
                <c:pt idx="4">
                  <c:v>44809</c:v>
                </c:pt>
                <c:pt idx="5">
                  <c:v>44810</c:v>
                </c:pt>
                <c:pt idx="6">
                  <c:v>44811</c:v>
                </c:pt>
                <c:pt idx="7">
                  <c:v>44812</c:v>
                </c:pt>
                <c:pt idx="8">
                  <c:v>44813</c:v>
                </c:pt>
                <c:pt idx="9">
                  <c:v>44814</c:v>
                </c:pt>
                <c:pt idx="10">
                  <c:v>44815</c:v>
                </c:pt>
                <c:pt idx="11">
                  <c:v>44816</c:v>
                </c:pt>
                <c:pt idx="12">
                  <c:v>44817</c:v>
                </c:pt>
                <c:pt idx="13">
                  <c:v>44818</c:v>
                </c:pt>
                <c:pt idx="14">
                  <c:v>44819</c:v>
                </c:pt>
                <c:pt idx="15">
                  <c:v>44820</c:v>
                </c:pt>
                <c:pt idx="16">
                  <c:v>44821</c:v>
                </c:pt>
                <c:pt idx="17">
                  <c:v>44822</c:v>
                </c:pt>
                <c:pt idx="18">
                  <c:v>44823</c:v>
                </c:pt>
                <c:pt idx="19">
                  <c:v>44824</c:v>
                </c:pt>
                <c:pt idx="20">
                  <c:v>44825</c:v>
                </c:pt>
                <c:pt idx="21">
                  <c:v>44826</c:v>
                </c:pt>
                <c:pt idx="22">
                  <c:v>44827</c:v>
                </c:pt>
                <c:pt idx="23">
                  <c:v>44828</c:v>
                </c:pt>
                <c:pt idx="24">
                  <c:v>44829</c:v>
                </c:pt>
                <c:pt idx="25">
                  <c:v>44830</c:v>
                </c:pt>
                <c:pt idx="26">
                  <c:v>44831</c:v>
                </c:pt>
                <c:pt idx="27">
                  <c:v>44832</c:v>
                </c:pt>
                <c:pt idx="28">
                  <c:v>44833</c:v>
                </c:pt>
                <c:pt idx="29">
                  <c:v>44834</c:v>
                </c:pt>
              </c:numCache>
            </c:numRef>
          </c:cat>
          <c:val>
            <c:numRef>
              <c:f>Sept_RENA!$E$2:$E$32</c:f>
              <c:numCache>
                <c:formatCode>#,##0.0</c:formatCode>
                <c:ptCount val="31"/>
                <c:pt idx="0">
                  <c:v>1000.22</c:v>
                </c:pt>
                <c:pt idx="1">
                  <c:v>14493.21</c:v>
                </c:pt>
                <c:pt idx="2">
                  <c:v>1046.8</c:v>
                </c:pt>
                <c:pt idx="3">
                  <c:v>28467.03</c:v>
                </c:pt>
                <c:pt idx="4">
                  <c:v>1431.38</c:v>
                </c:pt>
                <c:pt idx="5">
                  <c:v>35205.94</c:v>
                </c:pt>
                <c:pt idx="6">
                  <c:v>1511</c:v>
                </c:pt>
                <c:pt idx="7">
                  <c:v>18241.95</c:v>
                </c:pt>
                <c:pt idx="8">
                  <c:v>206778.12</c:v>
                </c:pt>
                <c:pt idx="9">
                  <c:v>214.25</c:v>
                </c:pt>
                <c:pt idx="10">
                  <c:v>46732.07</c:v>
                </c:pt>
                <c:pt idx="11">
                  <c:v>153789.46</c:v>
                </c:pt>
                <c:pt idx="12">
                  <c:v>22846.27</c:v>
                </c:pt>
                <c:pt idx="13">
                  <c:v>144348.01999999999</c:v>
                </c:pt>
                <c:pt idx="14">
                  <c:v>896383.85</c:v>
                </c:pt>
                <c:pt idx="15">
                  <c:v>385728.63</c:v>
                </c:pt>
                <c:pt idx="16">
                  <c:v>26638.58</c:v>
                </c:pt>
                <c:pt idx="17">
                  <c:v>2842859.34</c:v>
                </c:pt>
                <c:pt idx="18">
                  <c:v>48013.36</c:v>
                </c:pt>
                <c:pt idx="19">
                  <c:v>23060.91</c:v>
                </c:pt>
                <c:pt idx="20">
                  <c:v>84539.47</c:v>
                </c:pt>
                <c:pt idx="21">
                  <c:v>249948.87</c:v>
                </c:pt>
                <c:pt idx="22">
                  <c:v>-61541.21</c:v>
                </c:pt>
                <c:pt idx="23">
                  <c:v>27783.54</c:v>
                </c:pt>
                <c:pt idx="24">
                  <c:v>28518.44</c:v>
                </c:pt>
                <c:pt idx="25">
                  <c:v>13803.1</c:v>
                </c:pt>
                <c:pt idx="26">
                  <c:v>-30721.83</c:v>
                </c:pt>
                <c:pt idx="27">
                  <c:v>57037.1</c:v>
                </c:pt>
                <c:pt idx="28">
                  <c:v>309086.34999999998</c:v>
                </c:pt>
                <c:pt idx="29">
                  <c:v>24493.25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24-4A10-A3B5-33DA4BA1CC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600"/>
        <c:axId val="467675776"/>
      </c:barChart>
      <c:catAx>
        <c:axId val="46767460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5776"/>
        <c:crosses val="autoZero"/>
        <c:auto val="0"/>
        <c:lblAlgn val="ctr"/>
        <c:lblOffset val="100"/>
        <c:tickLblSkip val="5"/>
        <c:noMultiLvlLbl val="0"/>
      </c:catAx>
      <c:valAx>
        <c:axId val="467675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60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Daily CRR value</a:t>
            </a:r>
            <a:r>
              <a:rPr lang="en-US" b="1" baseline="0"/>
              <a:t> vs DAM congestion Rent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851234889937677"/>
          <c:y val="0.20845921940953116"/>
          <c:w val="0.81144534899239285"/>
          <c:h val="0.51677454387577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Payment/Charge to CRRAH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Sheet1!$A$2:$A$31</c:f>
              <c:numCache>
                <c:formatCode>m/d/yyyy</c:formatCode>
                <c:ptCount val="30"/>
                <c:pt idx="0">
                  <c:v>44805</c:v>
                </c:pt>
                <c:pt idx="1">
                  <c:v>44806</c:v>
                </c:pt>
                <c:pt idx="2">
                  <c:v>44807</c:v>
                </c:pt>
                <c:pt idx="3">
                  <c:v>44808</c:v>
                </c:pt>
                <c:pt idx="4">
                  <c:v>44809</c:v>
                </c:pt>
                <c:pt idx="5">
                  <c:v>44810</c:v>
                </c:pt>
                <c:pt idx="6">
                  <c:v>44811</c:v>
                </c:pt>
                <c:pt idx="7">
                  <c:v>44812</c:v>
                </c:pt>
                <c:pt idx="8">
                  <c:v>44813</c:v>
                </c:pt>
                <c:pt idx="9">
                  <c:v>44814</c:v>
                </c:pt>
                <c:pt idx="10">
                  <c:v>44815</c:v>
                </c:pt>
                <c:pt idx="11">
                  <c:v>44816</c:v>
                </c:pt>
                <c:pt idx="12">
                  <c:v>44817</c:v>
                </c:pt>
                <c:pt idx="13">
                  <c:v>44818</c:v>
                </c:pt>
                <c:pt idx="14">
                  <c:v>44819</c:v>
                </c:pt>
                <c:pt idx="15">
                  <c:v>44820</c:v>
                </c:pt>
                <c:pt idx="16">
                  <c:v>44821</c:v>
                </c:pt>
                <c:pt idx="17">
                  <c:v>44822</c:v>
                </c:pt>
                <c:pt idx="18">
                  <c:v>44823</c:v>
                </c:pt>
                <c:pt idx="19">
                  <c:v>44824</c:v>
                </c:pt>
                <c:pt idx="20">
                  <c:v>44825</c:v>
                </c:pt>
                <c:pt idx="21">
                  <c:v>44826</c:v>
                </c:pt>
                <c:pt idx="22">
                  <c:v>44827</c:v>
                </c:pt>
                <c:pt idx="23">
                  <c:v>44828</c:v>
                </c:pt>
                <c:pt idx="24">
                  <c:v>44829</c:v>
                </c:pt>
                <c:pt idx="25">
                  <c:v>44830</c:v>
                </c:pt>
                <c:pt idx="26">
                  <c:v>44831</c:v>
                </c:pt>
                <c:pt idx="27">
                  <c:v>44832</c:v>
                </c:pt>
                <c:pt idx="28">
                  <c:v>44833</c:v>
                </c:pt>
                <c:pt idx="29">
                  <c:v>44834</c:v>
                </c:pt>
              </c:numCache>
            </c:numRef>
          </c:cat>
          <c:val>
            <c:numRef>
              <c:f>Sheet1!$B$2:$B$31</c:f>
              <c:numCache>
                <c:formatCode>#,##0.0</c:formatCode>
                <c:ptCount val="30"/>
                <c:pt idx="0">
                  <c:v>257452.66000000003</c:v>
                </c:pt>
                <c:pt idx="1">
                  <c:v>103738.47</c:v>
                </c:pt>
                <c:pt idx="2">
                  <c:v>55516.400000000009</c:v>
                </c:pt>
                <c:pt idx="3">
                  <c:v>70185.62</c:v>
                </c:pt>
                <c:pt idx="4">
                  <c:v>64919.28</c:v>
                </c:pt>
                <c:pt idx="5">
                  <c:v>126209.5</c:v>
                </c:pt>
                <c:pt idx="6">
                  <c:v>223439.51999999996</c:v>
                </c:pt>
                <c:pt idx="7">
                  <c:v>353002.23999999999</c:v>
                </c:pt>
                <c:pt idx="8">
                  <c:v>224587.76</c:v>
                </c:pt>
                <c:pt idx="9">
                  <c:v>735698.88000000012</c:v>
                </c:pt>
                <c:pt idx="10">
                  <c:v>378765.69</c:v>
                </c:pt>
                <c:pt idx="11">
                  <c:v>249775.44</c:v>
                </c:pt>
                <c:pt idx="12">
                  <c:v>704486.14999999991</c:v>
                </c:pt>
                <c:pt idx="13">
                  <c:v>1082968.46</c:v>
                </c:pt>
                <c:pt idx="14">
                  <c:v>926719.60000000009</c:v>
                </c:pt>
                <c:pt idx="15">
                  <c:v>2441189.66</c:v>
                </c:pt>
                <c:pt idx="16">
                  <c:v>5294217.33</c:v>
                </c:pt>
                <c:pt idx="17">
                  <c:v>3250635.5399999996</c:v>
                </c:pt>
                <c:pt idx="18">
                  <c:v>4556507.68</c:v>
                </c:pt>
                <c:pt idx="19">
                  <c:v>6512428.8799999999</c:v>
                </c:pt>
                <c:pt idx="20">
                  <c:v>4125967.2600000002</c:v>
                </c:pt>
                <c:pt idx="21">
                  <c:v>2433571.1599999997</c:v>
                </c:pt>
                <c:pt idx="22">
                  <c:v>4387548.38</c:v>
                </c:pt>
                <c:pt idx="23">
                  <c:v>1835284.6400000001</c:v>
                </c:pt>
                <c:pt idx="24">
                  <c:v>2308113.61</c:v>
                </c:pt>
                <c:pt idx="25">
                  <c:v>3356190.83</c:v>
                </c:pt>
                <c:pt idx="26">
                  <c:v>2980398.59</c:v>
                </c:pt>
                <c:pt idx="27">
                  <c:v>3164910.63</c:v>
                </c:pt>
                <c:pt idx="28">
                  <c:v>1534145.6799999997</c:v>
                </c:pt>
                <c:pt idx="29">
                  <c:v>2807041.33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6E-420A-9BB4-17666F36833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DACONGRENT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Sheet1!$A$2:$A$31</c:f>
              <c:numCache>
                <c:formatCode>m/d/yyyy</c:formatCode>
                <c:ptCount val="30"/>
                <c:pt idx="0">
                  <c:v>44805</c:v>
                </c:pt>
                <c:pt idx="1">
                  <c:v>44806</c:v>
                </c:pt>
                <c:pt idx="2">
                  <c:v>44807</c:v>
                </c:pt>
                <c:pt idx="3">
                  <c:v>44808</c:v>
                </c:pt>
                <c:pt idx="4">
                  <c:v>44809</c:v>
                </c:pt>
                <c:pt idx="5">
                  <c:v>44810</c:v>
                </c:pt>
                <c:pt idx="6">
                  <c:v>44811</c:v>
                </c:pt>
                <c:pt idx="7">
                  <c:v>44812</c:v>
                </c:pt>
                <c:pt idx="8">
                  <c:v>44813</c:v>
                </c:pt>
                <c:pt idx="9">
                  <c:v>44814</c:v>
                </c:pt>
                <c:pt idx="10">
                  <c:v>44815</c:v>
                </c:pt>
                <c:pt idx="11">
                  <c:v>44816</c:v>
                </c:pt>
                <c:pt idx="12">
                  <c:v>44817</c:v>
                </c:pt>
                <c:pt idx="13">
                  <c:v>44818</c:v>
                </c:pt>
                <c:pt idx="14">
                  <c:v>44819</c:v>
                </c:pt>
                <c:pt idx="15">
                  <c:v>44820</c:v>
                </c:pt>
                <c:pt idx="16">
                  <c:v>44821</c:v>
                </c:pt>
                <c:pt idx="17">
                  <c:v>44822</c:v>
                </c:pt>
                <c:pt idx="18">
                  <c:v>44823</c:v>
                </c:pt>
                <c:pt idx="19">
                  <c:v>44824</c:v>
                </c:pt>
                <c:pt idx="20">
                  <c:v>44825</c:v>
                </c:pt>
                <c:pt idx="21">
                  <c:v>44826</c:v>
                </c:pt>
                <c:pt idx="22">
                  <c:v>44827</c:v>
                </c:pt>
                <c:pt idx="23">
                  <c:v>44828</c:v>
                </c:pt>
                <c:pt idx="24">
                  <c:v>44829</c:v>
                </c:pt>
                <c:pt idx="25">
                  <c:v>44830</c:v>
                </c:pt>
                <c:pt idx="26">
                  <c:v>44831</c:v>
                </c:pt>
                <c:pt idx="27">
                  <c:v>44832</c:v>
                </c:pt>
                <c:pt idx="28">
                  <c:v>44833</c:v>
                </c:pt>
                <c:pt idx="29">
                  <c:v>44834</c:v>
                </c:pt>
              </c:numCache>
            </c:numRef>
          </c:cat>
          <c:val>
            <c:numRef>
              <c:f>Sheet1!$C$2:$C$31</c:f>
              <c:numCache>
                <c:formatCode>#,##0.0</c:formatCode>
                <c:ptCount val="30"/>
                <c:pt idx="0">
                  <c:v>258352.17</c:v>
                </c:pt>
                <c:pt idx="1">
                  <c:v>116153.57</c:v>
                </c:pt>
                <c:pt idx="2">
                  <c:v>59084.87</c:v>
                </c:pt>
                <c:pt idx="3">
                  <c:v>77095.23</c:v>
                </c:pt>
                <c:pt idx="4">
                  <c:v>69840.649999999994</c:v>
                </c:pt>
                <c:pt idx="5">
                  <c:v>139023.72</c:v>
                </c:pt>
                <c:pt idx="6">
                  <c:v>233390.75</c:v>
                </c:pt>
                <c:pt idx="7">
                  <c:v>389502.3</c:v>
                </c:pt>
                <c:pt idx="8">
                  <c:v>251776.59</c:v>
                </c:pt>
                <c:pt idx="9">
                  <c:v>787925.53</c:v>
                </c:pt>
                <c:pt idx="10">
                  <c:v>434152.19</c:v>
                </c:pt>
                <c:pt idx="11">
                  <c:v>278863.12</c:v>
                </c:pt>
                <c:pt idx="12">
                  <c:v>814241.32</c:v>
                </c:pt>
                <c:pt idx="13">
                  <c:v>1427743.19</c:v>
                </c:pt>
                <c:pt idx="14">
                  <c:v>1264428.6100000001</c:v>
                </c:pt>
                <c:pt idx="15">
                  <c:v>3063965.78</c:v>
                </c:pt>
                <c:pt idx="16">
                  <c:v>6629215.2300000004</c:v>
                </c:pt>
                <c:pt idx="17">
                  <c:v>3867268.16</c:v>
                </c:pt>
                <c:pt idx="18">
                  <c:v>5478754.79</c:v>
                </c:pt>
                <c:pt idx="19">
                  <c:v>7821318.25</c:v>
                </c:pt>
                <c:pt idx="20">
                  <c:v>5092561.5</c:v>
                </c:pt>
                <c:pt idx="21">
                  <c:v>2802959.22</c:v>
                </c:pt>
                <c:pt idx="22">
                  <c:v>5247972.38</c:v>
                </c:pt>
                <c:pt idx="23">
                  <c:v>2002604.28</c:v>
                </c:pt>
                <c:pt idx="24">
                  <c:v>2463269.13</c:v>
                </c:pt>
                <c:pt idx="25">
                  <c:v>3364153.9</c:v>
                </c:pt>
                <c:pt idx="26">
                  <c:v>2944460.27</c:v>
                </c:pt>
                <c:pt idx="27">
                  <c:v>3113558.61</c:v>
                </c:pt>
                <c:pt idx="28">
                  <c:v>1315828.0900000001</c:v>
                </c:pt>
                <c:pt idx="29">
                  <c:v>2552301.1800000002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6E-420A-9BB4-17666F3683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3646160"/>
        <c:axId val="693647336"/>
      </c:barChart>
      <c:catAx>
        <c:axId val="6936461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647336"/>
        <c:crosses val="autoZero"/>
        <c:auto val="0"/>
        <c:lblAlgn val="ctr"/>
        <c:lblOffset val="100"/>
        <c:tickLblSkip val="5"/>
        <c:noMultiLvlLbl val="0"/>
      </c:catAx>
      <c:valAx>
        <c:axId val="693647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64616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Daily Credit/Charge to CRR Balancing Account 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4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DAILY_CREDIT_OR_SHORT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Sheet1!$A$2:$A$31</c:f>
              <c:numCache>
                <c:formatCode>m/d/yyyy</c:formatCode>
                <c:ptCount val="30"/>
                <c:pt idx="0">
                  <c:v>44805</c:v>
                </c:pt>
                <c:pt idx="1">
                  <c:v>44806</c:v>
                </c:pt>
                <c:pt idx="2">
                  <c:v>44807</c:v>
                </c:pt>
                <c:pt idx="3">
                  <c:v>44808</c:v>
                </c:pt>
                <c:pt idx="4">
                  <c:v>44809</c:v>
                </c:pt>
                <c:pt idx="5">
                  <c:v>44810</c:v>
                </c:pt>
                <c:pt idx="6">
                  <c:v>44811</c:v>
                </c:pt>
                <c:pt idx="7">
                  <c:v>44812</c:v>
                </c:pt>
                <c:pt idx="8">
                  <c:v>44813</c:v>
                </c:pt>
                <c:pt idx="9">
                  <c:v>44814</c:v>
                </c:pt>
                <c:pt idx="10">
                  <c:v>44815</c:v>
                </c:pt>
                <c:pt idx="11">
                  <c:v>44816</c:v>
                </c:pt>
                <c:pt idx="12">
                  <c:v>44817</c:v>
                </c:pt>
                <c:pt idx="13">
                  <c:v>44818</c:v>
                </c:pt>
                <c:pt idx="14">
                  <c:v>44819</c:v>
                </c:pt>
                <c:pt idx="15">
                  <c:v>44820</c:v>
                </c:pt>
                <c:pt idx="16">
                  <c:v>44821</c:v>
                </c:pt>
                <c:pt idx="17">
                  <c:v>44822</c:v>
                </c:pt>
                <c:pt idx="18">
                  <c:v>44823</c:v>
                </c:pt>
                <c:pt idx="19">
                  <c:v>44824</c:v>
                </c:pt>
                <c:pt idx="20">
                  <c:v>44825</c:v>
                </c:pt>
                <c:pt idx="21">
                  <c:v>44826</c:v>
                </c:pt>
                <c:pt idx="22">
                  <c:v>44827</c:v>
                </c:pt>
                <c:pt idx="23">
                  <c:v>44828</c:v>
                </c:pt>
                <c:pt idx="24">
                  <c:v>44829</c:v>
                </c:pt>
                <c:pt idx="25">
                  <c:v>44830</c:v>
                </c:pt>
                <c:pt idx="26">
                  <c:v>44831</c:v>
                </c:pt>
                <c:pt idx="27">
                  <c:v>44832</c:v>
                </c:pt>
                <c:pt idx="28">
                  <c:v>44833</c:v>
                </c:pt>
                <c:pt idx="29">
                  <c:v>44834</c:v>
                </c:pt>
              </c:numCache>
            </c:numRef>
          </c:cat>
          <c:val>
            <c:numRef>
              <c:f>Sheet1!$D$2:$D$31</c:f>
              <c:numCache>
                <c:formatCode>#,##0.0</c:formatCode>
                <c:ptCount val="30"/>
                <c:pt idx="0">
                  <c:v>899.51</c:v>
                </c:pt>
                <c:pt idx="1">
                  <c:v>12415.1</c:v>
                </c:pt>
                <c:pt idx="2">
                  <c:v>3568.47</c:v>
                </c:pt>
                <c:pt idx="3">
                  <c:v>6909.61</c:v>
                </c:pt>
                <c:pt idx="4">
                  <c:v>4921.37</c:v>
                </c:pt>
                <c:pt idx="5">
                  <c:v>12814.22</c:v>
                </c:pt>
                <c:pt idx="6">
                  <c:v>9951.23</c:v>
                </c:pt>
                <c:pt idx="7">
                  <c:v>36500.06</c:v>
                </c:pt>
                <c:pt idx="8">
                  <c:v>27188.83</c:v>
                </c:pt>
                <c:pt idx="9">
                  <c:v>52226.65</c:v>
                </c:pt>
                <c:pt idx="10">
                  <c:v>55386.5</c:v>
                </c:pt>
                <c:pt idx="11">
                  <c:v>29087.68</c:v>
                </c:pt>
                <c:pt idx="12">
                  <c:v>109755.17</c:v>
                </c:pt>
                <c:pt idx="13">
                  <c:v>344774.73</c:v>
                </c:pt>
                <c:pt idx="14">
                  <c:v>337709.01</c:v>
                </c:pt>
                <c:pt idx="15">
                  <c:v>622776.12</c:v>
                </c:pt>
                <c:pt idx="16">
                  <c:v>1334997.8999999999</c:v>
                </c:pt>
                <c:pt idx="17">
                  <c:v>616632.62</c:v>
                </c:pt>
                <c:pt idx="18">
                  <c:v>922247.11</c:v>
                </c:pt>
                <c:pt idx="19">
                  <c:v>1308889.3700000001</c:v>
                </c:pt>
                <c:pt idx="20">
                  <c:v>966594.24</c:v>
                </c:pt>
                <c:pt idx="21">
                  <c:v>369388.06</c:v>
                </c:pt>
                <c:pt idx="22">
                  <c:v>860424</c:v>
                </c:pt>
                <c:pt idx="23">
                  <c:v>167319.64000000001</c:v>
                </c:pt>
                <c:pt idx="24">
                  <c:v>155155.51999999999</c:v>
                </c:pt>
                <c:pt idx="25">
                  <c:v>7963.07</c:v>
                </c:pt>
                <c:pt idx="26">
                  <c:v>-35938.32</c:v>
                </c:pt>
                <c:pt idx="27">
                  <c:v>-51352.02</c:v>
                </c:pt>
                <c:pt idx="28">
                  <c:v>-218317.59</c:v>
                </c:pt>
                <c:pt idx="29">
                  <c:v>-254740.15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D9-4E55-95EB-AB592ED216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6490160"/>
        <c:axId val="716486632"/>
      </c:barChart>
      <c:catAx>
        <c:axId val="7164901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86632"/>
        <c:crosses val="autoZero"/>
        <c:auto val="0"/>
        <c:lblAlgn val="ctr"/>
        <c:lblOffset val="100"/>
        <c:tickLblSkip val="5"/>
        <c:noMultiLvlLbl val="0"/>
      </c:catAx>
      <c:valAx>
        <c:axId val="716486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9016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6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23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48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86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69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5235" y="6540542"/>
            <a:ext cx="707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0FCC7E3-021B-47DF-A1B2-17EE18AFD701}" type="slidenum">
              <a:rPr lang="en-US" sz="1200" b="0" smtClean="0">
                <a:solidFill>
                  <a:schemeClr val="tx2"/>
                </a:solidFill>
              </a:rPr>
              <a:pPr algn="r"/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Review of September RENA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Market Analysis and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CMWG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Jan. 9th, 2023</a:t>
            </a:r>
          </a:p>
          <a:p>
            <a:endParaRPr lang="en-US" sz="28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Monthly Sum of RENA 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34409"/>
              </p:ext>
            </p:extLst>
          </p:nvPr>
        </p:nvGraphicFramePr>
        <p:xfrm>
          <a:off x="461682" y="1386682"/>
          <a:ext cx="8072718" cy="3979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063091"/>
              </p:ext>
            </p:extLst>
          </p:nvPr>
        </p:nvGraphicFramePr>
        <p:xfrm>
          <a:off x="1066800" y="1386682"/>
          <a:ext cx="7086600" cy="3871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37956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RENA with RT Congestion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269084"/>
            <a:ext cx="8534400" cy="4319832"/>
          </a:xfrm>
        </p:spPr>
        <p:txBody>
          <a:bodyPr/>
          <a:lstStyle/>
          <a:p>
            <a:r>
              <a:rPr lang="en-US" sz="2000" dirty="0"/>
              <a:t>The total RENA in September was $5.6M, while the total SCED congestion rent was around $57.1M. 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4808523"/>
              </p:ext>
            </p:extLst>
          </p:nvPr>
        </p:nvGraphicFramePr>
        <p:xfrm>
          <a:off x="657224" y="2197893"/>
          <a:ext cx="7953375" cy="351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1439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RENA and estimated DAM oversold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269084"/>
            <a:ext cx="8534400" cy="4319832"/>
          </a:xfrm>
        </p:spPr>
        <p:txBody>
          <a:bodyPr/>
          <a:lstStyle/>
          <a:p>
            <a:r>
              <a:rPr lang="en-US" sz="2000" dirty="0"/>
              <a:t>The total estimated DAM oversold amount in September was around </a:t>
            </a:r>
          </a:p>
          <a:p>
            <a:pPr marL="0" indent="0">
              <a:buNone/>
            </a:pPr>
            <a:r>
              <a:rPr lang="en-US" sz="2000" dirty="0"/>
              <a:t>     $6.3M.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6726644"/>
              </p:ext>
            </p:extLst>
          </p:nvPr>
        </p:nvGraphicFramePr>
        <p:xfrm>
          <a:off x="738187" y="2226468"/>
          <a:ext cx="7643813" cy="3412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2886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7D362-1EA2-4A6C-A1E5-1EEABCB5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 9/18/2022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B44FD-E84E-46F2-B472-79B811D50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091742"/>
            <a:ext cx="8534400" cy="4674516"/>
          </a:xfrm>
        </p:spPr>
        <p:txBody>
          <a:bodyPr/>
          <a:lstStyle/>
          <a:p>
            <a:r>
              <a:rPr lang="en-US" sz="1800" dirty="0"/>
              <a:t>About $2.8M RENA was observed on OD 9/18. Most of the RENA was related to the DAM oversold on the RT constraints. </a:t>
            </a:r>
          </a:p>
          <a:p>
            <a:endParaRPr lang="en-US" sz="1800" dirty="0"/>
          </a:p>
          <a:p>
            <a:r>
              <a:rPr lang="en-US" sz="1800" dirty="0"/>
              <a:t>DAM oversold on the RT constraints: There was about $1.3M DAM oversold on the RT constraint MWHI58: NUECES_WHITE_2_1 during OD 9/18. LDFs at a nearby PUN were the major contributor to the observed DAM oversold on this constraint, as the PUN net load changed significantly due to its resource outages.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50495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15182"/>
            <a:ext cx="8610600" cy="5204618"/>
          </a:xfrm>
        </p:spPr>
        <p:txBody>
          <a:bodyPr/>
          <a:lstStyle/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The total monthly RENA observed in September 2022 was around 5.6M.</a:t>
            </a:r>
          </a:p>
          <a:p>
            <a:endParaRPr lang="en-US" sz="2000" dirty="0"/>
          </a:p>
          <a:p>
            <a:r>
              <a:rPr lang="en-US" sz="2000" dirty="0"/>
              <a:t>The high RENA in September was observed on OD 9/18 with $2.8M, which was mostly related to the DAM oversold on the RT constraints.</a:t>
            </a:r>
          </a:p>
          <a:p>
            <a:endParaRPr lang="en-US" sz="2000" dirty="0"/>
          </a:p>
          <a:p>
            <a:pPr algn="just"/>
            <a:r>
              <a:rPr lang="en-US" sz="2000" dirty="0"/>
              <a:t>The impact from PTP w/links to options was relatively low in September, with a total of $0.5M. </a:t>
            </a:r>
          </a:p>
          <a:p>
            <a:endParaRPr lang="en-US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08304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CRR Balance Account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6056369"/>
              </p:ext>
            </p:extLst>
          </p:nvPr>
        </p:nvGraphicFramePr>
        <p:xfrm>
          <a:off x="838200" y="914400"/>
          <a:ext cx="7467599" cy="2278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7324266"/>
              </p:ext>
            </p:extLst>
          </p:nvPr>
        </p:nvGraphicFramePr>
        <p:xfrm>
          <a:off x="870239" y="3671786"/>
          <a:ext cx="7467600" cy="2455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205537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38980</TotalTime>
  <Words>252</Words>
  <Application>Microsoft Office PowerPoint</Application>
  <PresentationFormat>On-screen Show (4:3)</PresentationFormat>
  <Paragraphs>42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Sum of RENA </vt:lpstr>
      <vt:lpstr>Daily RENA with RT Congestion </vt:lpstr>
      <vt:lpstr>Daily RENA and estimated DAM oversold</vt:lpstr>
      <vt:lpstr>OD 9/18/2022</vt:lpstr>
      <vt:lpstr>Summary</vt:lpstr>
      <vt:lpstr>September CRR Balance Account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Chen, Jian</cp:lastModifiedBy>
  <cp:revision>600</cp:revision>
  <cp:lastPrinted>2021-07-16T14:42:57Z</cp:lastPrinted>
  <dcterms:created xsi:type="dcterms:W3CDTF">2016-01-21T15:20:31Z</dcterms:created>
  <dcterms:modified xsi:type="dcterms:W3CDTF">2023-01-05T20:00:04Z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