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82" r:id="rId8"/>
    <p:sldId id="283" r:id="rId9"/>
    <p:sldId id="333" r:id="rId10"/>
    <p:sldId id="344" r:id="rId11"/>
    <p:sldId id="345" r:id="rId12"/>
    <p:sldId id="330" r:id="rId13"/>
    <p:sldId id="337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A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6" autoAdjust="0"/>
    <p:restoredTop sz="95417" autoAdjust="0"/>
  </p:normalViewPr>
  <p:slideViewPr>
    <p:cSldViewPr showGuides="1">
      <p:cViewPr varScale="1">
        <p:scale>
          <a:sx n="109" d="100"/>
          <a:sy n="109" d="100"/>
        </p:scale>
        <p:origin x="170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2_08\RENA_MAY_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3_01\RENA_Oct_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3_01\RENA_Oct_202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3_01\RENA_Oct_202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3_01\102022_crrba_plo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3_01\102022_crrba_plot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Monthly RENA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7674208"/>
        <c:axId val="467677344"/>
      </c:barChart>
      <c:catAx>
        <c:axId val="467674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7344"/>
        <c:crosses val="autoZero"/>
        <c:auto val="1"/>
        <c:lblAlgn val="ctr"/>
        <c:lblOffset val="100"/>
        <c:tickLblSkip val="3"/>
        <c:noMultiLvlLbl val="0"/>
      </c:catAx>
      <c:valAx>
        <c:axId val="467677344"/>
        <c:scaling>
          <c:orientation val="minMax"/>
          <c:max val="30000000"/>
          <c:min val="-6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420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Monthly RENA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3498044887246237E-2"/>
          <c:y val="0.12268346456692913"/>
          <c:w val="0.86432066527398366"/>
          <c:h val="0.7868052493438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Monthly!$Q$2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EE0-46B5-9DB8-9B739040BFD9}"/>
              </c:ext>
            </c:extLst>
          </c:dPt>
          <c:dPt>
            <c:idx val="2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EE0-46B5-9DB8-9B739040BFD9}"/>
              </c:ext>
            </c:extLst>
          </c:dPt>
          <c:cat>
            <c:strRef>
              <c:f>Monthly!$P$3:$P$27</c:f>
              <c:strCache>
                <c:ptCount val="25"/>
                <c:pt idx="0">
                  <c:v>2020_10</c:v>
                </c:pt>
                <c:pt idx="1">
                  <c:v>2020_11</c:v>
                </c:pt>
                <c:pt idx="2">
                  <c:v>2020_12</c:v>
                </c:pt>
                <c:pt idx="3">
                  <c:v>2021_1</c:v>
                </c:pt>
                <c:pt idx="4">
                  <c:v>2021_2</c:v>
                </c:pt>
                <c:pt idx="5">
                  <c:v>2021_3</c:v>
                </c:pt>
                <c:pt idx="6">
                  <c:v>2021_4</c:v>
                </c:pt>
                <c:pt idx="7">
                  <c:v>2021_5</c:v>
                </c:pt>
                <c:pt idx="8">
                  <c:v>2021_6</c:v>
                </c:pt>
                <c:pt idx="9">
                  <c:v>2021_7</c:v>
                </c:pt>
                <c:pt idx="10">
                  <c:v>2021_8</c:v>
                </c:pt>
                <c:pt idx="11">
                  <c:v>2021_9</c:v>
                </c:pt>
                <c:pt idx="12">
                  <c:v>2021_10</c:v>
                </c:pt>
                <c:pt idx="13">
                  <c:v>2021_11</c:v>
                </c:pt>
                <c:pt idx="14">
                  <c:v>2021_12</c:v>
                </c:pt>
                <c:pt idx="15">
                  <c:v>2022_1</c:v>
                </c:pt>
                <c:pt idx="16">
                  <c:v>2022_2</c:v>
                </c:pt>
                <c:pt idx="17">
                  <c:v>2022_3</c:v>
                </c:pt>
                <c:pt idx="18">
                  <c:v>2022_4</c:v>
                </c:pt>
                <c:pt idx="19">
                  <c:v>2022_5</c:v>
                </c:pt>
                <c:pt idx="20">
                  <c:v>2022_6</c:v>
                </c:pt>
                <c:pt idx="21">
                  <c:v>2022_7</c:v>
                </c:pt>
                <c:pt idx="22">
                  <c:v>2022_8</c:v>
                </c:pt>
                <c:pt idx="23">
                  <c:v>2022_9</c:v>
                </c:pt>
                <c:pt idx="24">
                  <c:v>2022_10</c:v>
                </c:pt>
              </c:strCache>
            </c:strRef>
          </c:cat>
          <c:val>
            <c:numRef>
              <c:f>Monthly!$Q$3:$Q$27</c:f>
              <c:numCache>
                <c:formatCode>General</c:formatCode>
                <c:ptCount val="25"/>
                <c:pt idx="0">
                  <c:v>-2876364.1299999994</c:v>
                </c:pt>
                <c:pt idx="1">
                  <c:v>22308654.66</c:v>
                </c:pt>
                <c:pt idx="2">
                  <c:v>5117961.3900000006</c:v>
                </c:pt>
                <c:pt idx="3">
                  <c:v>5414406.5199999986</c:v>
                </c:pt>
                <c:pt idx="4">
                  <c:v>-57010461.57</c:v>
                </c:pt>
                <c:pt idx="5">
                  <c:v>15662765.750000004</c:v>
                </c:pt>
                <c:pt idx="6">
                  <c:v>9977037.0099999998</c:v>
                </c:pt>
                <c:pt idx="7">
                  <c:v>1113330.9400000002</c:v>
                </c:pt>
                <c:pt idx="8">
                  <c:v>-2344357.1199999992</c:v>
                </c:pt>
                <c:pt idx="9">
                  <c:v>1729081.9</c:v>
                </c:pt>
                <c:pt idx="10">
                  <c:v>2069008.2799999996</c:v>
                </c:pt>
                <c:pt idx="11">
                  <c:v>3082125.6600000006</c:v>
                </c:pt>
                <c:pt idx="12">
                  <c:v>2992724.4100000006</c:v>
                </c:pt>
                <c:pt idx="13">
                  <c:v>8791548.1199999973</c:v>
                </c:pt>
                <c:pt idx="14">
                  <c:v>9807959.7899999954</c:v>
                </c:pt>
                <c:pt idx="15">
                  <c:v>2925413.600000001</c:v>
                </c:pt>
                <c:pt idx="16">
                  <c:v>4587053.91</c:v>
                </c:pt>
                <c:pt idx="17">
                  <c:v>12857904.49</c:v>
                </c:pt>
                <c:pt idx="18">
                  <c:v>-3050433.3999999994</c:v>
                </c:pt>
                <c:pt idx="19">
                  <c:v>1111300.9499999997</c:v>
                </c:pt>
                <c:pt idx="20">
                  <c:v>427358.35</c:v>
                </c:pt>
                <c:pt idx="21">
                  <c:v>-6000384.7399999974</c:v>
                </c:pt>
                <c:pt idx="22">
                  <c:v>1774765.1700000002</c:v>
                </c:pt>
                <c:pt idx="23">
                  <c:v>5601737.4699999988</c:v>
                </c:pt>
                <c:pt idx="24">
                  <c:v>8303004.7400000002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EE0-46B5-9DB8-9B739040BF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7674208"/>
        <c:axId val="467677344"/>
      </c:barChart>
      <c:catAx>
        <c:axId val="467674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7344"/>
        <c:crosses val="autoZero"/>
        <c:auto val="1"/>
        <c:lblAlgn val="ctr"/>
        <c:lblOffset val="100"/>
        <c:tickLblSkip val="3"/>
        <c:noMultiLvlLbl val="0"/>
      </c:catAx>
      <c:valAx>
        <c:axId val="467677344"/>
        <c:scaling>
          <c:orientation val="minMax"/>
          <c:max val="30000000"/>
          <c:min val="-6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420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Daily RENA vs RT Congestion Rent</a:t>
            </a:r>
            <a:endParaRPr lang="en-US" sz="14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areaChart>
        <c:grouping val="standard"/>
        <c:varyColors val="0"/>
        <c:ser>
          <c:idx val="0"/>
          <c:order val="0"/>
          <c:tx>
            <c:strRef>
              <c:f>Oct_RENA!$I$1</c:f>
              <c:strCache>
                <c:ptCount val="1"/>
                <c:pt idx="0">
                  <c:v>Sum of RT Congestion Rent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Oct_RENA!$H$2:$H$32</c:f>
              <c:numCache>
                <c:formatCode>m/d/yyyy</c:formatCode>
                <c:ptCount val="31"/>
                <c:pt idx="0">
                  <c:v>44835</c:v>
                </c:pt>
                <c:pt idx="1">
                  <c:v>44836</c:v>
                </c:pt>
                <c:pt idx="2">
                  <c:v>44837</c:v>
                </c:pt>
                <c:pt idx="3">
                  <c:v>44838</c:v>
                </c:pt>
                <c:pt idx="4">
                  <c:v>44839</c:v>
                </c:pt>
                <c:pt idx="5">
                  <c:v>44840</c:v>
                </c:pt>
                <c:pt idx="6">
                  <c:v>44841</c:v>
                </c:pt>
                <c:pt idx="7">
                  <c:v>44842</c:v>
                </c:pt>
                <c:pt idx="8">
                  <c:v>44843</c:v>
                </c:pt>
                <c:pt idx="9">
                  <c:v>44844</c:v>
                </c:pt>
                <c:pt idx="10">
                  <c:v>44845</c:v>
                </c:pt>
                <c:pt idx="11">
                  <c:v>44846</c:v>
                </c:pt>
                <c:pt idx="12">
                  <c:v>44847</c:v>
                </c:pt>
                <c:pt idx="13">
                  <c:v>44848</c:v>
                </c:pt>
                <c:pt idx="14">
                  <c:v>44849</c:v>
                </c:pt>
                <c:pt idx="15">
                  <c:v>44850</c:v>
                </c:pt>
                <c:pt idx="16">
                  <c:v>44851</c:v>
                </c:pt>
                <c:pt idx="17">
                  <c:v>44852</c:v>
                </c:pt>
                <c:pt idx="18">
                  <c:v>44853</c:v>
                </c:pt>
                <c:pt idx="19">
                  <c:v>44854</c:v>
                </c:pt>
                <c:pt idx="20">
                  <c:v>44855</c:v>
                </c:pt>
                <c:pt idx="21">
                  <c:v>44856</c:v>
                </c:pt>
                <c:pt idx="22">
                  <c:v>44857</c:v>
                </c:pt>
                <c:pt idx="23">
                  <c:v>44858</c:v>
                </c:pt>
                <c:pt idx="24">
                  <c:v>44859</c:v>
                </c:pt>
                <c:pt idx="25">
                  <c:v>44860</c:v>
                </c:pt>
                <c:pt idx="26">
                  <c:v>44861</c:v>
                </c:pt>
                <c:pt idx="27">
                  <c:v>44862</c:v>
                </c:pt>
                <c:pt idx="28">
                  <c:v>44863</c:v>
                </c:pt>
                <c:pt idx="29">
                  <c:v>44864</c:v>
                </c:pt>
                <c:pt idx="30">
                  <c:v>44865</c:v>
                </c:pt>
              </c:numCache>
            </c:numRef>
          </c:cat>
          <c:val>
            <c:numRef>
              <c:f>Oct_RENA!$I$2:$I$32</c:f>
              <c:numCache>
                <c:formatCode>#,##0.0</c:formatCode>
                <c:ptCount val="31"/>
                <c:pt idx="0">
                  <c:v>1255003.6000000001</c:v>
                </c:pt>
                <c:pt idx="1">
                  <c:v>1195729.99</c:v>
                </c:pt>
                <c:pt idx="2">
                  <c:v>2377451.7000000002</c:v>
                </c:pt>
                <c:pt idx="3">
                  <c:v>1362645.68</c:v>
                </c:pt>
                <c:pt idx="4">
                  <c:v>495739.82999999996</c:v>
                </c:pt>
                <c:pt idx="5">
                  <c:v>2397978.3800000004</c:v>
                </c:pt>
                <c:pt idx="6">
                  <c:v>392044.81</c:v>
                </c:pt>
                <c:pt idx="7">
                  <c:v>414720.48000000004</c:v>
                </c:pt>
                <c:pt idx="8">
                  <c:v>93817.299999999988</c:v>
                </c:pt>
                <c:pt idx="9">
                  <c:v>378357.66000000003</c:v>
                </c:pt>
                <c:pt idx="10">
                  <c:v>5389221.7799999993</c:v>
                </c:pt>
                <c:pt idx="11">
                  <c:v>18101602.849999998</c:v>
                </c:pt>
                <c:pt idx="12">
                  <c:v>727502.43</c:v>
                </c:pt>
                <c:pt idx="13">
                  <c:v>1448407.2199999997</c:v>
                </c:pt>
                <c:pt idx="14">
                  <c:v>1635039.7600000002</c:v>
                </c:pt>
                <c:pt idx="15">
                  <c:v>6037618.1699999999</c:v>
                </c:pt>
                <c:pt idx="16">
                  <c:v>2688956.95</c:v>
                </c:pt>
                <c:pt idx="17">
                  <c:v>4655928.8499999996</c:v>
                </c:pt>
                <c:pt idx="18">
                  <c:v>770725.49000000011</c:v>
                </c:pt>
                <c:pt idx="19">
                  <c:v>2729168.43</c:v>
                </c:pt>
                <c:pt idx="20">
                  <c:v>5351085.2500000009</c:v>
                </c:pt>
                <c:pt idx="21">
                  <c:v>10476131.220000003</c:v>
                </c:pt>
                <c:pt idx="22">
                  <c:v>14259431</c:v>
                </c:pt>
                <c:pt idx="23">
                  <c:v>7215348.8099999968</c:v>
                </c:pt>
                <c:pt idx="24">
                  <c:v>3651390.1500000008</c:v>
                </c:pt>
                <c:pt idx="25">
                  <c:v>3617027.3400000003</c:v>
                </c:pt>
                <c:pt idx="26">
                  <c:v>7399808.5</c:v>
                </c:pt>
                <c:pt idx="27">
                  <c:v>2802816.8400000003</c:v>
                </c:pt>
                <c:pt idx="28">
                  <c:v>736812.15</c:v>
                </c:pt>
                <c:pt idx="29">
                  <c:v>856222.95000000007</c:v>
                </c:pt>
                <c:pt idx="30">
                  <c:v>1430841.1199999999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BD-4BF5-9A23-4DE5CB50C9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8200368"/>
        <c:axId val="846835072"/>
      </c:areaChart>
      <c:barChart>
        <c:barDir val="col"/>
        <c:grouping val="clustered"/>
        <c:varyColors val="0"/>
        <c:ser>
          <c:idx val="1"/>
          <c:order val="1"/>
          <c:tx>
            <c:strRef>
              <c:f>Oct_RENA!$E$1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  <a:effectLst/>
          </c:spPr>
          <c:invertIfNegative val="0"/>
          <c:cat>
            <c:numRef>
              <c:f>Oct_RENA!$H$2:$H$32</c:f>
              <c:numCache>
                <c:formatCode>m/d/yyyy</c:formatCode>
                <c:ptCount val="31"/>
                <c:pt idx="0">
                  <c:v>44835</c:v>
                </c:pt>
                <c:pt idx="1">
                  <c:v>44836</c:v>
                </c:pt>
                <c:pt idx="2">
                  <c:v>44837</c:v>
                </c:pt>
                <c:pt idx="3">
                  <c:v>44838</c:v>
                </c:pt>
                <c:pt idx="4">
                  <c:v>44839</c:v>
                </c:pt>
                <c:pt idx="5">
                  <c:v>44840</c:v>
                </c:pt>
                <c:pt idx="6">
                  <c:v>44841</c:v>
                </c:pt>
                <c:pt idx="7">
                  <c:v>44842</c:v>
                </c:pt>
                <c:pt idx="8">
                  <c:v>44843</c:v>
                </c:pt>
                <c:pt idx="9">
                  <c:v>44844</c:v>
                </c:pt>
                <c:pt idx="10">
                  <c:v>44845</c:v>
                </c:pt>
                <c:pt idx="11">
                  <c:v>44846</c:v>
                </c:pt>
                <c:pt idx="12">
                  <c:v>44847</c:v>
                </c:pt>
                <c:pt idx="13">
                  <c:v>44848</c:v>
                </c:pt>
                <c:pt idx="14">
                  <c:v>44849</c:v>
                </c:pt>
                <c:pt idx="15">
                  <c:v>44850</c:v>
                </c:pt>
                <c:pt idx="16">
                  <c:v>44851</c:v>
                </c:pt>
                <c:pt idx="17">
                  <c:v>44852</c:v>
                </c:pt>
                <c:pt idx="18">
                  <c:v>44853</c:v>
                </c:pt>
                <c:pt idx="19">
                  <c:v>44854</c:v>
                </c:pt>
                <c:pt idx="20">
                  <c:v>44855</c:v>
                </c:pt>
                <c:pt idx="21">
                  <c:v>44856</c:v>
                </c:pt>
                <c:pt idx="22">
                  <c:v>44857</c:v>
                </c:pt>
                <c:pt idx="23">
                  <c:v>44858</c:v>
                </c:pt>
                <c:pt idx="24">
                  <c:v>44859</c:v>
                </c:pt>
                <c:pt idx="25">
                  <c:v>44860</c:v>
                </c:pt>
                <c:pt idx="26">
                  <c:v>44861</c:v>
                </c:pt>
                <c:pt idx="27">
                  <c:v>44862</c:v>
                </c:pt>
                <c:pt idx="28">
                  <c:v>44863</c:v>
                </c:pt>
                <c:pt idx="29">
                  <c:v>44864</c:v>
                </c:pt>
                <c:pt idx="30">
                  <c:v>44865</c:v>
                </c:pt>
              </c:numCache>
            </c:numRef>
          </c:cat>
          <c:val>
            <c:numRef>
              <c:f>Oct_RENA!$E$2:$E$31</c:f>
              <c:numCache>
                <c:formatCode>#,##0.0</c:formatCode>
                <c:ptCount val="30"/>
                <c:pt idx="0">
                  <c:v>-2087.41</c:v>
                </c:pt>
                <c:pt idx="1">
                  <c:v>3481.87</c:v>
                </c:pt>
                <c:pt idx="2">
                  <c:v>-24300.5</c:v>
                </c:pt>
                <c:pt idx="3">
                  <c:v>72201.27</c:v>
                </c:pt>
                <c:pt idx="4">
                  <c:v>81645.710000000006</c:v>
                </c:pt>
                <c:pt idx="5">
                  <c:v>193785.83</c:v>
                </c:pt>
                <c:pt idx="6">
                  <c:v>12468.36</c:v>
                </c:pt>
                <c:pt idx="7">
                  <c:v>-13102.53</c:v>
                </c:pt>
                <c:pt idx="8">
                  <c:v>47463.92</c:v>
                </c:pt>
                <c:pt idx="9">
                  <c:v>38128.94</c:v>
                </c:pt>
                <c:pt idx="10">
                  <c:v>-252287.17</c:v>
                </c:pt>
                <c:pt idx="11">
                  <c:v>751596</c:v>
                </c:pt>
                <c:pt idx="12">
                  <c:v>-6061.02</c:v>
                </c:pt>
                <c:pt idx="13">
                  <c:v>-52031.02</c:v>
                </c:pt>
                <c:pt idx="14">
                  <c:v>139592.66</c:v>
                </c:pt>
                <c:pt idx="15">
                  <c:v>-102204.92</c:v>
                </c:pt>
                <c:pt idx="16">
                  <c:v>531765.68999999994</c:v>
                </c:pt>
                <c:pt idx="17">
                  <c:v>1939501.06</c:v>
                </c:pt>
                <c:pt idx="18">
                  <c:v>137437.94</c:v>
                </c:pt>
                <c:pt idx="19">
                  <c:v>205379.58</c:v>
                </c:pt>
                <c:pt idx="20">
                  <c:v>266118.2</c:v>
                </c:pt>
                <c:pt idx="21">
                  <c:v>977728.8</c:v>
                </c:pt>
                <c:pt idx="22">
                  <c:v>1294205.03</c:v>
                </c:pt>
                <c:pt idx="23">
                  <c:v>852152.95</c:v>
                </c:pt>
                <c:pt idx="24">
                  <c:v>763524.4</c:v>
                </c:pt>
                <c:pt idx="25">
                  <c:v>-29872.48</c:v>
                </c:pt>
                <c:pt idx="26">
                  <c:v>-201174.22</c:v>
                </c:pt>
                <c:pt idx="27">
                  <c:v>454799.24</c:v>
                </c:pt>
                <c:pt idx="28">
                  <c:v>60458.06</c:v>
                </c:pt>
                <c:pt idx="29">
                  <c:v>46017.19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BD-4BF5-9A23-4DE5CB50C9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2193864"/>
        <c:axId val="467679304"/>
      </c:barChart>
      <c:catAx>
        <c:axId val="192193864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9304"/>
        <c:crosses val="autoZero"/>
        <c:auto val="0"/>
        <c:lblAlgn val="ctr"/>
        <c:lblOffset val="100"/>
        <c:tickLblSkip val="5"/>
        <c:tickMarkSkip val="5"/>
        <c:noMultiLvlLbl val="0"/>
      </c:catAx>
      <c:valAx>
        <c:axId val="467679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193864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846835072"/>
        <c:scaling>
          <c:orientation val="minMax"/>
          <c:max val="25000000"/>
          <c:min val="-5000000"/>
        </c:scaling>
        <c:delete val="0"/>
        <c:axPos val="r"/>
        <c:numFmt formatCode="#,##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8200368"/>
        <c:crosses val="max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dateAx>
        <c:axId val="788200368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846835072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Estimated DAM oversold vs RENA</a:t>
            </a:r>
            <a:endParaRPr lang="en-US" sz="14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Oct_RENA!$J$1</c:f>
              <c:strCache>
                <c:ptCount val="1"/>
                <c:pt idx="0">
                  <c:v>Sum of oversold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Oct_RENA!$H$2:$H$32</c:f>
              <c:numCache>
                <c:formatCode>m/d/yyyy</c:formatCode>
                <c:ptCount val="31"/>
                <c:pt idx="0">
                  <c:v>44835</c:v>
                </c:pt>
                <c:pt idx="1">
                  <c:v>44836</c:v>
                </c:pt>
                <c:pt idx="2">
                  <c:v>44837</c:v>
                </c:pt>
                <c:pt idx="3">
                  <c:v>44838</c:v>
                </c:pt>
                <c:pt idx="4">
                  <c:v>44839</c:v>
                </c:pt>
                <c:pt idx="5">
                  <c:v>44840</c:v>
                </c:pt>
                <c:pt idx="6">
                  <c:v>44841</c:v>
                </c:pt>
                <c:pt idx="7">
                  <c:v>44842</c:v>
                </c:pt>
                <c:pt idx="8">
                  <c:v>44843</c:v>
                </c:pt>
                <c:pt idx="9">
                  <c:v>44844</c:v>
                </c:pt>
                <c:pt idx="10">
                  <c:v>44845</c:v>
                </c:pt>
                <c:pt idx="11">
                  <c:v>44846</c:v>
                </c:pt>
                <c:pt idx="12">
                  <c:v>44847</c:v>
                </c:pt>
                <c:pt idx="13">
                  <c:v>44848</c:v>
                </c:pt>
                <c:pt idx="14">
                  <c:v>44849</c:v>
                </c:pt>
                <c:pt idx="15">
                  <c:v>44850</c:v>
                </c:pt>
                <c:pt idx="16">
                  <c:v>44851</c:v>
                </c:pt>
                <c:pt idx="17">
                  <c:v>44852</c:v>
                </c:pt>
                <c:pt idx="18">
                  <c:v>44853</c:v>
                </c:pt>
                <c:pt idx="19">
                  <c:v>44854</c:v>
                </c:pt>
                <c:pt idx="20">
                  <c:v>44855</c:v>
                </c:pt>
                <c:pt idx="21">
                  <c:v>44856</c:v>
                </c:pt>
                <c:pt idx="22">
                  <c:v>44857</c:v>
                </c:pt>
                <c:pt idx="23">
                  <c:v>44858</c:v>
                </c:pt>
                <c:pt idx="24">
                  <c:v>44859</c:v>
                </c:pt>
                <c:pt idx="25">
                  <c:v>44860</c:v>
                </c:pt>
                <c:pt idx="26">
                  <c:v>44861</c:v>
                </c:pt>
                <c:pt idx="27">
                  <c:v>44862</c:v>
                </c:pt>
                <c:pt idx="28">
                  <c:v>44863</c:v>
                </c:pt>
                <c:pt idx="29">
                  <c:v>44864</c:v>
                </c:pt>
                <c:pt idx="30">
                  <c:v>44865</c:v>
                </c:pt>
              </c:numCache>
            </c:numRef>
          </c:cat>
          <c:val>
            <c:numRef>
              <c:f>Oct_RENA!$J$2:$J$32</c:f>
              <c:numCache>
                <c:formatCode>#,##0.0</c:formatCode>
                <c:ptCount val="31"/>
                <c:pt idx="0">
                  <c:v>73307</c:v>
                </c:pt>
                <c:pt idx="1">
                  <c:v>71109.259999999995</c:v>
                </c:pt>
                <c:pt idx="2">
                  <c:v>68044.87</c:v>
                </c:pt>
                <c:pt idx="3">
                  <c:v>114821.16999999998</c:v>
                </c:pt>
                <c:pt idx="4">
                  <c:v>60603.12</c:v>
                </c:pt>
                <c:pt idx="5">
                  <c:v>100153.14</c:v>
                </c:pt>
                <c:pt idx="6">
                  <c:v>21678.9</c:v>
                </c:pt>
                <c:pt idx="7">
                  <c:v>-7098.84</c:v>
                </c:pt>
                <c:pt idx="8">
                  <c:v>56977.97</c:v>
                </c:pt>
                <c:pt idx="9">
                  <c:v>36966.459999999992</c:v>
                </c:pt>
                <c:pt idx="10">
                  <c:v>5670.1800000000094</c:v>
                </c:pt>
                <c:pt idx="11">
                  <c:v>489445.49999999994</c:v>
                </c:pt>
                <c:pt idx="12">
                  <c:v>-5780.93</c:v>
                </c:pt>
                <c:pt idx="13">
                  <c:v>-5853.3399999999965</c:v>
                </c:pt>
                <c:pt idx="14">
                  <c:v>116444.71999999997</c:v>
                </c:pt>
                <c:pt idx="15">
                  <c:v>-80322.040000000008</c:v>
                </c:pt>
                <c:pt idx="16">
                  <c:v>467415.06</c:v>
                </c:pt>
                <c:pt idx="17">
                  <c:v>1882662.57</c:v>
                </c:pt>
                <c:pt idx="18">
                  <c:v>86449.37000000001</c:v>
                </c:pt>
                <c:pt idx="19">
                  <c:v>180850.80000000002</c:v>
                </c:pt>
                <c:pt idx="20">
                  <c:v>380214.01</c:v>
                </c:pt>
                <c:pt idx="21">
                  <c:v>1285887.7799999996</c:v>
                </c:pt>
                <c:pt idx="22">
                  <c:v>931098.59</c:v>
                </c:pt>
                <c:pt idx="23">
                  <c:v>942984.37</c:v>
                </c:pt>
                <c:pt idx="24">
                  <c:v>1922528.51</c:v>
                </c:pt>
                <c:pt idx="25">
                  <c:v>133999.93</c:v>
                </c:pt>
                <c:pt idx="26">
                  <c:v>243467.61000000002</c:v>
                </c:pt>
                <c:pt idx="27">
                  <c:v>486126.54</c:v>
                </c:pt>
                <c:pt idx="28">
                  <c:v>8908.4000000000015</c:v>
                </c:pt>
                <c:pt idx="29">
                  <c:v>25003.260000000002</c:v>
                </c:pt>
                <c:pt idx="30">
                  <c:v>193822.68999999997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EE-40BC-A1D5-789DC56D099F}"/>
            </c:ext>
          </c:extLst>
        </c:ser>
        <c:ser>
          <c:idx val="1"/>
          <c:order val="1"/>
          <c:tx>
            <c:strRef>
              <c:f>Oct_RENA!$E$1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Oct_RENA!$H$2:$H$32</c:f>
              <c:numCache>
                <c:formatCode>m/d/yyyy</c:formatCode>
                <c:ptCount val="31"/>
                <c:pt idx="0">
                  <c:v>44835</c:v>
                </c:pt>
                <c:pt idx="1">
                  <c:v>44836</c:v>
                </c:pt>
                <c:pt idx="2">
                  <c:v>44837</c:v>
                </c:pt>
                <c:pt idx="3">
                  <c:v>44838</c:v>
                </c:pt>
                <c:pt idx="4">
                  <c:v>44839</c:v>
                </c:pt>
                <c:pt idx="5">
                  <c:v>44840</c:v>
                </c:pt>
                <c:pt idx="6">
                  <c:v>44841</c:v>
                </c:pt>
                <c:pt idx="7">
                  <c:v>44842</c:v>
                </c:pt>
                <c:pt idx="8">
                  <c:v>44843</c:v>
                </c:pt>
                <c:pt idx="9">
                  <c:v>44844</c:v>
                </c:pt>
                <c:pt idx="10">
                  <c:v>44845</c:v>
                </c:pt>
                <c:pt idx="11">
                  <c:v>44846</c:v>
                </c:pt>
                <c:pt idx="12">
                  <c:v>44847</c:v>
                </c:pt>
                <c:pt idx="13">
                  <c:v>44848</c:v>
                </c:pt>
                <c:pt idx="14">
                  <c:v>44849</c:v>
                </c:pt>
                <c:pt idx="15">
                  <c:v>44850</c:v>
                </c:pt>
                <c:pt idx="16">
                  <c:v>44851</c:v>
                </c:pt>
                <c:pt idx="17">
                  <c:v>44852</c:v>
                </c:pt>
                <c:pt idx="18">
                  <c:v>44853</c:v>
                </c:pt>
                <c:pt idx="19">
                  <c:v>44854</c:v>
                </c:pt>
                <c:pt idx="20">
                  <c:v>44855</c:v>
                </c:pt>
                <c:pt idx="21">
                  <c:v>44856</c:v>
                </c:pt>
                <c:pt idx="22">
                  <c:v>44857</c:v>
                </c:pt>
                <c:pt idx="23">
                  <c:v>44858</c:v>
                </c:pt>
                <c:pt idx="24">
                  <c:v>44859</c:v>
                </c:pt>
                <c:pt idx="25">
                  <c:v>44860</c:v>
                </c:pt>
                <c:pt idx="26">
                  <c:v>44861</c:v>
                </c:pt>
                <c:pt idx="27">
                  <c:v>44862</c:v>
                </c:pt>
                <c:pt idx="28">
                  <c:v>44863</c:v>
                </c:pt>
                <c:pt idx="29">
                  <c:v>44864</c:v>
                </c:pt>
                <c:pt idx="30">
                  <c:v>44865</c:v>
                </c:pt>
              </c:numCache>
            </c:numRef>
          </c:cat>
          <c:val>
            <c:numRef>
              <c:f>Oct_RENA!$E$2:$E$32</c:f>
              <c:numCache>
                <c:formatCode>#,##0.0</c:formatCode>
                <c:ptCount val="31"/>
                <c:pt idx="0">
                  <c:v>-2087.41</c:v>
                </c:pt>
                <c:pt idx="1">
                  <c:v>3481.87</c:v>
                </c:pt>
                <c:pt idx="2">
                  <c:v>-24300.5</c:v>
                </c:pt>
                <c:pt idx="3">
                  <c:v>72201.27</c:v>
                </c:pt>
                <c:pt idx="4">
                  <c:v>81645.710000000006</c:v>
                </c:pt>
                <c:pt idx="5">
                  <c:v>193785.83</c:v>
                </c:pt>
                <c:pt idx="6">
                  <c:v>12468.36</c:v>
                </c:pt>
                <c:pt idx="7">
                  <c:v>-13102.53</c:v>
                </c:pt>
                <c:pt idx="8">
                  <c:v>47463.92</c:v>
                </c:pt>
                <c:pt idx="9">
                  <c:v>38128.94</c:v>
                </c:pt>
                <c:pt idx="10">
                  <c:v>-252287.17</c:v>
                </c:pt>
                <c:pt idx="11">
                  <c:v>751596</c:v>
                </c:pt>
                <c:pt idx="12">
                  <c:v>-6061.02</c:v>
                </c:pt>
                <c:pt idx="13">
                  <c:v>-52031.02</c:v>
                </c:pt>
                <c:pt idx="14">
                  <c:v>139592.66</c:v>
                </c:pt>
                <c:pt idx="15">
                  <c:v>-102204.92</c:v>
                </c:pt>
                <c:pt idx="16">
                  <c:v>531765.68999999994</c:v>
                </c:pt>
                <c:pt idx="17">
                  <c:v>1939501.06</c:v>
                </c:pt>
                <c:pt idx="18">
                  <c:v>137437.94</c:v>
                </c:pt>
                <c:pt idx="19">
                  <c:v>205379.58</c:v>
                </c:pt>
                <c:pt idx="20">
                  <c:v>266118.2</c:v>
                </c:pt>
                <c:pt idx="21">
                  <c:v>977728.8</c:v>
                </c:pt>
                <c:pt idx="22">
                  <c:v>1294205.03</c:v>
                </c:pt>
                <c:pt idx="23">
                  <c:v>852152.95</c:v>
                </c:pt>
                <c:pt idx="24">
                  <c:v>763524.4</c:v>
                </c:pt>
                <c:pt idx="25">
                  <c:v>-29872.48</c:v>
                </c:pt>
                <c:pt idx="26">
                  <c:v>-201174.22</c:v>
                </c:pt>
                <c:pt idx="27">
                  <c:v>454799.24</c:v>
                </c:pt>
                <c:pt idx="28">
                  <c:v>60458.06</c:v>
                </c:pt>
                <c:pt idx="29">
                  <c:v>46017.19</c:v>
                </c:pt>
                <c:pt idx="30">
                  <c:v>116673.31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EE-40BC-A1D5-789DC56D09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7674600"/>
        <c:axId val="467675776"/>
      </c:barChart>
      <c:catAx>
        <c:axId val="46767460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5776"/>
        <c:crosses val="autoZero"/>
        <c:auto val="0"/>
        <c:lblAlgn val="ctr"/>
        <c:lblOffset val="100"/>
        <c:tickLblSkip val="5"/>
        <c:noMultiLvlLbl val="0"/>
      </c:catAx>
      <c:valAx>
        <c:axId val="467675776"/>
        <c:scaling>
          <c:orientation val="minMax"/>
          <c:max val="2500000"/>
          <c:min val="-5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460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Daily CRR value</a:t>
            </a:r>
            <a:r>
              <a:rPr lang="en-US" b="1" baseline="0"/>
              <a:t> vs DAM congestion Rent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851234889937677"/>
          <c:y val="0.20845921940953116"/>
          <c:w val="0.81144534899239285"/>
          <c:h val="0.51677454387577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Payment/Charge to CRRAH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Sheet1!$A$2:$A$32</c:f>
              <c:numCache>
                <c:formatCode>m/d/yyyy</c:formatCode>
                <c:ptCount val="31"/>
                <c:pt idx="0">
                  <c:v>44835</c:v>
                </c:pt>
                <c:pt idx="1">
                  <c:v>44836</c:v>
                </c:pt>
                <c:pt idx="2">
                  <c:v>44837</c:v>
                </c:pt>
                <c:pt idx="3">
                  <c:v>44838</c:v>
                </c:pt>
                <c:pt idx="4">
                  <c:v>44839</c:v>
                </c:pt>
                <c:pt idx="5">
                  <c:v>44840</c:v>
                </c:pt>
                <c:pt idx="6">
                  <c:v>44841</c:v>
                </c:pt>
                <c:pt idx="7">
                  <c:v>44842</c:v>
                </c:pt>
                <c:pt idx="8">
                  <c:v>44843</c:v>
                </c:pt>
                <c:pt idx="9">
                  <c:v>44844</c:v>
                </c:pt>
                <c:pt idx="10">
                  <c:v>44845</c:v>
                </c:pt>
                <c:pt idx="11">
                  <c:v>44846</c:v>
                </c:pt>
                <c:pt idx="12">
                  <c:v>44847</c:v>
                </c:pt>
                <c:pt idx="13">
                  <c:v>44848</c:v>
                </c:pt>
                <c:pt idx="14">
                  <c:v>44849</c:v>
                </c:pt>
                <c:pt idx="15">
                  <c:v>44850</c:v>
                </c:pt>
                <c:pt idx="16">
                  <c:v>44851</c:v>
                </c:pt>
                <c:pt idx="17">
                  <c:v>44852</c:v>
                </c:pt>
                <c:pt idx="18">
                  <c:v>44853</c:v>
                </c:pt>
                <c:pt idx="19">
                  <c:v>44854</c:v>
                </c:pt>
                <c:pt idx="20">
                  <c:v>44855</c:v>
                </c:pt>
                <c:pt idx="21">
                  <c:v>44856</c:v>
                </c:pt>
                <c:pt idx="22">
                  <c:v>44857</c:v>
                </c:pt>
                <c:pt idx="23">
                  <c:v>44858</c:v>
                </c:pt>
                <c:pt idx="24">
                  <c:v>44859</c:v>
                </c:pt>
                <c:pt idx="25">
                  <c:v>44860</c:v>
                </c:pt>
                <c:pt idx="26">
                  <c:v>44861</c:v>
                </c:pt>
                <c:pt idx="27">
                  <c:v>44862</c:v>
                </c:pt>
                <c:pt idx="28">
                  <c:v>44863</c:v>
                </c:pt>
                <c:pt idx="29">
                  <c:v>44864</c:v>
                </c:pt>
                <c:pt idx="30">
                  <c:v>44865</c:v>
                </c:pt>
              </c:numCache>
            </c:numRef>
          </c:cat>
          <c:val>
            <c:numRef>
              <c:f>Sheet1!$B$2:$B$32</c:f>
              <c:numCache>
                <c:formatCode>#,##0.0</c:formatCode>
                <c:ptCount val="31"/>
                <c:pt idx="0">
                  <c:v>2039321.97</c:v>
                </c:pt>
                <c:pt idx="1">
                  <c:v>1711711.78</c:v>
                </c:pt>
                <c:pt idx="2">
                  <c:v>2826008.6499999994</c:v>
                </c:pt>
                <c:pt idx="3">
                  <c:v>3099608.99</c:v>
                </c:pt>
                <c:pt idx="4">
                  <c:v>1531494.1400000001</c:v>
                </c:pt>
                <c:pt idx="5">
                  <c:v>994705</c:v>
                </c:pt>
                <c:pt idx="6">
                  <c:v>1369897.4300000002</c:v>
                </c:pt>
                <c:pt idx="7">
                  <c:v>1450059.7799999998</c:v>
                </c:pt>
                <c:pt idx="8">
                  <c:v>1464919.08</c:v>
                </c:pt>
                <c:pt idx="9">
                  <c:v>3480887.56</c:v>
                </c:pt>
                <c:pt idx="10">
                  <c:v>7916761.4700000007</c:v>
                </c:pt>
                <c:pt idx="11">
                  <c:v>5828053.2700000005</c:v>
                </c:pt>
                <c:pt idx="12">
                  <c:v>2124983.04</c:v>
                </c:pt>
                <c:pt idx="13">
                  <c:v>2573981.08</c:v>
                </c:pt>
                <c:pt idx="14">
                  <c:v>3503419.3500000006</c:v>
                </c:pt>
                <c:pt idx="15">
                  <c:v>2715867.53</c:v>
                </c:pt>
                <c:pt idx="16">
                  <c:v>1702943.44</c:v>
                </c:pt>
                <c:pt idx="17">
                  <c:v>2748723.88</c:v>
                </c:pt>
                <c:pt idx="18">
                  <c:v>1794024.59</c:v>
                </c:pt>
                <c:pt idx="19">
                  <c:v>2160747.92</c:v>
                </c:pt>
                <c:pt idx="20">
                  <c:v>6220227.3199999994</c:v>
                </c:pt>
                <c:pt idx="21">
                  <c:v>10075205.34</c:v>
                </c:pt>
                <c:pt idx="22">
                  <c:v>11884980.65</c:v>
                </c:pt>
                <c:pt idx="23">
                  <c:v>6286549.8200000003</c:v>
                </c:pt>
                <c:pt idx="24">
                  <c:v>3023823.7800000003</c:v>
                </c:pt>
                <c:pt idx="25">
                  <c:v>3658645.3899999997</c:v>
                </c:pt>
                <c:pt idx="26">
                  <c:v>6237825.1600000001</c:v>
                </c:pt>
                <c:pt idx="27">
                  <c:v>4833257.79</c:v>
                </c:pt>
                <c:pt idx="28">
                  <c:v>1673698.85</c:v>
                </c:pt>
                <c:pt idx="29">
                  <c:v>523273.77</c:v>
                </c:pt>
                <c:pt idx="30">
                  <c:v>1736593.9699999997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C2-4E8B-8954-A306C64503C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DACONGRENT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Sheet1!$A$2:$A$32</c:f>
              <c:numCache>
                <c:formatCode>m/d/yyyy</c:formatCode>
                <c:ptCount val="31"/>
                <c:pt idx="0">
                  <c:v>44835</c:v>
                </c:pt>
                <c:pt idx="1">
                  <c:v>44836</c:v>
                </c:pt>
                <c:pt idx="2">
                  <c:v>44837</c:v>
                </c:pt>
                <c:pt idx="3">
                  <c:v>44838</c:v>
                </c:pt>
                <c:pt idx="4">
                  <c:v>44839</c:v>
                </c:pt>
                <c:pt idx="5">
                  <c:v>44840</c:v>
                </c:pt>
                <c:pt idx="6">
                  <c:v>44841</c:v>
                </c:pt>
                <c:pt idx="7">
                  <c:v>44842</c:v>
                </c:pt>
                <c:pt idx="8">
                  <c:v>44843</c:v>
                </c:pt>
                <c:pt idx="9">
                  <c:v>44844</c:v>
                </c:pt>
                <c:pt idx="10">
                  <c:v>44845</c:v>
                </c:pt>
                <c:pt idx="11">
                  <c:v>44846</c:v>
                </c:pt>
                <c:pt idx="12">
                  <c:v>44847</c:v>
                </c:pt>
                <c:pt idx="13">
                  <c:v>44848</c:v>
                </c:pt>
                <c:pt idx="14">
                  <c:v>44849</c:v>
                </c:pt>
                <c:pt idx="15">
                  <c:v>44850</c:v>
                </c:pt>
                <c:pt idx="16">
                  <c:v>44851</c:v>
                </c:pt>
                <c:pt idx="17">
                  <c:v>44852</c:v>
                </c:pt>
                <c:pt idx="18">
                  <c:v>44853</c:v>
                </c:pt>
                <c:pt idx="19">
                  <c:v>44854</c:v>
                </c:pt>
                <c:pt idx="20">
                  <c:v>44855</c:v>
                </c:pt>
                <c:pt idx="21">
                  <c:v>44856</c:v>
                </c:pt>
                <c:pt idx="22">
                  <c:v>44857</c:v>
                </c:pt>
                <c:pt idx="23">
                  <c:v>44858</c:v>
                </c:pt>
                <c:pt idx="24">
                  <c:v>44859</c:v>
                </c:pt>
                <c:pt idx="25">
                  <c:v>44860</c:v>
                </c:pt>
                <c:pt idx="26">
                  <c:v>44861</c:v>
                </c:pt>
                <c:pt idx="27">
                  <c:v>44862</c:v>
                </c:pt>
                <c:pt idx="28">
                  <c:v>44863</c:v>
                </c:pt>
                <c:pt idx="29">
                  <c:v>44864</c:v>
                </c:pt>
                <c:pt idx="30">
                  <c:v>44865</c:v>
                </c:pt>
              </c:numCache>
            </c:numRef>
          </c:cat>
          <c:val>
            <c:numRef>
              <c:f>Sheet1!$C$2:$C$32</c:f>
              <c:numCache>
                <c:formatCode>#,##0.0</c:formatCode>
                <c:ptCount val="31"/>
                <c:pt idx="0">
                  <c:v>1845722.02</c:v>
                </c:pt>
                <c:pt idx="1">
                  <c:v>1450413.08</c:v>
                </c:pt>
                <c:pt idx="2">
                  <c:v>2179652.59</c:v>
                </c:pt>
                <c:pt idx="3">
                  <c:v>2575210.96</c:v>
                </c:pt>
                <c:pt idx="4">
                  <c:v>1453706.43</c:v>
                </c:pt>
                <c:pt idx="5">
                  <c:v>1092230.2</c:v>
                </c:pt>
                <c:pt idx="6">
                  <c:v>1467169.73</c:v>
                </c:pt>
                <c:pt idx="7">
                  <c:v>1775833.39</c:v>
                </c:pt>
                <c:pt idx="8">
                  <c:v>1759492.93</c:v>
                </c:pt>
                <c:pt idx="9">
                  <c:v>3179264.15</c:v>
                </c:pt>
                <c:pt idx="10">
                  <c:v>8825863.75</c:v>
                </c:pt>
                <c:pt idx="11">
                  <c:v>7000370.0499999998</c:v>
                </c:pt>
                <c:pt idx="12">
                  <c:v>2629206.59</c:v>
                </c:pt>
                <c:pt idx="13">
                  <c:v>3026960.59</c:v>
                </c:pt>
                <c:pt idx="14">
                  <c:v>4515328.97</c:v>
                </c:pt>
                <c:pt idx="15">
                  <c:v>3300706.71</c:v>
                </c:pt>
                <c:pt idx="16">
                  <c:v>2054139.01</c:v>
                </c:pt>
                <c:pt idx="17">
                  <c:v>3356425.81</c:v>
                </c:pt>
                <c:pt idx="18">
                  <c:v>1854276.25</c:v>
                </c:pt>
                <c:pt idx="19">
                  <c:v>2355067.87</c:v>
                </c:pt>
                <c:pt idx="20">
                  <c:v>7199493.1900000004</c:v>
                </c:pt>
                <c:pt idx="21">
                  <c:v>12686369.439999999</c:v>
                </c:pt>
                <c:pt idx="22">
                  <c:v>14946776.16</c:v>
                </c:pt>
                <c:pt idx="23">
                  <c:v>7336760.1200000001</c:v>
                </c:pt>
                <c:pt idx="24">
                  <c:v>3396742.57</c:v>
                </c:pt>
                <c:pt idx="25">
                  <c:v>3980618.45</c:v>
                </c:pt>
                <c:pt idx="26">
                  <c:v>6865417.5700000003</c:v>
                </c:pt>
                <c:pt idx="27">
                  <c:v>5404890.1799999997</c:v>
                </c:pt>
                <c:pt idx="28">
                  <c:v>2065651.37</c:v>
                </c:pt>
                <c:pt idx="29">
                  <c:v>615658.22</c:v>
                </c:pt>
                <c:pt idx="30">
                  <c:v>1497350.09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DC2-4E8B-8954-A306C64503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93646160"/>
        <c:axId val="693647336"/>
      </c:barChart>
      <c:catAx>
        <c:axId val="69364616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3647336"/>
        <c:crosses val="autoZero"/>
        <c:auto val="0"/>
        <c:lblAlgn val="ctr"/>
        <c:lblOffset val="100"/>
        <c:tickLblSkip val="5"/>
        <c:noMultiLvlLbl val="0"/>
      </c:catAx>
      <c:valAx>
        <c:axId val="693647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364616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US" sz="14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rPr>
              <a:t>Daily Credit/Charge to CRR Balancing Account 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en-US" sz="14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DAILY_CREDIT_OR_SHORT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Sheet1!$A$2:$A$32</c:f>
              <c:numCache>
                <c:formatCode>m/d/yyyy</c:formatCode>
                <c:ptCount val="31"/>
                <c:pt idx="0">
                  <c:v>44835</c:v>
                </c:pt>
                <c:pt idx="1">
                  <c:v>44836</c:v>
                </c:pt>
                <c:pt idx="2">
                  <c:v>44837</c:v>
                </c:pt>
                <c:pt idx="3">
                  <c:v>44838</c:v>
                </c:pt>
                <c:pt idx="4">
                  <c:v>44839</c:v>
                </c:pt>
                <c:pt idx="5">
                  <c:v>44840</c:v>
                </c:pt>
                <c:pt idx="6">
                  <c:v>44841</c:v>
                </c:pt>
                <c:pt idx="7">
                  <c:v>44842</c:v>
                </c:pt>
                <c:pt idx="8">
                  <c:v>44843</c:v>
                </c:pt>
                <c:pt idx="9">
                  <c:v>44844</c:v>
                </c:pt>
                <c:pt idx="10">
                  <c:v>44845</c:v>
                </c:pt>
                <c:pt idx="11">
                  <c:v>44846</c:v>
                </c:pt>
                <c:pt idx="12">
                  <c:v>44847</c:v>
                </c:pt>
                <c:pt idx="13">
                  <c:v>44848</c:v>
                </c:pt>
                <c:pt idx="14">
                  <c:v>44849</c:v>
                </c:pt>
                <c:pt idx="15">
                  <c:v>44850</c:v>
                </c:pt>
                <c:pt idx="16">
                  <c:v>44851</c:v>
                </c:pt>
                <c:pt idx="17">
                  <c:v>44852</c:v>
                </c:pt>
                <c:pt idx="18">
                  <c:v>44853</c:v>
                </c:pt>
                <c:pt idx="19">
                  <c:v>44854</c:v>
                </c:pt>
                <c:pt idx="20">
                  <c:v>44855</c:v>
                </c:pt>
                <c:pt idx="21">
                  <c:v>44856</c:v>
                </c:pt>
                <c:pt idx="22">
                  <c:v>44857</c:v>
                </c:pt>
                <c:pt idx="23">
                  <c:v>44858</c:v>
                </c:pt>
                <c:pt idx="24">
                  <c:v>44859</c:v>
                </c:pt>
                <c:pt idx="25">
                  <c:v>44860</c:v>
                </c:pt>
                <c:pt idx="26">
                  <c:v>44861</c:v>
                </c:pt>
                <c:pt idx="27">
                  <c:v>44862</c:v>
                </c:pt>
                <c:pt idx="28">
                  <c:v>44863</c:v>
                </c:pt>
                <c:pt idx="29">
                  <c:v>44864</c:v>
                </c:pt>
                <c:pt idx="30">
                  <c:v>44865</c:v>
                </c:pt>
              </c:numCache>
            </c:numRef>
          </c:cat>
          <c:val>
            <c:numRef>
              <c:f>Sheet1!$D$2:$D$32</c:f>
              <c:numCache>
                <c:formatCode>#,##0.0</c:formatCode>
                <c:ptCount val="31"/>
                <c:pt idx="0">
                  <c:v>-193599.95</c:v>
                </c:pt>
                <c:pt idx="1">
                  <c:v>-261298.7</c:v>
                </c:pt>
                <c:pt idx="2">
                  <c:v>-646356.06000000006</c:v>
                </c:pt>
                <c:pt idx="3">
                  <c:v>-524398.03</c:v>
                </c:pt>
                <c:pt idx="4">
                  <c:v>-77787.710000000006</c:v>
                </c:pt>
                <c:pt idx="5">
                  <c:v>97525.2</c:v>
                </c:pt>
                <c:pt idx="6">
                  <c:v>97272.3</c:v>
                </c:pt>
                <c:pt idx="7">
                  <c:v>325773.61</c:v>
                </c:pt>
                <c:pt idx="8">
                  <c:v>294573.84999999998</c:v>
                </c:pt>
                <c:pt idx="9">
                  <c:v>-301623.40999999997</c:v>
                </c:pt>
                <c:pt idx="10">
                  <c:v>909102.28</c:v>
                </c:pt>
                <c:pt idx="11">
                  <c:v>1172316.78</c:v>
                </c:pt>
                <c:pt idx="12">
                  <c:v>504223.55</c:v>
                </c:pt>
                <c:pt idx="13">
                  <c:v>452979.51</c:v>
                </c:pt>
                <c:pt idx="14">
                  <c:v>1011909.62</c:v>
                </c:pt>
                <c:pt idx="15">
                  <c:v>584839.18000000005</c:v>
                </c:pt>
                <c:pt idx="16">
                  <c:v>351195.57</c:v>
                </c:pt>
                <c:pt idx="17">
                  <c:v>607701.93000000005</c:v>
                </c:pt>
                <c:pt idx="18">
                  <c:v>60251.66</c:v>
                </c:pt>
                <c:pt idx="19">
                  <c:v>194319.95</c:v>
                </c:pt>
                <c:pt idx="20">
                  <c:v>979265.87</c:v>
                </c:pt>
                <c:pt idx="21">
                  <c:v>2611164.1</c:v>
                </c:pt>
                <c:pt idx="22">
                  <c:v>3061795.51</c:v>
                </c:pt>
                <c:pt idx="23">
                  <c:v>1050210.3</c:v>
                </c:pt>
                <c:pt idx="24">
                  <c:v>372918.79</c:v>
                </c:pt>
                <c:pt idx="25">
                  <c:v>321973.06</c:v>
                </c:pt>
                <c:pt idx="26">
                  <c:v>627592.41</c:v>
                </c:pt>
                <c:pt idx="27">
                  <c:v>571632.39</c:v>
                </c:pt>
                <c:pt idx="28">
                  <c:v>391952.52</c:v>
                </c:pt>
                <c:pt idx="29">
                  <c:v>92384.45</c:v>
                </c:pt>
                <c:pt idx="30">
                  <c:v>-239243.88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23-4972-A548-447992BA0C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6490160"/>
        <c:axId val="716486632"/>
      </c:barChart>
      <c:catAx>
        <c:axId val="71649016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6486632"/>
        <c:crosses val="autoZero"/>
        <c:auto val="0"/>
        <c:lblAlgn val="ctr"/>
        <c:lblOffset val="100"/>
        <c:tickLblSkip val="5"/>
        <c:noMultiLvlLbl val="0"/>
      </c:catAx>
      <c:valAx>
        <c:axId val="716486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649016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69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23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848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886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697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5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345235" y="6540542"/>
            <a:ext cx="707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0FCC7E3-021B-47DF-A1B2-17EE18AFD701}" type="slidenum">
              <a:rPr lang="en-US" sz="1200" b="0" smtClean="0">
                <a:solidFill>
                  <a:schemeClr val="tx2"/>
                </a:solidFill>
              </a:rPr>
              <a:pPr algn="r"/>
              <a:t>‹#›</a:t>
            </a:fld>
            <a:endParaRPr lang="en-US" sz="1200" b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Review of October RENA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Market Analysis and Validation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CMWG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Jan. 9th, 2023</a:t>
            </a:r>
          </a:p>
          <a:p>
            <a:endParaRPr lang="en-US" sz="2800" b="1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Monthly Sum of RENA 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34409"/>
              </p:ext>
            </p:extLst>
          </p:nvPr>
        </p:nvGraphicFramePr>
        <p:xfrm>
          <a:off x="461682" y="1386682"/>
          <a:ext cx="8072718" cy="39790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8866529"/>
              </p:ext>
            </p:extLst>
          </p:nvPr>
        </p:nvGraphicFramePr>
        <p:xfrm>
          <a:off x="838200" y="1752600"/>
          <a:ext cx="7467600" cy="3613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37956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Daily RENA with RT Congestion 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269084"/>
            <a:ext cx="8534400" cy="4319832"/>
          </a:xfrm>
        </p:spPr>
        <p:txBody>
          <a:bodyPr/>
          <a:lstStyle/>
          <a:p>
            <a:r>
              <a:rPr lang="en-US" sz="2000" dirty="0"/>
              <a:t>The total RENA in October was $8.3M, while the total SCED congestion rent was around $112.3M.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4676614"/>
              </p:ext>
            </p:extLst>
          </p:nvPr>
        </p:nvGraphicFramePr>
        <p:xfrm>
          <a:off x="657225" y="2197893"/>
          <a:ext cx="7829550" cy="3391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81439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Daily RENA and estimated DAM oversold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269084"/>
            <a:ext cx="8534400" cy="4319832"/>
          </a:xfrm>
        </p:spPr>
        <p:txBody>
          <a:bodyPr/>
          <a:lstStyle/>
          <a:p>
            <a:r>
              <a:rPr lang="en-US" sz="2000" dirty="0"/>
              <a:t>The total estimated DAM oversold amount </a:t>
            </a:r>
            <a:r>
              <a:rPr lang="en-US" sz="2000"/>
              <a:t>in October </a:t>
            </a:r>
            <a:r>
              <a:rPr lang="en-US" sz="2000" dirty="0"/>
              <a:t>was around </a:t>
            </a:r>
          </a:p>
          <a:p>
            <a:pPr marL="0" indent="0">
              <a:buNone/>
            </a:pPr>
            <a:r>
              <a:rPr lang="en-US" sz="2000" dirty="0"/>
              <a:t>     $10.3M.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8694305"/>
              </p:ext>
            </p:extLst>
          </p:nvPr>
        </p:nvGraphicFramePr>
        <p:xfrm>
          <a:off x="738187" y="2226468"/>
          <a:ext cx="7667626" cy="3488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2886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7D362-1EA2-4A6C-A1E5-1EEABCB5D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OD 10/18/2022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B44FD-E84E-46F2-B472-79B811D50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091742"/>
            <a:ext cx="8534400" cy="4674516"/>
          </a:xfrm>
        </p:spPr>
        <p:txBody>
          <a:bodyPr/>
          <a:lstStyle/>
          <a:p>
            <a:r>
              <a:rPr lang="en-US" sz="1800" dirty="0"/>
              <a:t>About $1.9M RENA was observed on OD 10/18. Most of the RENA was related to the DAM oversold on the RT constraints. </a:t>
            </a:r>
          </a:p>
          <a:p>
            <a:endParaRPr lang="en-US" sz="1800" dirty="0"/>
          </a:p>
          <a:p>
            <a:r>
              <a:rPr lang="en-US" sz="1800" dirty="0"/>
              <a:t>DAM oversold on the RT constraints: There was about $0.8M DAM oversold on the RT constraint DBT_SRB8: JFSSC_06_A on OD 10/18. The oversold of this constraint was mostly related to the topology difference between DAM and RTM.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495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7D362-1EA2-4A6C-A1E5-1EEABCB5D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OD 10/23/2022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B44FD-E84E-46F2-B472-79B811D50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091742"/>
            <a:ext cx="8534400" cy="4674516"/>
          </a:xfrm>
        </p:spPr>
        <p:txBody>
          <a:bodyPr/>
          <a:lstStyle/>
          <a:p>
            <a:r>
              <a:rPr lang="en-US" sz="1800" dirty="0"/>
              <a:t>About $1.3M RENA was observed on OD 10/23. Most of the RENA was related to the DAM oversold on the RT constraints. </a:t>
            </a:r>
          </a:p>
          <a:p>
            <a:endParaRPr lang="en-US" sz="1800" dirty="0"/>
          </a:p>
          <a:p>
            <a:r>
              <a:rPr lang="en-US" sz="1800" dirty="0"/>
              <a:t>DAM oversold on the RT constraints: There was about $1.0M DAM oversold on the RT constraint BASE CASE: WESTEX on OD 10/23. The oversold on this GTC was related to the GTC limits difference between DAM and RTM.</a:t>
            </a:r>
          </a:p>
        </p:txBody>
      </p:sp>
    </p:spTree>
    <p:extLst>
      <p:ext uri="{BB962C8B-B14F-4D97-AF65-F5344CB8AC3E}">
        <p14:creationId xmlns:p14="http://schemas.microsoft.com/office/powerpoint/2010/main" val="4202930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15182"/>
            <a:ext cx="8610600" cy="5204618"/>
          </a:xfrm>
        </p:spPr>
        <p:txBody>
          <a:bodyPr/>
          <a:lstStyle/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The total monthly RENA observed in October 2022 was around 8.3M.</a:t>
            </a:r>
          </a:p>
          <a:p>
            <a:endParaRPr lang="en-US" sz="2000" dirty="0"/>
          </a:p>
          <a:p>
            <a:r>
              <a:rPr lang="en-US" sz="2000" dirty="0"/>
              <a:t>The high RENA in October was observed on OD 10/18 with $1.9M, which was mostly related to the DAM oversold on the RT constraints.</a:t>
            </a:r>
          </a:p>
          <a:p>
            <a:endParaRPr lang="en-US" sz="2000" dirty="0"/>
          </a:p>
          <a:p>
            <a:pPr algn="just"/>
            <a:r>
              <a:rPr lang="en-US" sz="2000" dirty="0"/>
              <a:t>The impact from PTP w/links to options was relatively low in October, with a total of $1.3M. </a:t>
            </a:r>
          </a:p>
          <a:p>
            <a:endParaRPr lang="en-US" sz="2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08304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October CRR Balance Account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3843929"/>
              </p:ext>
            </p:extLst>
          </p:nvPr>
        </p:nvGraphicFramePr>
        <p:xfrm>
          <a:off x="685800" y="731043"/>
          <a:ext cx="7696199" cy="2462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6630866"/>
              </p:ext>
            </p:extLst>
          </p:nvPr>
        </p:nvGraphicFramePr>
        <p:xfrm>
          <a:off x="685800" y="3474243"/>
          <a:ext cx="7696199" cy="2462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2055377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34af464-7aa1-4edd-9be4-83dffc1cb926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39301</TotalTime>
  <Words>310</Words>
  <Application>Microsoft Office PowerPoint</Application>
  <PresentationFormat>On-screen Show (4:3)</PresentationFormat>
  <Paragraphs>46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Monthly Sum of RENA </vt:lpstr>
      <vt:lpstr>Daily RENA with RT Congestion </vt:lpstr>
      <vt:lpstr>Daily RENA and estimated DAM oversold</vt:lpstr>
      <vt:lpstr>OD 10/18/2022</vt:lpstr>
      <vt:lpstr>OD 10/23/2022</vt:lpstr>
      <vt:lpstr>Summary</vt:lpstr>
      <vt:lpstr>October CRR Balance Account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Chen, Jian</cp:lastModifiedBy>
  <cp:revision>603</cp:revision>
  <cp:lastPrinted>2021-07-16T14:42:57Z</cp:lastPrinted>
  <dcterms:created xsi:type="dcterms:W3CDTF">2016-01-21T15:20:31Z</dcterms:created>
  <dcterms:modified xsi:type="dcterms:W3CDTF">2023-01-05T20:06:38Z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