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Layouts/slideLayout7.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2" r:id="rId4"/>
    <p:sldMasterId id="2147483668" r:id="rId5"/>
    <p:sldMasterId id="2147483670" r:id="rId6"/>
  </p:sldMasterIdLst>
  <p:notesMasterIdLst>
    <p:notesMasterId r:id="rId11"/>
  </p:notesMasterIdLst>
  <p:handoutMasterIdLst>
    <p:handoutMasterId r:id="rId12"/>
  </p:handoutMasterIdLst>
  <p:sldIdLst>
    <p:sldId id="260" r:id="rId7"/>
    <p:sldId id="302" r:id="rId8"/>
    <p:sldId id="421" r:id="rId9"/>
    <p:sldId id="419" r:id="rId10"/>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AE0D528A-27EB-A1C2-9572-55229C3671D4}" name="ERCOT" initials="ERCOT" userId="ERCOT" providerId="None"/>
  <p188:author id="{3CF8B2DB-4422-FE44-E6A0-E9F6A7BD7D19}" name="Hinojosa, Luis" initials="HL" userId="S::JoseLuis.Hinojosa@ercot.com::0abb1bae-9833-48f0-96c3-80292fd0fd86"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5136" autoAdjust="0"/>
    <p:restoredTop sz="96357" autoAdjust="0"/>
  </p:normalViewPr>
  <p:slideViewPr>
    <p:cSldViewPr showGuides="1">
      <p:cViewPr varScale="1">
        <p:scale>
          <a:sx n="108" d="100"/>
          <a:sy n="108" d="100"/>
        </p:scale>
        <p:origin x="936" y="108"/>
      </p:cViewPr>
      <p:guideLst>
        <p:guide orient="horz" pos="2160"/>
        <p:guide pos="2880"/>
      </p:guideLst>
    </p:cSldViewPr>
  </p:slideViewPr>
  <p:notesTextViewPr>
    <p:cViewPr>
      <p:scale>
        <a:sx n="3" d="2"/>
        <a:sy n="3" d="2"/>
      </p:scale>
      <p:origin x="0" y="0"/>
    </p:cViewPr>
  </p:notesTextViewPr>
  <p:notesViewPr>
    <p:cSldViewPr showGuides="1">
      <p:cViewPr varScale="1">
        <p:scale>
          <a:sx n="76" d="100"/>
          <a:sy n="76" d="100"/>
        </p:scale>
        <p:origin x="2052"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slide" Target="slides/slide1.xml"/><Relationship Id="rId12" Type="http://schemas.openxmlformats.org/officeDocument/2006/relationships/handoutMaster" Target="handoutMasters/handoutMaster1.xml"/><Relationship Id="rId17" Type="http://schemas.microsoft.com/office/2018/10/relationships/authors" Target="authors.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notesMaster" Target="notesMasters/notesMaster1.xml"/><Relationship Id="rId5" Type="http://schemas.openxmlformats.org/officeDocument/2006/relationships/slideMaster" Target="slideMasters/slideMaster2.xml"/><Relationship Id="rId15" Type="http://schemas.openxmlformats.org/officeDocument/2006/relationships/theme" Target="theme/theme1.xml"/><Relationship Id="rId10" Type="http://schemas.openxmlformats.org/officeDocument/2006/relationships/slide" Target="slides/slide4.xml"/><Relationship Id="rId4" Type="http://schemas.openxmlformats.org/officeDocument/2006/relationships/slideMaster" Target="slideMasters/slideMaster1.xml"/><Relationship Id="rId9" Type="http://schemas.openxmlformats.org/officeDocument/2006/relationships/slide" Target="slides/slide3.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1/3/2023</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1/3/2023</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2_Title Slide">
    <p:bg>
      <p:bgPr>
        <a:solidFill>
          <a:schemeClr val="bg1"/>
        </a:solidFill>
        <a:effectLst/>
      </p:bgPr>
    </p:bg>
    <p:spTree>
      <p:nvGrpSpPr>
        <p:cNvPr id="1" name=""/>
        <p:cNvGrpSpPr/>
        <p:nvPr/>
      </p:nvGrpSpPr>
      <p:grpSpPr>
        <a:xfrm>
          <a:off x="0" y="0"/>
          <a:ext cx="0" cy="0"/>
          <a:chOff x="0" y="0"/>
          <a:chExt cx="0" cy="0"/>
        </a:xfrm>
      </p:grpSpPr>
      <p:sp>
        <p:nvSpPr>
          <p:cNvPr id="5" name="Footer Placeholder 4"/>
          <p:cNvSpPr>
            <a:spLocks noGrp="1"/>
          </p:cNvSpPr>
          <p:nvPr>
            <p:ph type="ftr" sz="quarter" idx="11"/>
          </p:nvPr>
        </p:nvSpPr>
        <p:spPr/>
        <p:txBody>
          <a:bodyPr/>
          <a:lstStyle/>
          <a:p>
            <a:r>
              <a:rPr lang="en-US" dirty="0">
                <a:solidFill>
                  <a:prstClr val="black">
                    <a:tint val="75000"/>
                  </a:prstClr>
                </a:solidFill>
              </a:rPr>
              <a:t>Footer text goes here.</a:t>
            </a:r>
          </a:p>
        </p:txBody>
      </p:sp>
      <p:sp>
        <p:nvSpPr>
          <p:cNvPr id="7" name="Slide Number Placeholder 5"/>
          <p:cNvSpPr>
            <a:spLocks noGrp="1"/>
          </p:cNvSpPr>
          <p:nvPr>
            <p:ph type="sldNum" sz="quarter" idx="4"/>
          </p:nvPr>
        </p:nvSpPr>
        <p:spPr>
          <a:xfrm>
            <a:off x="8229600" y="6569075"/>
            <a:ext cx="457200" cy="212725"/>
          </a:xfrm>
          <a:prstGeom prst="rect">
            <a:avLst/>
          </a:prstGeom>
        </p:spPr>
        <p:txBody>
          <a:bodyPr vert="horz" lIns="91440" tIns="45720" rIns="91440" bIns="45720" rtlCol="0" anchor="ctr"/>
          <a:lstStyle>
            <a:lvl1pPr algn="ctr">
              <a:defRPr sz="9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dirty="0">
              <a:solidFill>
                <a:prstClr val="black">
                  <a:tint val="75000"/>
                </a:prstClr>
              </a:solidFill>
            </a:endParaRPr>
          </a:p>
        </p:txBody>
      </p:sp>
      <p:cxnSp>
        <p:nvCxnSpPr>
          <p:cNvPr id="8" name="Straight Connector 7"/>
          <p:cNvCxnSpPr/>
          <p:nvPr userDrawn="1"/>
        </p:nvCxnSpPr>
        <p:spPr>
          <a:xfrm>
            <a:off x="1428750" y="2625326"/>
            <a:ext cx="6286500" cy="0"/>
          </a:xfrm>
          <a:prstGeom prst="line">
            <a:avLst/>
          </a:prstGeom>
          <a:ln>
            <a:solidFill>
              <a:schemeClr val="accent1"/>
            </a:solidFill>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userDrawn="1"/>
        </p:nvCxnSpPr>
        <p:spPr>
          <a:xfrm>
            <a:off x="1428750" y="4232673"/>
            <a:ext cx="6286500" cy="0"/>
          </a:xfrm>
          <a:prstGeom prst="line">
            <a:avLst/>
          </a:prstGeom>
          <a:ln>
            <a:solidFill>
              <a:schemeClr val="accent1"/>
            </a:solidFill>
          </a:ln>
          <a:effectLst/>
        </p:spPr>
        <p:style>
          <a:lnRef idx="2">
            <a:schemeClr val="accent1"/>
          </a:lnRef>
          <a:fillRef idx="0">
            <a:schemeClr val="accent1"/>
          </a:fillRef>
          <a:effectRef idx="1">
            <a:schemeClr val="accent1"/>
          </a:effectRef>
          <a:fontRef idx="minor">
            <a:schemeClr val="tx1"/>
          </a:fontRef>
        </p:style>
      </p:cxnSp>
      <p:sp>
        <p:nvSpPr>
          <p:cNvPr id="10" name="Content Placeholder 2"/>
          <p:cNvSpPr>
            <a:spLocks noGrp="1"/>
          </p:cNvSpPr>
          <p:nvPr>
            <p:ph idx="16"/>
          </p:nvPr>
        </p:nvSpPr>
        <p:spPr>
          <a:xfrm>
            <a:off x="1428750" y="2895600"/>
            <a:ext cx="6286500" cy="990600"/>
          </a:xfrm>
          <a:prstGeom prst="rect">
            <a:avLst/>
          </a:prstGeom>
        </p:spPr>
        <p:txBody>
          <a:bodyPr/>
          <a:lstStyle>
            <a:lvl1pPr marL="0" indent="0" algn="ctr">
              <a:buNone/>
              <a:defRPr sz="3200" b="1" cap="small"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a:t>Click to edit Master text styles</a:t>
            </a:r>
          </a:p>
        </p:txBody>
      </p:sp>
    </p:spTree>
    <p:extLst>
      <p:ext uri="{BB962C8B-B14F-4D97-AF65-F5344CB8AC3E}">
        <p14:creationId xmlns:p14="http://schemas.microsoft.com/office/powerpoint/2010/main" val="30793024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a:prstGeom prst="rect">
            <a:avLst/>
          </a:prstGeom>
        </p:spPr>
        <p:txBody>
          <a:bodyPr/>
          <a:lstStyle>
            <a:lvl1pPr algn="l">
              <a:defRPr sz="32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855406"/>
            <a:ext cx="8534400" cy="5064627"/>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dirty="0">
              <a:solidFill>
                <a:srgbClr val="FFFFFF"/>
              </a:solidFill>
            </a:endParaRPr>
          </a:p>
        </p:txBody>
      </p:sp>
      <p:sp>
        <p:nvSpPr>
          <p:cNvPr id="8" name="Footer Placeholder 4"/>
          <p:cNvSpPr>
            <a:spLocks noGrp="1"/>
          </p:cNvSpPr>
          <p:nvPr>
            <p:ph type="ftr" sz="quarter" idx="11"/>
          </p:nvPr>
        </p:nvSpPr>
        <p:spPr>
          <a:xfrm>
            <a:off x="2743200" y="6553200"/>
            <a:ext cx="4038600" cy="228600"/>
          </a:xfrm>
        </p:spPr>
        <p:txBody>
          <a:bodyPr/>
          <a:lstStyle/>
          <a:p>
            <a:r>
              <a:rPr lang="en-US" dirty="0">
                <a:solidFill>
                  <a:prstClr val="black">
                    <a:tint val="75000"/>
                  </a:prstClr>
                </a:solidFill>
              </a:rPr>
              <a:t>Footer text goes here.</a:t>
            </a: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219768" y="6553200"/>
            <a:ext cx="457200" cy="212725"/>
          </a:xfrm>
          <a:prstGeom prst="rect">
            <a:avLst/>
          </a:prstGeom>
        </p:spPr>
        <p:txBody>
          <a:bodyPr vert="horz" lIns="91440" tIns="45720" rIns="91440" bIns="45720" rtlCol="0" anchor="ctr"/>
          <a:lstStyle>
            <a:lvl1pPr algn="ctr">
              <a:defRPr sz="900">
                <a:solidFill>
                  <a:schemeClr val="bg1"/>
                </a:solidFill>
              </a:defRPr>
            </a:lvl1pPr>
          </a:lstStyle>
          <a:p>
            <a:fld id="{1D93BD3E-1E9A-4970-A6F7-E7AC52762E0C}" type="slidenum">
              <a:rPr lang="en-US" smtClean="0"/>
              <a:pPr/>
              <a:t>‹#›</a:t>
            </a:fld>
            <a:endParaRPr lang="en-US" dirty="0"/>
          </a:p>
        </p:txBody>
      </p:sp>
    </p:spTree>
    <p:extLst>
      <p:ext uri="{BB962C8B-B14F-4D97-AF65-F5344CB8AC3E}">
        <p14:creationId xmlns:p14="http://schemas.microsoft.com/office/powerpoint/2010/main" val="11808213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Two Content">
    <p:spTree>
      <p:nvGrpSpPr>
        <p:cNvPr id="1" name=""/>
        <p:cNvGrpSpPr/>
        <p:nvPr/>
      </p:nvGrpSpPr>
      <p:grpSpPr>
        <a:xfrm>
          <a:off x="0" y="0"/>
          <a:ext cx="0" cy="0"/>
          <a:chOff x="0" y="0"/>
          <a:chExt cx="0" cy="0"/>
        </a:xfrm>
      </p:grpSpPr>
      <p:sp>
        <p:nvSpPr>
          <p:cNvPr id="5" name="Slide Number Placeholder 4"/>
          <p:cNvSpPr>
            <a:spLocks noGrp="1"/>
          </p:cNvSpPr>
          <p:nvPr>
            <p:ph type="sldNum" sz="quarter" idx="10"/>
          </p:nvPr>
        </p:nvSpPr>
        <p:spPr/>
        <p:txBody>
          <a:bodyPr/>
          <a:lstStyle>
            <a:lvl1pPr>
              <a:defRPr>
                <a:solidFill>
                  <a:schemeClr val="bg1"/>
                </a:solidFill>
              </a:defRPr>
            </a:lvl1pPr>
          </a:lstStyle>
          <a:p>
            <a:fld id="{CDB75BAC-74D7-43DA-9DE7-3912ED22B407}" type="slidenum">
              <a:rPr lang="en-US" smtClean="0"/>
              <a:pPr/>
              <a:t>‹#›</a:t>
            </a:fld>
            <a:endParaRPr lang="en-US" dirty="0"/>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dirty="0">
              <a:solidFill>
                <a:srgbClr val="FFFFFF"/>
              </a:solidFill>
            </a:endParaRPr>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Content Placeholder 2"/>
          <p:cNvSpPr>
            <a:spLocks noGrp="1"/>
          </p:cNvSpPr>
          <p:nvPr>
            <p:ph idx="13"/>
          </p:nvPr>
        </p:nvSpPr>
        <p:spPr>
          <a:xfrm>
            <a:off x="4636008" y="863346"/>
            <a:ext cx="4206240" cy="5064627"/>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1" name="Content Placeholder 2"/>
          <p:cNvSpPr>
            <a:spLocks noGrp="1"/>
          </p:cNvSpPr>
          <p:nvPr>
            <p:ph idx="1"/>
          </p:nvPr>
        </p:nvSpPr>
        <p:spPr>
          <a:xfrm>
            <a:off x="304800" y="855406"/>
            <a:ext cx="4206240" cy="5064627"/>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2" name="Title 1"/>
          <p:cNvSpPr>
            <a:spLocks noGrp="1"/>
          </p:cNvSpPr>
          <p:nvPr>
            <p:ph type="title"/>
          </p:nvPr>
        </p:nvSpPr>
        <p:spPr>
          <a:xfrm>
            <a:off x="381000" y="243682"/>
            <a:ext cx="8458200" cy="518318"/>
          </a:xfrm>
          <a:prstGeom prst="rect">
            <a:avLst/>
          </a:prstGeom>
        </p:spPr>
        <p:txBody>
          <a:bodyPr/>
          <a:lstStyle>
            <a:lvl1pPr algn="l">
              <a:defRPr sz="3200" b="1">
                <a:solidFill>
                  <a:schemeClr val="accent1"/>
                </a:solidFill>
              </a:defRPr>
            </a:lvl1pPr>
          </a:lstStyle>
          <a:p>
            <a:r>
              <a:rPr lang="en-US" dirty="0"/>
              <a:t>Click to edit Master title style</a:t>
            </a:r>
          </a:p>
        </p:txBody>
      </p:sp>
      <p:sp>
        <p:nvSpPr>
          <p:cNvPr id="13" name="Footer Placeholder 4"/>
          <p:cNvSpPr>
            <a:spLocks noGrp="1"/>
          </p:cNvSpPr>
          <p:nvPr>
            <p:ph type="ftr" sz="quarter" idx="11"/>
          </p:nvPr>
        </p:nvSpPr>
        <p:spPr>
          <a:xfrm>
            <a:off x="2743200" y="6553200"/>
            <a:ext cx="4038600" cy="228600"/>
          </a:xfrm>
        </p:spPr>
        <p:txBody>
          <a:bodyPr/>
          <a:lstStyle/>
          <a:p>
            <a:r>
              <a:rPr lang="en-US" dirty="0">
                <a:solidFill>
                  <a:prstClr val="black">
                    <a:tint val="75000"/>
                  </a:prstClr>
                </a:solidFill>
              </a:rPr>
              <a:t>Footer text goes here.</a:t>
            </a:r>
          </a:p>
        </p:txBody>
      </p:sp>
    </p:spTree>
    <p:extLst>
      <p:ext uri="{BB962C8B-B14F-4D97-AF65-F5344CB8AC3E}">
        <p14:creationId xmlns:p14="http://schemas.microsoft.com/office/powerpoint/2010/main" val="269775496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Comparison">
    <p:spTree>
      <p:nvGrpSpPr>
        <p:cNvPr id="1" name=""/>
        <p:cNvGrpSpPr/>
        <p:nvPr/>
      </p:nvGrpSpPr>
      <p:grpSpPr>
        <a:xfrm>
          <a:off x="0" y="0"/>
          <a:ext cx="0" cy="0"/>
          <a:chOff x="0" y="0"/>
          <a:chExt cx="0" cy="0"/>
        </a:xfrm>
      </p:grpSpPr>
      <p:sp>
        <p:nvSpPr>
          <p:cNvPr id="9" name="Slide Number Placeholder 8"/>
          <p:cNvSpPr>
            <a:spLocks noGrp="1"/>
          </p:cNvSpPr>
          <p:nvPr>
            <p:ph type="sldNum" sz="quarter" idx="12"/>
          </p:nvPr>
        </p:nvSpPr>
        <p:spPr/>
        <p:txBody>
          <a:bodyPr/>
          <a:lstStyle>
            <a:lvl1pPr>
              <a:defRPr>
                <a:solidFill>
                  <a:schemeClr val="bg1"/>
                </a:solidFill>
              </a:defRPr>
            </a:lvl1pPr>
          </a:lstStyle>
          <a:p>
            <a:fld id="{0E7085C4-D6A8-46D9-A1BA-F87C2DEFFCDB}" type="slidenum">
              <a:rPr lang="en-US" smtClean="0"/>
              <a:pPr/>
              <a:t>‹#›</a:t>
            </a:fld>
            <a:endParaRPr lang="en-US" dirty="0"/>
          </a:p>
        </p:txBody>
      </p:sp>
      <p:sp>
        <p:nvSpPr>
          <p:cNvPr id="10" name="Rectangle 9"/>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dirty="0">
              <a:solidFill>
                <a:srgbClr val="FFFFFF"/>
              </a:solidFill>
            </a:endParaRPr>
          </a:p>
        </p:txBody>
      </p:sp>
      <p:cxnSp>
        <p:nvCxnSpPr>
          <p:cNvPr id="11" name="Straight Connector 10"/>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3" name="Content Placeholder 2"/>
          <p:cNvSpPr>
            <a:spLocks noGrp="1"/>
          </p:cNvSpPr>
          <p:nvPr>
            <p:ph idx="13"/>
          </p:nvPr>
        </p:nvSpPr>
        <p:spPr>
          <a:xfrm>
            <a:off x="4636008" y="1695200"/>
            <a:ext cx="4206240" cy="4232773"/>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4" name="Content Placeholder 2"/>
          <p:cNvSpPr>
            <a:spLocks noGrp="1"/>
          </p:cNvSpPr>
          <p:nvPr>
            <p:ph idx="14"/>
          </p:nvPr>
        </p:nvSpPr>
        <p:spPr>
          <a:xfrm>
            <a:off x="304800" y="1695200"/>
            <a:ext cx="4206240" cy="4224833"/>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5" name="Content Placeholder 2"/>
          <p:cNvSpPr>
            <a:spLocks noGrp="1"/>
          </p:cNvSpPr>
          <p:nvPr>
            <p:ph idx="15"/>
          </p:nvPr>
        </p:nvSpPr>
        <p:spPr>
          <a:xfrm>
            <a:off x="4636008" y="863347"/>
            <a:ext cx="4206240" cy="730506"/>
          </a:xfrm>
          <a:prstGeom prst="rect">
            <a:avLst/>
          </a:prstGeom>
        </p:spPr>
        <p:txBody>
          <a:bodyPr/>
          <a:lstStyle>
            <a:lvl1pPr marL="0" marR="0" indent="0" algn="l" defTabSz="685800" rtl="0" eaLnBrk="1" fontAlgn="auto" latinLnBrk="0" hangingPunct="1">
              <a:lnSpc>
                <a:spcPct val="100000"/>
              </a:lnSpc>
              <a:spcBef>
                <a:spcPct val="20000"/>
              </a:spcBef>
              <a:spcAft>
                <a:spcPts val="0"/>
              </a:spcAft>
              <a:buClrTx/>
              <a:buSzTx/>
              <a:buFont typeface="Arial" panose="020B0604020202020204" pitchFamily="34" charset="0"/>
              <a:buNone/>
              <a:tabLst/>
              <a:defRPr sz="1800" b="1"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marL="0" marR="0" lvl="0" indent="0" algn="l" defTabSz="685800" rtl="0" eaLnBrk="1" fontAlgn="auto" latinLnBrk="0" hangingPunct="1">
              <a:lnSpc>
                <a:spcPct val="100000"/>
              </a:lnSpc>
              <a:spcBef>
                <a:spcPct val="20000"/>
              </a:spcBef>
              <a:spcAft>
                <a:spcPts val="0"/>
              </a:spcAft>
              <a:buClrTx/>
              <a:buSzTx/>
              <a:buFont typeface="Arial" panose="020B0604020202020204" pitchFamily="34" charset="0"/>
              <a:buNone/>
              <a:tabLst/>
              <a:defRPr/>
            </a:pPr>
            <a:r>
              <a:rPr lang="en-US" dirty="0"/>
              <a:t>Click to edit Master text styles</a:t>
            </a:r>
          </a:p>
        </p:txBody>
      </p:sp>
      <p:sp>
        <p:nvSpPr>
          <p:cNvPr id="16" name="Content Placeholder 2"/>
          <p:cNvSpPr>
            <a:spLocks noGrp="1"/>
          </p:cNvSpPr>
          <p:nvPr>
            <p:ph idx="16"/>
          </p:nvPr>
        </p:nvSpPr>
        <p:spPr>
          <a:xfrm>
            <a:off x="304800" y="855407"/>
            <a:ext cx="4206240" cy="730506"/>
          </a:xfrm>
          <a:prstGeom prst="rect">
            <a:avLst/>
          </a:prstGeom>
        </p:spPr>
        <p:txBody>
          <a:bodyPr/>
          <a:lstStyle>
            <a:lvl1pPr marL="0" indent="0">
              <a:buNone/>
              <a:defRPr sz="1800" b="1"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a:t>Click to edit Master text styles</a:t>
            </a:r>
          </a:p>
        </p:txBody>
      </p:sp>
      <p:sp>
        <p:nvSpPr>
          <p:cNvPr id="17" name="Footer Placeholder 4"/>
          <p:cNvSpPr>
            <a:spLocks noGrp="1"/>
          </p:cNvSpPr>
          <p:nvPr>
            <p:ph type="ftr" sz="quarter" idx="11"/>
          </p:nvPr>
        </p:nvSpPr>
        <p:spPr>
          <a:xfrm>
            <a:off x="2743200" y="6553200"/>
            <a:ext cx="4038600" cy="228600"/>
          </a:xfrm>
        </p:spPr>
        <p:txBody>
          <a:bodyPr/>
          <a:lstStyle/>
          <a:p>
            <a:r>
              <a:rPr lang="en-US" dirty="0">
                <a:solidFill>
                  <a:prstClr val="black">
                    <a:tint val="75000"/>
                  </a:prstClr>
                </a:solidFill>
              </a:rPr>
              <a:t>Footer text goes here.</a:t>
            </a:r>
          </a:p>
        </p:txBody>
      </p:sp>
      <p:sp>
        <p:nvSpPr>
          <p:cNvPr id="18" name="Title 1"/>
          <p:cNvSpPr>
            <a:spLocks noGrp="1"/>
          </p:cNvSpPr>
          <p:nvPr>
            <p:ph type="title"/>
          </p:nvPr>
        </p:nvSpPr>
        <p:spPr>
          <a:xfrm>
            <a:off x="381000" y="243682"/>
            <a:ext cx="8458200" cy="518318"/>
          </a:xfrm>
          <a:prstGeom prst="rect">
            <a:avLst/>
          </a:prstGeom>
        </p:spPr>
        <p:txBody>
          <a:bodyPr/>
          <a:lstStyle>
            <a:lvl1pPr algn="l">
              <a:defRPr sz="3200" b="1">
                <a:solidFill>
                  <a:schemeClr val="accent1"/>
                </a:solidFill>
              </a:defRPr>
            </a:lvl1pPr>
          </a:lstStyle>
          <a:p>
            <a:r>
              <a:rPr lang="en-US" dirty="0"/>
              <a:t>Click to edit Master title style</a:t>
            </a:r>
          </a:p>
        </p:txBody>
      </p:sp>
    </p:spTree>
    <p:extLst>
      <p:ext uri="{BB962C8B-B14F-4D97-AF65-F5344CB8AC3E}">
        <p14:creationId xmlns:p14="http://schemas.microsoft.com/office/powerpoint/2010/main" val="406901014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Bullets">
    <p:spTree>
      <p:nvGrpSpPr>
        <p:cNvPr id="1" name=""/>
        <p:cNvGrpSpPr/>
        <p:nvPr/>
      </p:nvGrpSpPr>
      <p:grpSpPr>
        <a:xfrm>
          <a:off x="0" y="0"/>
          <a:ext cx="0" cy="0"/>
          <a:chOff x="0" y="0"/>
          <a:chExt cx="0" cy="0"/>
        </a:xfrm>
      </p:grpSpPr>
      <p:sp>
        <p:nvSpPr>
          <p:cNvPr id="5" name="Rectangle 4"/>
          <p:cNvSpPr/>
          <p:nvPr userDrawn="1"/>
        </p:nvSpPr>
        <p:spPr>
          <a:xfrm>
            <a:off x="2814561" y="266304"/>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dirty="0">
              <a:solidFill>
                <a:srgbClr val="FFFFFF"/>
              </a:solidFill>
            </a:endParaRPr>
          </a:p>
        </p:txBody>
      </p:sp>
      <p:cxnSp>
        <p:nvCxnSpPr>
          <p:cNvPr id="6" name="Straight Connector 5"/>
          <p:cNvCxnSpPr/>
          <p:nvPr userDrawn="1"/>
        </p:nvCxnSpPr>
        <p:spPr>
          <a:xfrm>
            <a:off x="2814561" y="266304"/>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7" name="Title 1"/>
          <p:cNvSpPr txBox="1">
            <a:spLocks/>
          </p:cNvSpPr>
          <p:nvPr userDrawn="1"/>
        </p:nvSpPr>
        <p:spPr>
          <a:xfrm>
            <a:off x="2898648" y="243682"/>
            <a:ext cx="6016752" cy="518318"/>
          </a:xfrm>
          <a:prstGeom prst="rect">
            <a:avLst/>
          </a:prstGeom>
        </p:spPr>
        <p:txBody>
          <a:bodyPr/>
          <a:lstStyle>
            <a:lvl1pPr algn="l" defTabSz="685800" rtl="0" eaLnBrk="1" latinLnBrk="0" hangingPunct="1">
              <a:spcBef>
                <a:spcPct val="0"/>
              </a:spcBef>
              <a:buNone/>
              <a:defRPr sz="3200" b="1" kern="1200">
                <a:solidFill>
                  <a:schemeClr val="accent1"/>
                </a:solidFill>
                <a:latin typeface="+mj-lt"/>
                <a:ea typeface="+mj-ea"/>
                <a:cs typeface="+mj-cs"/>
              </a:defRPr>
            </a:lvl1pPr>
          </a:lstStyle>
          <a:p>
            <a:r>
              <a:rPr lang="en-US" dirty="0"/>
              <a:t>Click to edit Master title style</a:t>
            </a:r>
          </a:p>
        </p:txBody>
      </p:sp>
      <p:sp>
        <p:nvSpPr>
          <p:cNvPr id="8" name="Content Placeholder 2"/>
          <p:cNvSpPr>
            <a:spLocks noGrp="1"/>
          </p:cNvSpPr>
          <p:nvPr>
            <p:ph idx="13"/>
          </p:nvPr>
        </p:nvSpPr>
        <p:spPr>
          <a:xfrm>
            <a:off x="301752" y="859536"/>
            <a:ext cx="8531352" cy="5065776"/>
          </a:xfrm>
          <a:prstGeom prst="rect">
            <a:avLst/>
          </a:prstGeom>
        </p:spPr>
        <p:txBody>
          <a:bodyPr/>
          <a:lstStyle>
            <a:lvl1pPr>
              <a:defRPr sz="1800" baseline="0">
                <a:solidFill>
                  <a:schemeClr val="tx2"/>
                </a:solidFill>
              </a:defRPr>
            </a:lvl1pPr>
            <a:lvl2pPr marL="557213" indent="-214313">
              <a:buClr>
                <a:schemeClr val="accent1"/>
              </a:buClr>
              <a:buFont typeface="Wingdings" panose="05000000000000000000" pitchFamily="2" charset="2"/>
              <a:buChar char="§"/>
              <a:defRPr sz="1800" baseline="0">
                <a:solidFill>
                  <a:schemeClr val="tx2"/>
                </a:solidFill>
              </a:defRPr>
            </a:lvl2pPr>
            <a:lvl3pPr marL="857250" indent="-171450">
              <a:buClr>
                <a:schemeClr val="tx2"/>
              </a:buClr>
              <a:buFont typeface="Courier New" panose="02070309020205020404" pitchFamily="49" charset="0"/>
              <a:buChar char="o"/>
              <a:defRPr sz="1600" baseline="0">
                <a:solidFill>
                  <a:schemeClr val="tx2"/>
                </a:solidFill>
              </a:defRPr>
            </a:lvl3pPr>
            <a:lvl4pPr>
              <a:buClr>
                <a:schemeClr val="accent1"/>
              </a:buClr>
              <a:defRPr sz="1600" baseline="0">
                <a:solidFill>
                  <a:schemeClr val="tx2"/>
                </a:solidFill>
              </a:defRPr>
            </a:lvl4pPr>
            <a:lvl5pPr>
              <a:defRPr sz="1400" baseline="0">
                <a:solidFill>
                  <a:schemeClr val="tx2"/>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41067606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5" name="Text Placeholder 4"/>
          <p:cNvSpPr>
            <a:spLocks noGrp="1"/>
          </p:cNvSpPr>
          <p:nvPr>
            <p:ph type="body" sz="quarter" idx="3"/>
          </p:nvPr>
        </p:nvSpPr>
        <p:spPr>
          <a:xfrm>
            <a:off x="3550883" y="4837176"/>
            <a:ext cx="4465283" cy="649224"/>
          </a:xfrm>
          <a:prstGeom prst="rect">
            <a:avLst/>
          </a:prstGeom>
        </p:spPr>
        <p:txBody>
          <a:bodyPr anchor="t" anchorCtr="0">
            <a:noAutofit/>
          </a:bodyPr>
          <a:lstStyle>
            <a:lvl1pPr marL="0" indent="0">
              <a:lnSpc>
                <a:spcPct val="100000"/>
              </a:lnSpc>
              <a:spcBef>
                <a:spcPts val="0"/>
              </a:spcBef>
              <a:buNone/>
              <a:defRPr sz="1800" b="1" cap="sm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6" name="Text Placeholder 4"/>
          <p:cNvSpPr>
            <a:spLocks noGrp="1"/>
          </p:cNvSpPr>
          <p:nvPr>
            <p:ph type="body" sz="quarter" idx="10"/>
          </p:nvPr>
        </p:nvSpPr>
        <p:spPr>
          <a:xfrm>
            <a:off x="3547872" y="3429000"/>
            <a:ext cx="4465283" cy="923544"/>
          </a:xfrm>
          <a:prstGeom prst="rect">
            <a:avLst/>
          </a:prstGeom>
        </p:spPr>
        <p:txBody>
          <a:bodyPr anchor="t" anchorCtr="0">
            <a:noAutofit/>
          </a:bodyPr>
          <a:lstStyle>
            <a:lvl1pPr marL="0" indent="0">
              <a:lnSpc>
                <a:spcPct val="100000"/>
              </a:lnSpc>
              <a:spcBef>
                <a:spcPts val="0"/>
              </a:spcBef>
              <a:buNone/>
              <a:defRPr sz="1800" b="0" cap="none"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8" name="Text Placeholder 4"/>
          <p:cNvSpPr>
            <a:spLocks noGrp="1"/>
          </p:cNvSpPr>
          <p:nvPr>
            <p:ph type="body" sz="quarter" idx="11"/>
          </p:nvPr>
        </p:nvSpPr>
        <p:spPr>
          <a:xfrm>
            <a:off x="3547872" y="1325880"/>
            <a:ext cx="5519928" cy="2304288"/>
          </a:xfrm>
          <a:prstGeom prst="rect">
            <a:avLst/>
          </a:prstGeom>
        </p:spPr>
        <p:txBody>
          <a:bodyPr anchor="t" anchorCtr="0">
            <a:noAutofit/>
          </a:bodyPr>
          <a:lstStyle>
            <a:lvl1pPr marL="0" indent="0">
              <a:lnSpc>
                <a:spcPct val="100000"/>
              </a:lnSpc>
              <a:spcBef>
                <a:spcPts val="0"/>
              </a:spcBef>
              <a:buNone/>
              <a:defRPr sz="3600" b="1" cap="sm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Tree>
    <p:extLst>
      <p:ext uri="{BB962C8B-B14F-4D97-AF65-F5344CB8AC3E}">
        <p14:creationId xmlns:p14="http://schemas.microsoft.com/office/powerpoint/2010/main" val="10607769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4" name="Content Placeholder 2"/>
          <p:cNvSpPr>
            <a:spLocks noGrp="1"/>
          </p:cNvSpPr>
          <p:nvPr>
            <p:ph idx="1"/>
          </p:nvPr>
        </p:nvSpPr>
        <p:spPr>
          <a:xfrm>
            <a:off x="1828800" y="685800"/>
            <a:ext cx="6324600" cy="5486400"/>
          </a:xfrm>
          <a:prstGeom prst="rect">
            <a:avLst/>
          </a:prstGeom>
        </p:spPr>
        <p:txBody>
          <a:bodyPr/>
          <a:lstStyle>
            <a:lvl1pPr>
              <a:defRPr sz="1800">
                <a:solidFill>
                  <a:schemeClr val="tx2"/>
                </a:solidFill>
              </a:defRPr>
            </a:lvl1pPr>
            <a:lvl2pPr>
              <a:defRPr sz="1800">
                <a:solidFill>
                  <a:schemeClr val="tx2"/>
                </a:solidFill>
              </a:defRPr>
            </a:lvl2pPr>
            <a:lvl3pPr>
              <a:defRPr sz="1600">
                <a:solidFill>
                  <a:schemeClr val="tx2"/>
                </a:solidFill>
              </a:defRPr>
            </a:lvl3pPr>
            <a:lvl4pPr>
              <a:defRPr sz="1600">
                <a:solidFill>
                  <a:schemeClr val="tx2"/>
                </a:solidFill>
              </a:defRPr>
            </a:lvl4pPr>
            <a:lvl5pPr>
              <a:defRPr sz="1400">
                <a:solidFill>
                  <a:schemeClr val="tx2"/>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1644197021"/>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theme" Target="../theme/theme2.xml"/><Relationship Id="rId1" Type="http://schemas.openxmlformats.org/officeDocument/2006/relationships/slideLayout" Target="../slideLayouts/slideLayout6.xml"/></Relationships>
</file>

<file path=ppt/slideMasters/_rels/slideMaster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3.xml"/><Relationship Id="rId1" Type="http://schemas.openxmlformats.org/officeDocument/2006/relationships/slideLayout" Target="../slideLayouts/slideLayout7.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900">
                <a:solidFill>
                  <a:schemeClr val="tx1">
                    <a:tint val="75000"/>
                  </a:schemeClr>
                </a:solidFill>
              </a:defRPr>
            </a:lvl1pPr>
          </a:lstStyle>
          <a:p>
            <a:r>
              <a:rPr lang="en-US" dirty="0">
                <a:solidFill>
                  <a:prstClr val="black">
                    <a:tint val="75000"/>
                  </a:prstClr>
                </a:solidFill>
              </a:rPr>
              <a:t>Footer text goes here.</a:t>
            </a:r>
          </a:p>
        </p:txBody>
      </p:sp>
      <p:sp>
        <p:nvSpPr>
          <p:cNvPr id="6" name="Slide Number Placeholder 5"/>
          <p:cNvSpPr>
            <a:spLocks noGrp="1"/>
          </p:cNvSpPr>
          <p:nvPr>
            <p:ph type="sldNum" sz="quarter" idx="4"/>
          </p:nvPr>
        </p:nvSpPr>
        <p:spPr>
          <a:xfrm>
            <a:off x="8207477" y="6561137"/>
            <a:ext cx="457200" cy="220663"/>
          </a:xfrm>
          <a:prstGeom prst="rect">
            <a:avLst/>
          </a:prstGeom>
        </p:spPr>
        <p:txBody>
          <a:bodyPr vert="horz" lIns="91440" tIns="45720" rIns="91440" bIns="45720" rtlCol="0" anchor="ctr"/>
          <a:lstStyle>
            <a:lvl1pPr algn="ctr">
              <a:defRPr sz="9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dirty="0">
              <a:solidFill>
                <a:prstClr val="black">
                  <a:tint val="75000"/>
                </a:prstClr>
              </a:solidFill>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2"/>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7"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6" y="6553201"/>
            <a:ext cx="707325" cy="207749"/>
          </a:xfrm>
          <a:prstGeom prst="rect">
            <a:avLst/>
          </a:prstGeom>
          <a:noFill/>
        </p:spPr>
        <p:txBody>
          <a:bodyPr wrap="square" rtlCol="0">
            <a:spAutoFit/>
          </a:bodyPr>
          <a:lstStyle/>
          <a:p>
            <a:r>
              <a:rPr lang="en-US" sz="750" b="1" dirty="0">
                <a:solidFill>
                  <a:srgbClr val="5B6770"/>
                </a:solidFill>
              </a:rPr>
              <a:t>PUBLIC</a:t>
            </a:r>
          </a:p>
        </p:txBody>
      </p:sp>
      <p:sp>
        <p:nvSpPr>
          <p:cNvPr id="11" name="Slide Number Placeholder 8"/>
          <p:cNvSpPr txBox="1">
            <a:spLocks/>
          </p:cNvSpPr>
          <p:nvPr userDrawn="1"/>
        </p:nvSpPr>
        <p:spPr>
          <a:xfrm>
            <a:off x="8664677" y="6561137"/>
            <a:ext cx="387883" cy="212725"/>
          </a:xfrm>
          <a:prstGeom prst="rect">
            <a:avLst/>
          </a:prstGeom>
        </p:spPr>
        <p:txBody>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fld id="{0E7085C4-D6A8-46D9-A1BA-F87C2DEFFCDB}" type="slidenum">
              <a:rPr lang="en-US" sz="900" smtClean="0">
                <a:solidFill>
                  <a:schemeClr val="bg1">
                    <a:lumMod val="75000"/>
                  </a:schemeClr>
                </a:solidFill>
              </a:rPr>
              <a:pPr/>
              <a:t>‹#›</a:t>
            </a:fld>
            <a:endParaRPr lang="en-US" sz="900" dirty="0">
              <a:solidFill>
                <a:schemeClr val="bg1">
                  <a:lumMod val="75000"/>
                </a:schemeClr>
              </a:solidFill>
            </a:endParaRPr>
          </a:p>
        </p:txBody>
      </p:sp>
    </p:spTree>
    <p:extLst>
      <p:ext uri="{BB962C8B-B14F-4D97-AF65-F5344CB8AC3E}">
        <p14:creationId xmlns:p14="http://schemas.microsoft.com/office/powerpoint/2010/main" val="2886493160"/>
      </p:ext>
    </p:extLst>
  </p:cSld>
  <p:clrMap bg1="lt1" tx1="dk1" bg2="lt2" tx2="dk2" accent1="accent1" accent2="accent2" accent3="accent3" accent4="accent4" accent5="accent5" accent6="accent6" hlink="hlink" folHlink="folHlink"/>
  <p:sldLayoutIdLst>
    <p:sldLayoutId id="2147483663" r:id="rId1"/>
    <p:sldLayoutId id="2147483664" r:id="rId2"/>
    <p:sldLayoutId id="2147483665" r:id="rId3"/>
    <p:sldLayoutId id="2147483666" r:id="rId4"/>
    <p:sldLayoutId id="2147483667" r:id="rId5"/>
  </p:sldLayoutIdLst>
  <p:hf hdr="0" ftr="0" dt="0"/>
  <p:txStyles>
    <p:titleStyle>
      <a:lvl1pPr algn="ctr" defTabSz="685800" rtl="0" eaLnBrk="1" latinLnBrk="0" hangingPunct="1">
        <a:spcBef>
          <a:spcPct val="0"/>
        </a:spcBef>
        <a:buNone/>
        <a:defRPr sz="3300" kern="1200">
          <a:solidFill>
            <a:schemeClr val="tx1"/>
          </a:solidFill>
          <a:latin typeface="+mj-lt"/>
          <a:ea typeface="+mj-ea"/>
          <a:cs typeface="+mj-cs"/>
        </a:defRPr>
      </a:lvl1pPr>
    </p:titleStyle>
    <p:bodyStyle>
      <a:lvl1pPr marL="257175" indent="-257175" algn="l" defTabSz="6858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1pPr>
      <a:lvl2pPr marL="557213" indent="-214313" algn="l" defTabSz="685800" rtl="0" eaLnBrk="1" latinLnBrk="0" hangingPunct="1">
        <a:spcBef>
          <a:spcPct val="20000"/>
        </a:spcBef>
        <a:buFont typeface="Arial" panose="020B0604020202020204" pitchFamily="34" charset="0"/>
        <a:buChar char="–"/>
        <a:defRPr sz="2100" kern="1200">
          <a:solidFill>
            <a:schemeClr val="tx1"/>
          </a:solidFill>
          <a:latin typeface="+mn-lt"/>
          <a:ea typeface="+mn-ea"/>
          <a:cs typeface="+mn-cs"/>
        </a:defRPr>
      </a:lvl2pPr>
      <a:lvl3pPr marL="857250" indent="-171450" algn="l" defTabSz="685800" rtl="0" eaLnBrk="1" latinLnBrk="0" hangingPunct="1">
        <a:spcBef>
          <a:spcPct val="20000"/>
        </a:spcBef>
        <a:buFont typeface="Arial" panose="020B0604020202020204" pitchFamily="34" charset="0"/>
        <a:buChar char="•"/>
        <a:defRPr sz="1800" kern="1200">
          <a:solidFill>
            <a:schemeClr val="tx1"/>
          </a:solidFill>
          <a:latin typeface="+mn-lt"/>
          <a:ea typeface="+mn-ea"/>
          <a:cs typeface="+mn-cs"/>
        </a:defRPr>
      </a:lvl3pPr>
      <a:lvl4pPr marL="12001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4pPr>
      <a:lvl5pPr marL="15430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5pPr>
      <a:lvl6pPr marL="18859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6pPr>
      <a:lvl7pPr marL="22288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7pPr>
      <a:lvl8pPr marL="25717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8pPr>
      <a:lvl9pPr marL="29146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505200" y="0"/>
            <a:ext cx="56388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42814" y="2876277"/>
            <a:ext cx="2857586" cy="1105445"/>
          </a:xfrm>
          <a:prstGeom prst="rect">
            <a:avLst/>
          </a:prstGeom>
        </p:spPr>
      </p:pic>
    </p:spTree>
    <p:extLst>
      <p:ext uri="{BB962C8B-B14F-4D97-AF65-F5344CB8AC3E}">
        <p14:creationId xmlns:p14="http://schemas.microsoft.com/office/powerpoint/2010/main" val="1277010968"/>
      </p:ext>
    </p:extLst>
  </p:cSld>
  <p:clrMap bg1="lt1" tx1="dk1" bg2="lt2" tx2="dk2" accent1="accent1" accent2="accent2" accent3="accent3" accent4="accent4" accent5="accent5" accent6="accent6" hlink="hlink" folHlink="folHlink"/>
  <p:sldLayoutIdLst>
    <p:sldLayoutId id="2147483669"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cxnSp>
        <p:nvCxnSpPr>
          <p:cNvPr id="7" name="Straight Connector 6"/>
          <p:cNvCxnSpPr/>
          <p:nvPr userDrawn="1"/>
        </p:nvCxnSpPr>
        <p:spPr>
          <a:xfrm flipH="1">
            <a:off x="914400" y="1"/>
            <a:ext cx="1" cy="495299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1" name="Picture 10"/>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23466" y="5257800"/>
            <a:ext cx="1181868" cy="457200"/>
          </a:xfrm>
          <a:prstGeom prst="rect">
            <a:avLst/>
          </a:prstGeom>
        </p:spPr>
      </p:pic>
      <p:cxnSp>
        <p:nvCxnSpPr>
          <p:cNvPr id="12" name="Straight Connector 11"/>
          <p:cNvCxnSpPr/>
          <p:nvPr userDrawn="1"/>
        </p:nvCxnSpPr>
        <p:spPr>
          <a:xfrm flipH="1">
            <a:off x="914400" y="6019800"/>
            <a:ext cx="1" cy="82296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9686792"/>
      </p:ext>
    </p:extLst>
  </p:cSld>
  <p:clrMap bg1="lt1" tx1="dk1" bg2="lt2" tx2="dk2" accent1="accent1" accent2="accent2" accent3="accent3" accent4="accent4" accent5="accent5" accent6="accent6" hlink="hlink" folHlink="folHlink"/>
  <p:sldLayoutIdLst>
    <p:sldLayoutId id="2147483671" r:id="rId1"/>
  </p:sldLayoutIdLst>
  <p:hf sldNum="0"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3" Type="http://schemas.openxmlformats.org/officeDocument/2006/relationships/hyperlink" Target="https://www.ercot.com/calendar/11182022-WMWG-Meeting-by-Webex" TargetMode="External"/><Relationship Id="rId2" Type="http://schemas.openxmlformats.org/officeDocument/2006/relationships/hyperlink" Target="https://www.ercot.com/calendar/11162022-PDCWG-Meeting-by-Webex" TargetMode="External"/><Relationship Id="rId1" Type="http://schemas.openxmlformats.org/officeDocument/2006/relationships/slideLayout" Target="../slideLayouts/slideLayout2.xml"/><Relationship Id="rId4" Type="http://schemas.openxmlformats.org/officeDocument/2006/relationships/hyperlink" Target="https://www.ercot.com/files/docs/2021/10/13/BP_ERCOT_And_QSE_Operations_Practices_During_The_Operating_Hour_Version_5.16.docx"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A7249EAD-9D14-4C57-8AEF-AECC81BE0A9F}"/>
              </a:ext>
            </a:extLst>
          </p:cNvPr>
          <p:cNvSpPr>
            <a:spLocks noGrp="1"/>
          </p:cNvSpPr>
          <p:nvPr>
            <p:ph type="body" sz="quarter" idx="3"/>
          </p:nvPr>
        </p:nvSpPr>
        <p:spPr/>
        <p:txBody>
          <a:bodyPr/>
          <a:lstStyle/>
          <a:p>
            <a:r>
              <a:rPr lang="en-US" b="0" dirty="0"/>
              <a:t>ROS | January 5</a:t>
            </a:r>
            <a:r>
              <a:rPr lang="en-US" b="0" baseline="30000" dirty="0"/>
              <a:t>th</a:t>
            </a:r>
            <a:r>
              <a:rPr lang="en-US" b="0" dirty="0"/>
              <a:t>, 2022</a:t>
            </a:r>
          </a:p>
        </p:txBody>
      </p:sp>
      <p:sp>
        <p:nvSpPr>
          <p:cNvPr id="3" name="Text Placeholder 2">
            <a:extLst>
              <a:ext uri="{FF2B5EF4-FFF2-40B4-BE49-F238E27FC236}">
                <a16:creationId xmlns:a16="http://schemas.microsoft.com/office/drawing/2014/main" id="{1F100610-CD86-433B-85AD-A70D29B2ACB2}"/>
              </a:ext>
            </a:extLst>
          </p:cNvPr>
          <p:cNvSpPr>
            <a:spLocks noGrp="1"/>
          </p:cNvSpPr>
          <p:nvPr>
            <p:ph type="body" sz="quarter" idx="10"/>
          </p:nvPr>
        </p:nvSpPr>
        <p:spPr/>
        <p:txBody>
          <a:bodyPr/>
          <a:lstStyle/>
          <a:p>
            <a:r>
              <a:rPr lang="en-US"/>
              <a:t>Luis Hinojosa</a:t>
            </a:r>
          </a:p>
          <a:p>
            <a:r>
              <a:rPr lang="en-US" dirty="0"/>
              <a:t>ERCOT</a:t>
            </a:r>
          </a:p>
          <a:p>
            <a:r>
              <a:rPr lang="en-US" dirty="0"/>
              <a:t>Balancing Operations Planning</a:t>
            </a:r>
          </a:p>
        </p:txBody>
      </p:sp>
      <p:sp>
        <p:nvSpPr>
          <p:cNvPr id="4" name="Text Placeholder 3">
            <a:extLst>
              <a:ext uri="{FF2B5EF4-FFF2-40B4-BE49-F238E27FC236}">
                <a16:creationId xmlns:a16="http://schemas.microsoft.com/office/drawing/2014/main" id="{91EFF8E2-EC28-4F25-A791-5BFDED5A5F0C}"/>
              </a:ext>
            </a:extLst>
          </p:cNvPr>
          <p:cNvSpPr>
            <a:spLocks noGrp="1"/>
          </p:cNvSpPr>
          <p:nvPr>
            <p:ph type="body" sz="quarter" idx="11"/>
          </p:nvPr>
        </p:nvSpPr>
        <p:spPr/>
        <p:txBody>
          <a:bodyPr/>
          <a:lstStyle/>
          <a:p>
            <a:r>
              <a:rPr lang="en-US" sz="3200" dirty="0"/>
              <a:t>Energy Storage Resource – Common Operational Performance Issues</a:t>
            </a:r>
          </a:p>
        </p:txBody>
      </p:sp>
    </p:spTree>
    <p:extLst>
      <p:ext uri="{BB962C8B-B14F-4D97-AF65-F5344CB8AC3E}">
        <p14:creationId xmlns:p14="http://schemas.microsoft.com/office/powerpoint/2010/main" val="7306037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787D11-4A1A-4694-9242-B030ADDC79AC}"/>
              </a:ext>
            </a:extLst>
          </p:cNvPr>
          <p:cNvSpPr>
            <a:spLocks noGrp="1"/>
          </p:cNvSpPr>
          <p:nvPr>
            <p:ph type="title"/>
          </p:nvPr>
        </p:nvSpPr>
        <p:spPr/>
        <p:txBody>
          <a:bodyPr/>
          <a:lstStyle/>
          <a:p>
            <a:r>
              <a:rPr lang="en-US" sz="2400" dirty="0"/>
              <a:t>Overview</a:t>
            </a:r>
            <a:endParaRPr lang="en-US" dirty="0"/>
          </a:p>
        </p:txBody>
      </p:sp>
      <p:sp>
        <p:nvSpPr>
          <p:cNvPr id="3" name="Content Placeholder 2">
            <a:extLst>
              <a:ext uri="{FF2B5EF4-FFF2-40B4-BE49-F238E27FC236}">
                <a16:creationId xmlns:a16="http://schemas.microsoft.com/office/drawing/2014/main" id="{E96D4A12-8FDC-4C76-9FAB-6706E3706FDE}"/>
              </a:ext>
            </a:extLst>
          </p:cNvPr>
          <p:cNvSpPr>
            <a:spLocks noGrp="1"/>
          </p:cNvSpPr>
          <p:nvPr>
            <p:ph idx="1"/>
          </p:nvPr>
        </p:nvSpPr>
        <p:spPr/>
        <p:txBody>
          <a:bodyPr>
            <a:normAutofit lnSpcReduction="10000"/>
          </a:bodyPr>
          <a:lstStyle/>
          <a:p>
            <a:r>
              <a:rPr lang="en-US" dirty="0"/>
              <a:t>There is a steady growth in the amount of Energy Storage Resources (ESRs) that have interconnected into the ERCOT Grid. </a:t>
            </a:r>
          </a:p>
          <a:p>
            <a:endParaRPr lang="en-US" dirty="0"/>
          </a:p>
          <a:p>
            <a:r>
              <a:rPr lang="en-US" dirty="0"/>
              <a:t>ERCOT has been monitoring ESR performance in their ability to follow BPs, provide Ancillary Services (AS) (specifically Regulation and Responsive Reserve Service) and maintain State-Of-Charge (SOC) for the AS responsibility being carried.</a:t>
            </a:r>
          </a:p>
          <a:p>
            <a:endParaRPr lang="en-US" dirty="0"/>
          </a:p>
          <a:p>
            <a:r>
              <a:rPr lang="en-US" dirty="0"/>
              <a:t>Through this analysis ERCOT has identified some common issues that affect ESR’s ability to meet the operational performance requirements. </a:t>
            </a:r>
          </a:p>
          <a:p>
            <a:pPr lvl="1"/>
            <a:r>
              <a:rPr lang="en-US" dirty="0"/>
              <a:t>Details on the underlying cause for these </a:t>
            </a:r>
            <a:r>
              <a:rPr lang="en-US" dirty="0">
                <a:latin typeface="Arial" panose="020B0604020202020204" pitchFamily="34" charset="0"/>
                <a:ea typeface="Times New Roman" panose="02020603050405020304" pitchFamily="18" charset="0"/>
                <a:cs typeface="Times New Roman" panose="02020603050405020304" pitchFamily="18" charset="0"/>
              </a:rPr>
              <a:t>were discussed at the </a:t>
            </a:r>
            <a:r>
              <a:rPr lang="en-US" dirty="0">
                <a:latin typeface="Arial" panose="020B0604020202020204" pitchFamily="34" charset="0"/>
                <a:ea typeface="Times New Roman" panose="02020603050405020304" pitchFamily="18" charset="0"/>
                <a:cs typeface="Times New Roman" panose="02020603050405020304" pitchFamily="18" charset="0"/>
                <a:hlinkClick r:id="rId2"/>
              </a:rPr>
              <a:t>Nov 16, 2022 PDCWG </a:t>
            </a:r>
            <a:r>
              <a:rPr lang="en-US" dirty="0">
                <a:latin typeface="Arial" panose="020B0604020202020204" pitchFamily="34" charset="0"/>
                <a:ea typeface="Times New Roman" panose="02020603050405020304" pitchFamily="18" charset="0"/>
                <a:cs typeface="Times New Roman" panose="02020603050405020304" pitchFamily="18" charset="0"/>
              </a:rPr>
              <a:t>and </a:t>
            </a:r>
            <a:r>
              <a:rPr lang="en-US" dirty="0">
                <a:latin typeface="Arial" panose="020B0604020202020204" pitchFamily="34" charset="0"/>
                <a:ea typeface="Times New Roman" panose="02020603050405020304" pitchFamily="18" charset="0"/>
                <a:cs typeface="Times New Roman" panose="02020603050405020304" pitchFamily="18" charset="0"/>
                <a:hlinkClick r:id="rId3"/>
              </a:rPr>
              <a:t>Nov 18, 2022 WMWG</a:t>
            </a:r>
            <a:r>
              <a:rPr lang="en-US" dirty="0">
                <a:latin typeface="Arial" panose="020B0604020202020204" pitchFamily="34" charset="0"/>
                <a:ea typeface="Times New Roman" panose="02020603050405020304" pitchFamily="18" charset="0"/>
                <a:cs typeface="Times New Roman" panose="02020603050405020304" pitchFamily="18" charset="0"/>
              </a:rPr>
              <a:t>. </a:t>
            </a:r>
          </a:p>
          <a:p>
            <a:pPr lvl="1"/>
            <a:r>
              <a:rPr lang="en-US" dirty="0">
                <a:latin typeface="Arial" panose="020B0604020202020204" pitchFamily="34" charset="0"/>
                <a:ea typeface="Times New Roman" panose="02020603050405020304" pitchFamily="18" charset="0"/>
                <a:cs typeface="Times New Roman" panose="02020603050405020304" pitchFamily="18" charset="0"/>
              </a:rPr>
              <a:t>After these discussion, a revised version of the </a:t>
            </a:r>
            <a:r>
              <a:rPr lang="en-US" sz="1800" dirty="0"/>
              <a:t>Business Practice Manual – </a:t>
            </a:r>
            <a:r>
              <a:rPr lang="en-US" sz="1800" dirty="0">
                <a:hlinkClick r:id="rId4"/>
              </a:rPr>
              <a:t>ERCOT and QSE Operations Practices During the Operating Hour</a:t>
            </a:r>
            <a:r>
              <a:rPr lang="en-US" sz="1800" dirty="0"/>
              <a:t> </a:t>
            </a:r>
            <a:r>
              <a:rPr lang="en-US" sz="1800" dirty="0">
                <a:latin typeface="Arial" panose="020B0604020202020204" pitchFamily="34" charset="0"/>
                <a:cs typeface="Times New Roman" panose="02020603050405020304" pitchFamily="18" charset="0"/>
              </a:rPr>
              <a:t>was </a:t>
            </a:r>
            <a:r>
              <a:rPr lang="en-US" dirty="0">
                <a:latin typeface="Arial" panose="020B0604020202020204" pitchFamily="34" charset="0"/>
                <a:ea typeface="Times New Roman" panose="02020603050405020304" pitchFamily="18" charset="0"/>
                <a:cs typeface="Times New Roman" panose="02020603050405020304" pitchFamily="18" charset="0"/>
              </a:rPr>
              <a:t>posted on December 21, 2022. </a:t>
            </a:r>
          </a:p>
          <a:p>
            <a:pPr lvl="1"/>
            <a:r>
              <a:rPr lang="en-US" dirty="0">
                <a:latin typeface="Arial" panose="020B0604020202020204" pitchFamily="34" charset="0"/>
                <a:ea typeface="Times New Roman" panose="02020603050405020304" pitchFamily="18" charset="0"/>
                <a:cs typeface="Times New Roman" panose="02020603050405020304" pitchFamily="18" charset="0"/>
              </a:rPr>
              <a:t>A high-level summary of the common issues will be shared in the next few slides.</a:t>
            </a:r>
          </a:p>
          <a:p>
            <a:pPr lvl="1"/>
            <a:endParaRPr lang="en-US" dirty="0">
              <a:latin typeface="Arial" panose="020B0604020202020204" pitchFamily="34" charset="0"/>
              <a:ea typeface="Times New Roman" panose="02020603050405020304" pitchFamily="18" charset="0"/>
              <a:cs typeface="Times New Roman" panose="02020603050405020304" pitchFamily="18" charset="0"/>
            </a:endParaRPr>
          </a:p>
          <a:p>
            <a:pPr marL="0" indent="0">
              <a:buNone/>
            </a:pPr>
            <a:endParaRPr lang="en-US" dirty="0">
              <a:latin typeface="Arial" panose="020B0604020202020204" pitchFamily="34" charset="0"/>
              <a:cs typeface="Times New Roman" panose="02020603050405020304" pitchFamily="18" charset="0"/>
            </a:endParaRPr>
          </a:p>
        </p:txBody>
      </p:sp>
      <p:sp>
        <p:nvSpPr>
          <p:cNvPr id="4" name="Slide Number Placeholder 3">
            <a:extLst>
              <a:ext uri="{FF2B5EF4-FFF2-40B4-BE49-F238E27FC236}">
                <a16:creationId xmlns:a16="http://schemas.microsoft.com/office/drawing/2014/main" id="{BF15B9BA-BB25-489F-BA08-B2D5A447CD8D}"/>
              </a:ext>
            </a:extLst>
          </p:cNvPr>
          <p:cNvSpPr>
            <a:spLocks noGrp="1"/>
          </p:cNvSpPr>
          <p:nvPr>
            <p:ph type="sldNum" sz="quarter" idx="4"/>
          </p:nvPr>
        </p:nvSpPr>
        <p:spPr/>
        <p:txBody>
          <a:bodyPr/>
          <a:lstStyle/>
          <a:p>
            <a:fld id="{1D93BD3E-1E9A-4970-A6F7-E7AC52762E0C}" type="slidenum">
              <a:rPr lang="en-US" smtClean="0"/>
              <a:pPr/>
              <a:t>2</a:t>
            </a:fld>
            <a:endParaRPr lang="en-US"/>
          </a:p>
        </p:txBody>
      </p:sp>
    </p:spTree>
    <p:extLst>
      <p:ext uri="{BB962C8B-B14F-4D97-AF65-F5344CB8AC3E}">
        <p14:creationId xmlns:p14="http://schemas.microsoft.com/office/powerpoint/2010/main" val="38494453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1E7BC6-4B56-4CF4-8DE6-96095C6CA363}"/>
              </a:ext>
            </a:extLst>
          </p:cNvPr>
          <p:cNvSpPr>
            <a:spLocks noGrp="1"/>
          </p:cNvSpPr>
          <p:nvPr>
            <p:ph type="title"/>
          </p:nvPr>
        </p:nvSpPr>
        <p:spPr/>
        <p:txBody>
          <a:bodyPr/>
          <a:lstStyle/>
          <a:p>
            <a:r>
              <a:rPr lang="en-US" sz="2400" dirty="0"/>
              <a:t>High-level Summary of Topics Discussed</a:t>
            </a:r>
          </a:p>
        </p:txBody>
      </p:sp>
      <p:sp>
        <p:nvSpPr>
          <p:cNvPr id="3" name="Content Placeholder 2">
            <a:extLst>
              <a:ext uri="{FF2B5EF4-FFF2-40B4-BE49-F238E27FC236}">
                <a16:creationId xmlns:a16="http://schemas.microsoft.com/office/drawing/2014/main" id="{38027ED0-FB4E-4212-8C08-35DB4FB53DD4}"/>
              </a:ext>
            </a:extLst>
          </p:cNvPr>
          <p:cNvSpPr>
            <a:spLocks noGrp="1"/>
          </p:cNvSpPr>
          <p:nvPr>
            <p:ph idx="1"/>
          </p:nvPr>
        </p:nvSpPr>
        <p:spPr/>
        <p:txBody>
          <a:bodyPr/>
          <a:lstStyle/>
          <a:p>
            <a:r>
              <a:rPr lang="en-US" sz="1400" dirty="0"/>
              <a:t>Below is a list of common issues that have been observed during real-time operations:</a:t>
            </a:r>
          </a:p>
          <a:p>
            <a:pPr lvl="1"/>
            <a:r>
              <a:rPr lang="en-US" sz="1400" dirty="0"/>
              <a:t>Limited Primary Frequency Response (PFR) or no PFR response when frequency is outside of the dead-band </a:t>
            </a:r>
          </a:p>
          <a:p>
            <a:pPr lvl="2"/>
            <a:r>
              <a:rPr lang="en-US" sz="1200" dirty="0"/>
              <a:t>Discussed the expectations around PFR response and clarified that PFR response is expected when the frequency responsive headroom/legroom is available regardless of whether the ESR is carrying Ancillary Services (AS) or not</a:t>
            </a:r>
          </a:p>
          <a:p>
            <a:pPr lvl="1"/>
            <a:r>
              <a:rPr lang="en-US" sz="1400" dirty="0"/>
              <a:t>Insufficient headroom/legroom maintained for the AS Obligation being carried</a:t>
            </a:r>
            <a:endParaRPr lang="en-US" sz="1200" dirty="0"/>
          </a:p>
          <a:p>
            <a:pPr lvl="1"/>
            <a:r>
              <a:rPr lang="en-US" sz="1400" dirty="0"/>
              <a:t>Reinforced the need to use Base Points (BP) as an indication of when discharging or charging was acceptable</a:t>
            </a:r>
          </a:p>
          <a:p>
            <a:pPr lvl="2"/>
            <a:r>
              <a:rPr lang="en-US" sz="1200" dirty="0"/>
              <a:t>In this context, also discussed the need to follow an Updated Desired Base Point (UDBP) like signal when ramping from one BP to the next</a:t>
            </a:r>
          </a:p>
          <a:p>
            <a:pPr lvl="1"/>
            <a:r>
              <a:rPr lang="en-US" sz="1400" dirty="0"/>
              <a:t>Inappropriate transitions of AS responsibility from discharging to charging side of ESR were observed during an active deployment</a:t>
            </a:r>
          </a:p>
          <a:p>
            <a:pPr lvl="2"/>
            <a:r>
              <a:rPr lang="en-US" sz="1200" dirty="0"/>
              <a:t>Discussed the operational conditions when transitioning from discharging to charging was not acceptable in case of each AS </a:t>
            </a:r>
          </a:p>
          <a:p>
            <a:pPr lvl="1"/>
            <a:r>
              <a:rPr lang="en-US" sz="1400" dirty="0"/>
              <a:t>Reinforced the need to provide accurate actual SOC and other related telemetry as SOC is used to account for an ESR’s headroom in PRC and for situational awareness in the control room</a:t>
            </a:r>
          </a:p>
          <a:p>
            <a:pPr lvl="1"/>
            <a:r>
              <a:rPr lang="en-US" sz="1400" dirty="0"/>
              <a:t>Insufficient amount of SOC preserved when carrying up AS on the discharging side</a:t>
            </a:r>
          </a:p>
          <a:p>
            <a:pPr lvl="2"/>
            <a:r>
              <a:rPr lang="en-US" sz="1200" dirty="0"/>
              <a:t>Expectations on the amount of SOC that needs to be preserved when AS is carried on the discharging side of an ESR were discussed</a:t>
            </a:r>
          </a:p>
          <a:p>
            <a:pPr lvl="2"/>
            <a:endParaRPr lang="en-US" sz="1400" dirty="0"/>
          </a:p>
          <a:p>
            <a:endParaRPr lang="en-US" dirty="0"/>
          </a:p>
        </p:txBody>
      </p:sp>
      <p:sp>
        <p:nvSpPr>
          <p:cNvPr id="4" name="Slide Number Placeholder 3">
            <a:extLst>
              <a:ext uri="{FF2B5EF4-FFF2-40B4-BE49-F238E27FC236}">
                <a16:creationId xmlns:a16="http://schemas.microsoft.com/office/drawing/2014/main" id="{42715A1A-88B9-40DC-B5AC-1EDFFF3619E0}"/>
              </a:ext>
            </a:extLst>
          </p:cNvPr>
          <p:cNvSpPr>
            <a:spLocks noGrp="1"/>
          </p:cNvSpPr>
          <p:nvPr>
            <p:ph type="sldNum" sz="quarter" idx="4"/>
          </p:nvPr>
        </p:nvSpPr>
        <p:spPr/>
        <p:txBody>
          <a:bodyPr/>
          <a:lstStyle/>
          <a:p>
            <a:fld id="{1D93BD3E-1E9A-4970-A6F7-E7AC52762E0C}" type="slidenum">
              <a:rPr lang="en-US" smtClean="0"/>
              <a:pPr/>
              <a:t>3</a:t>
            </a:fld>
            <a:endParaRPr lang="en-US" dirty="0"/>
          </a:p>
        </p:txBody>
      </p:sp>
    </p:spTree>
    <p:extLst>
      <p:ext uri="{BB962C8B-B14F-4D97-AF65-F5344CB8AC3E}">
        <p14:creationId xmlns:p14="http://schemas.microsoft.com/office/powerpoint/2010/main" val="17564824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8AE25A-D170-4EF9-9C86-7D47805596E5}"/>
              </a:ext>
            </a:extLst>
          </p:cNvPr>
          <p:cNvSpPr>
            <a:spLocks noGrp="1"/>
          </p:cNvSpPr>
          <p:nvPr>
            <p:ph type="title"/>
          </p:nvPr>
        </p:nvSpPr>
        <p:spPr/>
        <p:txBody>
          <a:bodyPr/>
          <a:lstStyle/>
          <a:p>
            <a:r>
              <a:rPr lang="en-US" sz="2400" dirty="0"/>
              <a:t>Summary &amp; Next Steps</a:t>
            </a:r>
          </a:p>
        </p:txBody>
      </p:sp>
      <p:sp>
        <p:nvSpPr>
          <p:cNvPr id="3" name="Content Placeholder 2">
            <a:extLst>
              <a:ext uri="{FF2B5EF4-FFF2-40B4-BE49-F238E27FC236}">
                <a16:creationId xmlns:a16="http://schemas.microsoft.com/office/drawing/2014/main" id="{E8774BCD-DC64-4E79-A3C6-4C5C409E8329}"/>
              </a:ext>
            </a:extLst>
          </p:cNvPr>
          <p:cNvSpPr>
            <a:spLocks noGrp="1"/>
          </p:cNvSpPr>
          <p:nvPr>
            <p:ph idx="1"/>
          </p:nvPr>
        </p:nvSpPr>
        <p:spPr/>
        <p:txBody>
          <a:bodyPr/>
          <a:lstStyle/>
          <a:p>
            <a:r>
              <a:rPr lang="en-US" sz="1600" dirty="0"/>
              <a:t>There is a steady growth in the amount of Energy Storage Resources (ESRs) that have interconnected into the ERCOT Grid. </a:t>
            </a:r>
          </a:p>
          <a:p>
            <a:endParaRPr lang="en-US" sz="1400" dirty="0"/>
          </a:p>
          <a:p>
            <a:r>
              <a:rPr lang="en-US" sz="1600" dirty="0"/>
              <a:t>ERCOT has identified several issues with ESR performance in their ability to follow BPs/Expected Gen, provide AS including inappropriate transitions of up AS responsibilities between discharging and charging sides and maintain state-of-charge for the AS responsibility being carried.</a:t>
            </a:r>
          </a:p>
          <a:p>
            <a:endParaRPr lang="en-US" sz="1400" dirty="0"/>
          </a:p>
          <a:p>
            <a:r>
              <a:rPr lang="en-US" sz="1600" dirty="0"/>
              <a:t>ERCOT has updated the Business Practice Manual – ERCOT and QSE Operations Practices During the Operating Hour to include or clarify operational expectations as applicable to ESRs. </a:t>
            </a:r>
          </a:p>
          <a:p>
            <a:endParaRPr lang="en-US" sz="1600" dirty="0"/>
          </a:p>
          <a:p>
            <a:r>
              <a:rPr lang="en-US" sz="1600" dirty="0"/>
              <a:t>ERCOT will continue to conduct active outreach with QSEs as issues are identified to ensure that these get resolved in a timely manner. </a:t>
            </a:r>
          </a:p>
          <a:p>
            <a:endParaRPr lang="en-US" sz="1400" dirty="0"/>
          </a:p>
          <a:p>
            <a:endParaRPr lang="en-US" sz="1200" dirty="0"/>
          </a:p>
          <a:p>
            <a:pPr lvl="1"/>
            <a:endParaRPr lang="en-US" sz="1400" dirty="0"/>
          </a:p>
          <a:p>
            <a:pPr lvl="1"/>
            <a:endParaRPr lang="en-US" dirty="0"/>
          </a:p>
          <a:p>
            <a:pPr lvl="1"/>
            <a:endParaRPr lang="en-US" dirty="0"/>
          </a:p>
          <a:p>
            <a:pPr lvl="1"/>
            <a:endParaRPr lang="en-US" dirty="0"/>
          </a:p>
          <a:p>
            <a:endParaRPr lang="en-US" dirty="0"/>
          </a:p>
          <a:p>
            <a:endParaRPr lang="en-US" dirty="0"/>
          </a:p>
        </p:txBody>
      </p:sp>
      <p:sp>
        <p:nvSpPr>
          <p:cNvPr id="4" name="Slide Number Placeholder 3">
            <a:extLst>
              <a:ext uri="{FF2B5EF4-FFF2-40B4-BE49-F238E27FC236}">
                <a16:creationId xmlns:a16="http://schemas.microsoft.com/office/drawing/2014/main" id="{BFE19F68-BA87-4F3A-8E25-F387FDA40AC8}"/>
              </a:ext>
            </a:extLst>
          </p:cNvPr>
          <p:cNvSpPr>
            <a:spLocks noGrp="1"/>
          </p:cNvSpPr>
          <p:nvPr>
            <p:ph type="sldNum" sz="quarter" idx="4"/>
          </p:nvPr>
        </p:nvSpPr>
        <p:spPr/>
        <p:txBody>
          <a:bodyPr/>
          <a:lstStyle/>
          <a:p>
            <a:fld id="{1D93BD3E-1E9A-4970-A6F7-E7AC52762E0C}" type="slidenum">
              <a:rPr lang="en-US" smtClean="0"/>
              <a:pPr/>
              <a:t>4</a:t>
            </a:fld>
            <a:endParaRPr lang="en-US" dirty="0"/>
          </a:p>
        </p:txBody>
      </p:sp>
    </p:spTree>
    <p:extLst>
      <p:ext uri="{BB962C8B-B14F-4D97-AF65-F5344CB8AC3E}">
        <p14:creationId xmlns:p14="http://schemas.microsoft.com/office/powerpoint/2010/main" val="54607310"/>
      </p:ext>
    </p:extLst>
  </p:cSld>
  <p:clrMapOvr>
    <a:masterClrMapping/>
  </p:clrMapOvr>
</p:sld>
</file>

<file path=ppt/theme/theme1.xml><?xml version="1.0" encoding="utf-8"?>
<a:theme xmlns:a="http://schemas.openxmlformats.org/drawingml/2006/main" name="1_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2_Custom Design">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3_Custom Design">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2E2BDB63875B034C8B32518C6496ADD1" ma:contentTypeVersion="2" ma:contentTypeDescription="Create a new document." ma:contentTypeScope="" ma:versionID="63b4750df494f1e899998ba0dd64b591">
  <xsd:schema xmlns:xsd="http://www.w3.org/2001/XMLSchema" xmlns:xs="http://www.w3.org/2001/XMLSchema" xmlns:p="http://schemas.microsoft.com/office/2006/metadata/properties" xmlns:ns2="c34af464-7aa1-4edd-9be4-83dffc1cb926" targetNamespace="http://schemas.microsoft.com/office/2006/metadata/properties" ma:root="true" ma:fieldsID="26b17897b0dee42c4ef932dfddf4050e"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43EB0A4-50A9-4E33-98AC-BC2B61C8A11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C0E9AA12-8AF9-4AA6-90FE-24669859CDF3}">
  <ds:schemaRefs>
    <ds:schemaRef ds:uri="c34af464-7aa1-4edd-9be4-83dffc1cb926"/>
    <ds:schemaRef ds:uri="http://schemas.microsoft.com/office/2006/documentManagement/types"/>
    <ds:schemaRef ds:uri="http://purl.org/dc/terms/"/>
    <ds:schemaRef ds:uri="http://schemas.microsoft.com/office/infopath/2007/PartnerControls"/>
    <ds:schemaRef ds:uri="http://www.w3.org/XML/1998/namespace"/>
    <ds:schemaRef ds:uri="http://purl.org/dc/elements/1.1/"/>
    <ds:schemaRef ds:uri="http://schemas.microsoft.com/office/2006/metadata/properties"/>
    <ds:schemaRef ds:uri="http://schemas.openxmlformats.org/package/2006/metadata/core-properties"/>
    <ds:schemaRef ds:uri="http://purl.org/dc/dcmitype/"/>
  </ds:schemaRefs>
</ds:datastoreItem>
</file>

<file path=customXml/itemProps3.xml><?xml version="1.0" encoding="utf-8"?>
<ds:datastoreItem xmlns:ds="http://schemas.openxmlformats.org/officeDocument/2006/customXml" ds:itemID="{E4A68982-DD5D-44FD-B77F-4C531465FE54}">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8980</TotalTime>
  <Words>535</Words>
  <Application>Microsoft Office PowerPoint</Application>
  <PresentationFormat>On-screen Show (4:3)</PresentationFormat>
  <Paragraphs>43</Paragraphs>
  <Slides>4</Slides>
  <Notes>0</Notes>
  <HiddenSlides>0</HiddenSlides>
  <MMClips>0</MMClips>
  <ScaleCrop>false</ScaleCrop>
  <HeadingPairs>
    <vt:vector size="6" baseType="variant">
      <vt:variant>
        <vt:lpstr>Fonts Used</vt:lpstr>
      </vt:variant>
      <vt:variant>
        <vt:i4>4</vt:i4>
      </vt:variant>
      <vt:variant>
        <vt:lpstr>Theme</vt:lpstr>
      </vt:variant>
      <vt:variant>
        <vt:i4>3</vt:i4>
      </vt:variant>
      <vt:variant>
        <vt:lpstr>Slide Titles</vt:lpstr>
      </vt:variant>
      <vt:variant>
        <vt:i4>4</vt:i4>
      </vt:variant>
    </vt:vector>
  </HeadingPairs>
  <TitlesOfParts>
    <vt:vector size="11" baseType="lpstr">
      <vt:lpstr>Arial</vt:lpstr>
      <vt:lpstr>Calibri</vt:lpstr>
      <vt:lpstr>Courier New</vt:lpstr>
      <vt:lpstr>Wingdings</vt:lpstr>
      <vt:lpstr>1_Office Theme</vt:lpstr>
      <vt:lpstr>2_Custom Design</vt:lpstr>
      <vt:lpstr>3_Custom Design</vt:lpstr>
      <vt:lpstr>PowerPoint Presentation</vt:lpstr>
      <vt:lpstr>Overview</vt:lpstr>
      <vt:lpstr>High-level Summary of Topics Discussed</vt:lpstr>
      <vt:lpstr>Summary &amp; Next Steps</vt:lpstr>
    </vt:vector>
  </TitlesOfParts>
  <Company>The Electric Reliability Council of Texas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Clifton, Suzy</cp:lastModifiedBy>
  <cp:revision>310</cp:revision>
  <cp:lastPrinted>2016-01-21T20:53:15Z</cp:lastPrinted>
  <dcterms:created xsi:type="dcterms:W3CDTF">2016-01-21T15:20:31Z</dcterms:created>
  <dcterms:modified xsi:type="dcterms:W3CDTF">2023-01-03T21:16:48Z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0x0101002E2BDB63875B034C8B32518C6496ADD1</vt:lpwstr>
  </property>
</Properties>
</file>

<file path=docProps/thumbnail.jpeg>
</file>