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1/4/2023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1/4/2023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01/04/2023</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01/10/2023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01/10/23</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2" name="Table 1">
            <a:extLst>
              <a:ext uri="{FF2B5EF4-FFF2-40B4-BE49-F238E27FC236}">
                <a16:creationId xmlns:a16="http://schemas.microsoft.com/office/drawing/2014/main" id="{8FF35549-D8B6-4D41-9E6F-3173381A377A}"/>
              </a:ext>
            </a:extLst>
          </p:cNvPr>
          <p:cNvGraphicFramePr>
            <a:graphicFrameLocks noGrp="1"/>
          </p:cNvGraphicFramePr>
          <p:nvPr>
            <p:extLst>
              <p:ext uri="{D42A27DB-BD31-4B8C-83A1-F6EECF244321}">
                <p14:modId xmlns:p14="http://schemas.microsoft.com/office/powerpoint/2010/main" val="1462753572"/>
              </p:ext>
            </p:extLst>
          </p:nvPr>
        </p:nvGraphicFramePr>
        <p:xfrm>
          <a:off x="380994" y="990601"/>
          <a:ext cx="8382000" cy="4952992"/>
        </p:xfrm>
        <a:graphic>
          <a:graphicData uri="http://schemas.openxmlformats.org/drawingml/2006/table">
            <a:tbl>
              <a:tblPr/>
              <a:tblGrid>
                <a:gridCol w="698500">
                  <a:extLst>
                    <a:ext uri="{9D8B030D-6E8A-4147-A177-3AD203B41FA5}">
                      <a16:colId xmlns:a16="http://schemas.microsoft.com/office/drawing/2014/main" val="3324742224"/>
                    </a:ext>
                  </a:extLst>
                </a:gridCol>
                <a:gridCol w="698500">
                  <a:extLst>
                    <a:ext uri="{9D8B030D-6E8A-4147-A177-3AD203B41FA5}">
                      <a16:colId xmlns:a16="http://schemas.microsoft.com/office/drawing/2014/main" val="1369496545"/>
                    </a:ext>
                  </a:extLst>
                </a:gridCol>
                <a:gridCol w="698500">
                  <a:extLst>
                    <a:ext uri="{9D8B030D-6E8A-4147-A177-3AD203B41FA5}">
                      <a16:colId xmlns:a16="http://schemas.microsoft.com/office/drawing/2014/main" val="2807584442"/>
                    </a:ext>
                  </a:extLst>
                </a:gridCol>
                <a:gridCol w="698500">
                  <a:extLst>
                    <a:ext uri="{9D8B030D-6E8A-4147-A177-3AD203B41FA5}">
                      <a16:colId xmlns:a16="http://schemas.microsoft.com/office/drawing/2014/main" val="2423467356"/>
                    </a:ext>
                  </a:extLst>
                </a:gridCol>
                <a:gridCol w="698500">
                  <a:extLst>
                    <a:ext uri="{9D8B030D-6E8A-4147-A177-3AD203B41FA5}">
                      <a16:colId xmlns:a16="http://schemas.microsoft.com/office/drawing/2014/main" val="2715718258"/>
                    </a:ext>
                  </a:extLst>
                </a:gridCol>
                <a:gridCol w="698500">
                  <a:extLst>
                    <a:ext uri="{9D8B030D-6E8A-4147-A177-3AD203B41FA5}">
                      <a16:colId xmlns:a16="http://schemas.microsoft.com/office/drawing/2014/main" val="3378048237"/>
                    </a:ext>
                  </a:extLst>
                </a:gridCol>
                <a:gridCol w="698500">
                  <a:extLst>
                    <a:ext uri="{9D8B030D-6E8A-4147-A177-3AD203B41FA5}">
                      <a16:colId xmlns:a16="http://schemas.microsoft.com/office/drawing/2014/main" val="2279837176"/>
                    </a:ext>
                  </a:extLst>
                </a:gridCol>
                <a:gridCol w="698500">
                  <a:extLst>
                    <a:ext uri="{9D8B030D-6E8A-4147-A177-3AD203B41FA5}">
                      <a16:colId xmlns:a16="http://schemas.microsoft.com/office/drawing/2014/main" val="1240342715"/>
                    </a:ext>
                  </a:extLst>
                </a:gridCol>
                <a:gridCol w="698500">
                  <a:extLst>
                    <a:ext uri="{9D8B030D-6E8A-4147-A177-3AD203B41FA5}">
                      <a16:colId xmlns:a16="http://schemas.microsoft.com/office/drawing/2014/main" val="3204519417"/>
                    </a:ext>
                  </a:extLst>
                </a:gridCol>
                <a:gridCol w="698500">
                  <a:extLst>
                    <a:ext uri="{9D8B030D-6E8A-4147-A177-3AD203B41FA5}">
                      <a16:colId xmlns:a16="http://schemas.microsoft.com/office/drawing/2014/main" val="3163891332"/>
                    </a:ext>
                  </a:extLst>
                </a:gridCol>
                <a:gridCol w="698500">
                  <a:extLst>
                    <a:ext uri="{9D8B030D-6E8A-4147-A177-3AD203B41FA5}">
                      <a16:colId xmlns:a16="http://schemas.microsoft.com/office/drawing/2014/main" val="3235180675"/>
                    </a:ext>
                  </a:extLst>
                </a:gridCol>
                <a:gridCol w="698500">
                  <a:extLst>
                    <a:ext uri="{9D8B030D-6E8A-4147-A177-3AD203B41FA5}">
                      <a16:colId xmlns:a16="http://schemas.microsoft.com/office/drawing/2014/main" val="342159957"/>
                    </a:ext>
                  </a:extLst>
                </a:gridCol>
              </a:tblGrid>
              <a:tr h="235198">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777765"/>
                  </a:ext>
                </a:extLst>
              </a:tr>
              <a:tr h="48423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73270"/>
                  </a:ext>
                </a:extLst>
              </a:tr>
              <a:tr h="235198">
                <a:tc>
                  <a:txBody>
                    <a:bodyPr/>
                    <a:lstStyle/>
                    <a:p>
                      <a:pPr algn="ctr" fontAlgn="b"/>
                      <a:r>
                        <a:rPr lang="en-US" sz="800" b="0" i="0" u="none" strike="noStrike">
                          <a:solidFill>
                            <a:srgbClr val="000000"/>
                          </a:solidFill>
                          <a:effectLst/>
                          <a:latin typeface="Calibri" panose="020F0502020204030204" pitchFamily="34" charset="0"/>
                        </a:rPr>
                        <a:t>2021-05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101,790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309,308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2,185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3395912"/>
                  </a:ext>
                </a:extLst>
              </a:tr>
              <a:tr h="235198">
                <a:tc>
                  <a:txBody>
                    <a:bodyPr/>
                    <a:lstStyle/>
                    <a:p>
                      <a:pPr algn="ctr" fontAlgn="b"/>
                      <a:r>
                        <a:rPr lang="en-US" sz="800" b="0" i="0" u="none" strike="noStrike">
                          <a:solidFill>
                            <a:srgbClr val="000000"/>
                          </a:solidFill>
                          <a:effectLst/>
                          <a:latin typeface="Calibri" panose="020F0502020204030204" pitchFamily="34" charset="0"/>
                        </a:rPr>
                        <a:t>2021-06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136,150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5980434"/>
                  </a:ext>
                </a:extLst>
              </a:tr>
              <a:tr h="235198">
                <a:tc>
                  <a:txBody>
                    <a:bodyPr/>
                    <a:lstStyle/>
                    <a:p>
                      <a:pPr algn="ctr" fontAlgn="b"/>
                      <a:r>
                        <a:rPr lang="en-US" sz="800" b="0" i="0" u="none" strike="noStrike">
                          <a:solidFill>
                            <a:srgbClr val="000000"/>
                          </a:solidFill>
                          <a:effectLst/>
                          <a:latin typeface="Calibri" panose="020F0502020204030204" pitchFamily="34" charset="0"/>
                        </a:rPr>
                        <a:t>2021-07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87,752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291,498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379,250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5,545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7702733"/>
                  </a:ext>
                </a:extLst>
              </a:tr>
              <a:tr h="235198">
                <a:tc>
                  <a:txBody>
                    <a:bodyPr/>
                    <a:lstStyle/>
                    <a:p>
                      <a:pPr algn="ctr" fontAlgn="b"/>
                      <a:r>
                        <a:rPr lang="en-US" sz="800" b="0" i="0" u="none" strike="noStrike">
                          <a:solidFill>
                            <a:srgbClr val="000000"/>
                          </a:solidFill>
                          <a:effectLst/>
                          <a:latin typeface="Calibri" panose="020F0502020204030204" pitchFamily="34" charset="0"/>
                        </a:rPr>
                        <a:t>2021-08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112,901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264,683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377,584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1,770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133958"/>
                  </a:ext>
                </a:extLst>
              </a:tr>
              <a:tr h="235198">
                <a:tc>
                  <a:txBody>
                    <a:bodyPr/>
                    <a:lstStyle/>
                    <a:p>
                      <a:pPr algn="ctr" fontAlgn="b"/>
                      <a:r>
                        <a:rPr lang="en-US" sz="800" b="0" i="0" u="none" strike="noStrike">
                          <a:solidFill>
                            <a:srgbClr val="000000"/>
                          </a:solidFill>
                          <a:effectLst/>
                          <a:latin typeface="Calibri" panose="020F0502020204030204" pitchFamily="34" charset="0"/>
                        </a:rPr>
                        <a:t>2021-09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68,915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243,881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312,796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1074684"/>
                  </a:ext>
                </a:extLst>
              </a:tr>
              <a:tr h="235198">
                <a:tc>
                  <a:txBody>
                    <a:bodyPr/>
                    <a:lstStyle/>
                    <a:p>
                      <a:pPr algn="ctr" fontAlgn="b"/>
                      <a:r>
                        <a:rPr lang="en-US" sz="800" b="0" i="0" u="none" strike="noStrike">
                          <a:solidFill>
                            <a:srgbClr val="000000"/>
                          </a:solidFill>
                          <a:effectLst/>
                          <a:latin typeface="Calibri" panose="020F0502020204030204" pitchFamily="34" charset="0"/>
                        </a:rPr>
                        <a:t>2021-10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56,991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290,678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6090980"/>
                  </a:ext>
                </a:extLst>
              </a:tr>
              <a:tr h="235198">
                <a:tc>
                  <a:txBody>
                    <a:bodyPr/>
                    <a:lstStyle/>
                    <a:p>
                      <a:pPr algn="ctr" fontAlgn="b"/>
                      <a:r>
                        <a:rPr lang="en-US" sz="800" b="0" i="0" u="none" strike="noStrike">
                          <a:solidFill>
                            <a:srgbClr val="000000"/>
                          </a:solidFill>
                          <a:effectLst/>
                          <a:latin typeface="Calibri" panose="020F0502020204030204" pitchFamily="34" charset="0"/>
                        </a:rPr>
                        <a:t>2021-11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356,986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572,268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0.61%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1146491"/>
                  </a:ext>
                </a:extLst>
              </a:tr>
              <a:tr h="235198">
                <a:tc>
                  <a:txBody>
                    <a:bodyPr/>
                    <a:lstStyle/>
                    <a:p>
                      <a:pPr algn="ctr" fontAlgn="b"/>
                      <a:r>
                        <a:rPr lang="en-US" sz="800" b="0" i="0" u="none" strike="noStrike">
                          <a:solidFill>
                            <a:srgbClr val="000000"/>
                          </a:solidFill>
                          <a:effectLst/>
                          <a:latin typeface="Calibri" panose="020F0502020204030204" pitchFamily="34" charset="0"/>
                        </a:rPr>
                        <a:t>2021-12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70,637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285,011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3746009"/>
                  </a:ext>
                </a:extLst>
              </a:tr>
              <a:tr h="235198">
                <a:tc>
                  <a:txBody>
                    <a:bodyPr/>
                    <a:lstStyle/>
                    <a:p>
                      <a:pPr algn="ctr" fontAlgn="b"/>
                      <a:r>
                        <a:rPr lang="en-US" sz="800" b="0" i="0" u="none" strike="noStrike">
                          <a:solidFill>
                            <a:srgbClr val="000000"/>
                          </a:solidFill>
                          <a:effectLst/>
                          <a:latin typeface="Calibri" panose="020F0502020204030204" pitchFamily="34" charset="0"/>
                        </a:rPr>
                        <a:t>2022-01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104,313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221,439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325,752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4595154"/>
                  </a:ext>
                </a:extLst>
              </a:tr>
              <a:tr h="235198">
                <a:tc>
                  <a:txBody>
                    <a:bodyPr/>
                    <a:lstStyle/>
                    <a:p>
                      <a:pPr algn="ctr" fontAlgn="b"/>
                      <a:r>
                        <a:rPr lang="en-US" sz="800" b="0" i="0" u="none" strike="noStrike">
                          <a:solidFill>
                            <a:srgbClr val="000000"/>
                          </a:solidFill>
                          <a:effectLst/>
                          <a:latin typeface="Calibri" panose="020F0502020204030204" pitchFamily="34" charset="0"/>
                        </a:rPr>
                        <a:t>2022-02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105,063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208,309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313,372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154317"/>
                  </a:ext>
                </a:extLst>
              </a:tr>
              <a:tr h="235198">
                <a:tc>
                  <a:txBody>
                    <a:bodyPr/>
                    <a:lstStyle/>
                    <a:p>
                      <a:pPr algn="ctr" fontAlgn="b"/>
                      <a:r>
                        <a:rPr lang="en-US" sz="800" b="0" i="0" u="none" strike="noStrike">
                          <a:solidFill>
                            <a:srgbClr val="000000"/>
                          </a:solidFill>
                          <a:effectLst/>
                          <a:latin typeface="Calibri" panose="020F0502020204030204" pitchFamily="34" charset="0"/>
                        </a:rPr>
                        <a:t>2022-03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112,865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382,355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1,930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7044689"/>
                  </a:ext>
                </a:extLst>
              </a:tr>
              <a:tr h="235198">
                <a:tc>
                  <a:txBody>
                    <a:bodyPr/>
                    <a:lstStyle/>
                    <a:p>
                      <a:pPr algn="ctr" fontAlgn="b"/>
                      <a:r>
                        <a:rPr lang="en-US" sz="800" b="0" i="0" u="none" strike="noStrike">
                          <a:solidFill>
                            <a:srgbClr val="000000"/>
                          </a:solidFill>
                          <a:effectLst/>
                          <a:latin typeface="Calibri" panose="020F0502020204030204" pitchFamily="34" charset="0"/>
                        </a:rPr>
                        <a:t>2022-04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247,896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2,007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2609951"/>
                  </a:ext>
                </a:extLst>
              </a:tr>
              <a:tr h="235198">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3743370"/>
                  </a:ext>
                </a:extLst>
              </a:tr>
              <a:tr h="235198">
                <a:tc>
                  <a:txBody>
                    <a:bodyPr/>
                    <a:lstStyle/>
                    <a:p>
                      <a:pPr algn="ctr" fontAlgn="b"/>
                      <a:r>
                        <a:rPr lang="en-US" sz="800" b="0" i="0" u="none" strike="noStrike">
                          <a:solidFill>
                            <a:srgbClr val="000000"/>
                          </a:solidFill>
                          <a:effectLst/>
                          <a:latin typeface="Calibri" panose="020F0502020204030204" pitchFamily="34" charset="0"/>
                        </a:rPr>
                        <a:t>2022-06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103,647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286,099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1,706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4,671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9635324"/>
                  </a:ext>
                </a:extLst>
              </a:tr>
              <a:tr h="235198">
                <a:tc>
                  <a:txBody>
                    <a:bodyPr/>
                    <a:lstStyle/>
                    <a:p>
                      <a:pPr algn="ctr" fontAlgn="b"/>
                      <a:r>
                        <a:rPr lang="en-US" sz="800" b="0" i="0" u="none" strike="noStrike">
                          <a:solidFill>
                            <a:srgbClr val="000000"/>
                          </a:solidFill>
                          <a:effectLst/>
                          <a:latin typeface="Calibri" panose="020F0502020204030204" pitchFamily="34" charset="0"/>
                        </a:rPr>
                        <a:t>2022-07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96,502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373,540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1,644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0333324"/>
                  </a:ext>
                </a:extLst>
              </a:tr>
              <a:tr h="235198">
                <a:tc>
                  <a:txBody>
                    <a:bodyPr/>
                    <a:lstStyle/>
                    <a:p>
                      <a:pPr algn="ctr" fontAlgn="b"/>
                      <a:r>
                        <a:rPr lang="en-US" sz="800" b="0" i="0" u="none" strike="noStrike">
                          <a:solidFill>
                            <a:srgbClr val="000000"/>
                          </a:solidFill>
                          <a:effectLst/>
                          <a:latin typeface="Calibri" panose="020F0502020204030204" pitchFamily="34" charset="0"/>
                        </a:rPr>
                        <a:t>2022-08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102,478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320,856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423,334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7871877"/>
                  </a:ext>
                </a:extLst>
              </a:tr>
              <a:tr h="235198">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1,695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4,202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3431932"/>
                  </a:ext>
                </a:extLst>
              </a:tr>
              <a:tr h="235198">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7040901"/>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01/10/23</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October 2022 - IAG/IAL Statistics</a:t>
            </a:r>
          </a:p>
          <a:p>
            <a:r>
              <a:rPr lang="en-US" altLang="en-US" dirty="0"/>
              <a:t>Top 10 – October 2022 -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October 2022 -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01/10/23</a:t>
            </a:r>
          </a:p>
        </p:txBody>
      </p:sp>
      <p:graphicFrame>
        <p:nvGraphicFramePr>
          <p:cNvPr id="3" name="Table 2">
            <a:extLst>
              <a:ext uri="{FF2B5EF4-FFF2-40B4-BE49-F238E27FC236}">
                <a16:creationId xmlns:a16="http://schemas.microsoft.com/office/drawing/2014/main" id="{760EA1C9-7172-41F1-B00A-56C8A2FBE64C}"/>
              </a:ext>
            </a:extLst>
          </p:cNvPr>
          <p:cNvGraphicFramePr>
            <a:graphicFrameLocks noGrp="1"/>
          </p:cNvGraphicFramePr>
          <p:nvPr>
            <p:extLst>
              <p:ext uri="{D42A27DB-BD31-4B8C-83A1-F6EECF244321}">
                <p14:modId xmlns:p14="http://schemas.microsoft.com/office/powerpoint/2010/main" val="243545575"/>
              </p:ext>
            </p:extLst>
          </p:nvPr>
        </p:nvGraphicFramePr>
        <p:xfrm>
          <a:off x="2120896" y="1101561"/>
          <a:ext cx="4902201" cy="3914775"/>
        </p:xfrm>
        <a:graphic>
          <a:graphicData uri="http://schemas.openxmlformats.org/drawingml/2006/table">
            <a:tbl>
              <a:tblPr/>
              <a:tblGrid>
                <a:gridCol w="1148953">
                  <a:extLst>
                    <a:ext uri="{9D8B030D-6E8A-4147-A177-3AD203B41FA5}">
                      <a16:colId xmlns:a16="http://schemas.microsoft.com/office/drawing/2014/main" val="3652317943"/>
                    </a:ext>
                  </a:extLst>
                </a:gridCol>
                <a:gridCol w="938312">
                  <a:extLst>
                    <a:ext uri="{9D8B030D-6E8A-4147-A177-3AD203B41FA5}">
                      <a16:colId xmlns:a16="http://schemas.microsoft.com/office/drawing/2014/main" val="4115683415"/>
                    </a:ext>
                  </a:extLst>
                </a:gridCol>
                <a:gridCol w="938312">
                  <a:extLst>
                    <a:ext uri="{9D8B030D-6E8A-4147-A177-3AD203B41FA5}">
                      <a16:colId xmlns:a16="http://schemas.microsoft.com/office/drawing/2014/main" val="383212434"/>
                    </a:ext>
                  </a:extLst>
                </a:gridCol>
                <a:gridCol w="938312">
                  <a:extLst>
                    <a:ext uri="{9D8B030D-6E8A-4147-A177-3AD203B41FA5}">
                      <a16:colId xmlns:a16="http://schemas.microsoft.com/office/drawing/2014/main" val="200998991"/>
                    </a:ext>
                  </a:extLst>
                </a:gridCol>
                <a:gridCol w="938312">
                  <a:extLst>
                    <a:ext uri="{9D8B030D-6E8A-4147-A177-3AD203B41FA5}">
                      <a16:colId xmlns:a16="http://schemas.microsoft.com/office/drawing/2014/main" val="113216937"/>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0.97%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716743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1615357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23749102"/>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9046840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1,667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3221590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21284868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22023803"/>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47156797"/>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1,590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278047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96081019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292473320"/>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18144644"/>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09509171"/>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227903937"/>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3309034008"/>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2853447032"/>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819329451"/>
                  </a:ext>
                </a:extLst>
              </a:tr>
            </a:tbl>
          </a:graphicData>
        </a:graphic>
      </p:graphicFrame>
      <p:graphicFrame>
        <p:nvGraphicFramePr>
          <p:cNvPr id="4" name="Object 3">
            <a:extLst>
              <a:ext uri="{FF2B5EF4-FFF2-40B4-BE49-F238E27FC236}">
                <a16:creationId xmlns:a16="http://schemas.microsoft.com/office/drawing/2014/main" id="{FBFFB565-6C30-41E2-806E-0AB5DB01ED57}"/>
              </a:ext>
            </a:extLst>
          </p:cNvPr>
          <p:cNvGraphicFramePr>
            <a:graphicFrameLocks noChangeAspect="1"/>
          </p:cNvGraphicFramePr>
          <p:nvPr>
            <p:extLst>
              <p:ext uri="{D42A27DB-BD31-4B8C-83A1-F6EECF244321}">
                <p14:modId xmlns:p14="http://schemas.microsoft.com/office/powerpoint/2010/main" val="1740491143"/>
              </p:ext>
            </p:extLst>
          </p:nvPr>
        </p:nvGraphicFramePr>
        <p:xfrm>
          <a:off x="4114796" y="5279697"/>
          <a:ext cx="914400" cy="771525"/>
        </p:xfrm>
        <a:graphic>
          <a:graphicData uri="http://schemas.openxmlformats.org/presentationml/2006/ole">
            <mc:AlternateContent xmlns:mc="http://schemas.openxmlformats.org/markup-compatibility/2006">
              <mc:Choice xmlns:v="urn:schemas-microsoft-com:vml" Requires="v">
                <p:oleObj spid="_x0000_s1072"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14796" y="5279697"/>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October 2022 -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01/10/23</a:t>
            </a:r>
          </a:p>
        </p:txBody>
      </p:sp>
      <p:pic>
        <p:nvPicPr>
          <p:cNvPr id="4" name="Picture 3" descr="Chart, bar chart&#10;&#10;Description automatically generated">
            <a:extLst>
              <a:ext uri="{FF2B5EF4-FFF2-40B4-BE49-F238E27FC236}">
                <a16:creationId xmlns:a16="http://schemas.microsoft.com/office/drawing/2014/main" id="{511A9B27-CDDF-4ABA-8CDB-C481CCCC81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81163"/>
            <a:ext cx="9144000" cy="1524000"/>
          </a:xfrm>
          <a:prstGeom prst="rect">
            <a:avLst/>
          </a:prstGeom>
        </p:spPr>
      </p:pic>
      <p:pic>
        <p:nvPicPr>
          <p:cNvPr id="9" name="Picture 8" descr="Chart, bar chart, box and whisker chart&#10;&#10;Description automatically generated">
            <a:extLst>
              <a:ext uri="{FF2B5EF4-FFF2-40B4-BE49-F238E27FC236}">
                <a16:creationId xmlns:a16="http://schemas.microsoft.com/office/drawing/2014/main" id="{BA79236D-0476-4654-8741-4E3C211BE2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4" name="Picture 13" descr="Chart, box and whisker chart&#10;&#10;Description automatically generated">
            <a:extLst>
              <a:ext uri="{FF2B5EF4-FFF2-40B4-BE49-F238E27FC236}">
                <a16:creationId xmlns:a16="http://schemas.microsoft.com/office/drawing/2014/main" id="{A847335B-5F39-4AD5-B441-6FDD8DA987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52837"/>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October 2022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01/10/23</a:t>
            </a:r>
          </a:p>
        </p:txBody>
      </p:sp>
      <p:pic>
        <p:nvPicPr>
          <p:cNvPr id="4" name="Picture 3" descr="Chart, scatter chart&#10;&#10;Description automatically generated">
            <a:extLst>
              <a:ext uri="{FF2B5EF4-FFF2-40B4-BE49-F238E27FC236}">
                <a16:creationId xmlns:a16="http://schemas.microsoft.com/office/drawing/2014/main" id="{0B1BEEF9-90E9-4AFF-8BD7-8FBFF547E7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58863"/>
            <a:ext cx="9144000" cy="1524000"/>
          </a:xfrm>
          <a:prstGeom prst="rect">
            <a:avLst/>
          </a:prstGeom>
        </p:spPr>
      </p:pic>
      <p:sp>
        <p:nvSpPr>
          <p:cNvPr id="14" name="TextBox 13">
            <a:extLst>
              <a:ext uri="{FF2B5EF4-FFF2-40B4-BE49-F238E27FC236}">
                <a16:creationId xmlns:a16="http://schemas.microsoft.com/office/drawing/2014/main" id="{DF47B65A-FBE0-4EDA-B33D-CC36AB9505E8}"/>
              </a:ext>
            </a:extLst>
          </p:cNvPr>
          <p:cNvSpPr txBox="1"/>
          <p:nvPr/>
        </p:nvSpPr>
        <p:spPr>
          <a:xfrm>
            <a:off x="8077200" y="961536"/>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10</a:t>
            </a:r>
          </a:p>
        </p:txBody>
      </p:sp>
      <p:pic>
        <p:nvPicPr>
          <p:cNvPr id="7" name="Picture 6" descr="Chart, bar chart, box and whisker chart&#10;&#10;Description automatically generated">
            <a:extLst>
              <a:ext uri="{FF2B5EF4-FFF2-40B4-BE49-F238E27FC236}">
                <a16:creationId xmlns:a16="http://schemas.microsoft.com/office/drawing/2014/main" id="{29E2C196-DFC3-4FF9-ACEE-8C46A4616E4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9" name="Picture 8" descr="Chart&#10;&#10;Description automatically generated">
            <a:extLst>
              <a:ext uri="{FF2B5EF4-FFF2-40B4-BE49-F238E27FC236}">
                <a16:creationId xmlns:a16="http://schemas.microsoft.com/office/drawing/2014/main" id="{2454B82E-B8C0-4C88-ABCC-34A10026B94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79857"/>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01/10/23</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01/10/23</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October 2022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01/10/23</a:t>
            </a:r>
          </a:p>
        </p:txBody>
      </p:sp>
      <p:pic>
        <p:nvPicPr>
          <p:cNvPr id="4" name="Picture 3" descr="Chart&#10;&#10;Description automatically generated">
            <a:extLst>
              <a:ext uri="{FF2B5EF4-FFF2-40B4-BE49-F238E27FC236}">
                <a16:creationId xmlns:a16="http://schemas.microsoft.com/office/drawing/2014/main" id="{11E17805-9ED8-4C39-928E-675007CF08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01/10/23</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17054</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October 2022 - IAG/IAL Statistics</vt:lpstr>
      <vt:lpstr>Top 10 - October 2022 - IAG/IAL % Greater Than 1% of Enrollments With number of months Greater Than 1%  </vt:lpstr>
      <vt:lpstr>Top 10 - 12 Month Average IAG/IAL % Greater Than 1% of Enrollments thru October 2022 With number of months Greater Than 1% </vt:lpstr>
      <vt:lpstr>Explanation of IAG/IAL Slides Data</vt:lpstr>
      <vt:lpstr>Explanation of IAG/IAL Slides Data (Cont)</vt:lpstr>
      <vt:lpstr>Top - 12 Month Average Rescission % Greater Than 1% of Switches thru October 2022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441</cp:revision>
  <cp:lastPrinted>2016-01-21T20:53:15Z</cp:lastPrinted>
  <dcterms:created xsi:type="dcterms:W3CDTF">2016-01-21T15:20:31Z</dcterms:created>
  <dcterms:modified xsi:type="dcterms:W3CDTF">2023-01-04T15:47:11Z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