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4"/>
    <p:sldMasterId id="2147483668" r:id="rId5"/>
    <p:sldMasterId id="2147483670" r:id="rId6"/>
  </p:sldMasterIdLst>
  <p:notesMasterIdLst>
    <p:notesMasterId r:id="rId11"/>
  </p:notesMasterIdLst>
  <p:handoutMasterIdLst>
    <p:handoutMasterId r:id="rId12"/>
  </p:handoutMasterIdLst>
  <p:sldIdLst>
    <p:sldId id="260" r:id="rId7"/>
    <p:sldId id="302" r:id="rId8"/>
    <p:sldId id="421" r:id="rId9"/>
    <p:sldId id="419"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0D528A-27EB-A1C2-9572-55229C3671D4}" name="ERCOT" initials="ERCOT" userId="ERCOT" providerId="None"/>
  <p188:author id="{3CF8B2DB-4422-FE44-E6A0-E9F6A7BD7D19}" name="Hinojosa, Luis" initials="HL" userId="S::JoseLuis.Hinojosa@ercot.com::0abb1bae-9833-48f0-96c3-80292fd0fd8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36" autoAdjust="0"/>
    <p:restoredTop sz="96357" autoAdjust="0"/>
  </p:normalViewPr>
  <p:slideViewPr>
    <p:cSldViewPr showGuides="1">
      <p:cViewPr varScale="1">
        <p:scale>
          <a:sx n="108" d="100"/>
          <a:sy n="108" d="100"/>
        </p:scale>
        <p:origin x="93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307930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082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697754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406901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676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06077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41970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288649316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277010968"/>
      </p:ext>
    </p:extLst>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86792"/>
      </p:ext>
    </p:extLst>
  </p:cSld>
  <p:clrMap bg1="lt1" tx1="dk1" bg2="lt2" tx2="dk2" accent1="accent1" accent2="accent2" accent3="accent3" accent4="accent4" accent5="accent5" accent6="accent6" hlink="hlink" folHlink="folHlink"/>
  <p:sldLayoutIdLst>
    <p:sldLayoutId id="2147483671"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11182022-WMWG-Meeting-by-Webex" TargetMode="External"/><Relationship Id="rId2" Type="http://schemas.openxmlformats.org/officeDocument/2006/relationships/hyperlink" Target="https://www.ercot.com/calendar/11162022-PDCWG-Meeting-by-Webex" TargetMode="External"/><Relationship Id="rId1" Type="http://schemas.openxmlformats.org/officeDocument/2006/relationships/slideLayout" Target="../slideLayouts/slideLayout2.xml"/><Relationship Id="rId4" Type="http://schemas.openxmlformats.org/officeDocument/2006/relationships/hyperlink" Target="https://www.ercot.com/files/docs/2021/10/13/BP_ERCOT_And_QSE_Operations_Practices_During_The_Operating_Hour_Version_5.16.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249EAD-9D14-4C57-8AEF-AECC81BE0A9F}"/>
              </a:ext>
            </a:extLst>
          </p:cNvPr>
          <p:cNvSpPr>
            <a:spLocks noGrp="1"/>
          </p:cNvSpPr>
          <p:nvPr>
            <p:ph type="body" sz="quarter" idx="3"/>
          </p:nvPr>
        </p:nvSpPr>
        <p:spPr/>
        <p:txBody>
          <a:bodyPr/>
          <a:lstStyle/>
          <a:p>
            <a:r>
              <a:rPr lang="en-US" b="0" dirty="0"/>
              <a:t>ROS | January 5</a:t>
            </a:r>
            <a:r>
              <a:rPr lang="en-US" b="0" baseline="30000" dirty="0"/>
              <a:t>th</a:t>
            </a:r>
            <a:r>
              <a:rPr lang="en-US" b="0" dirty="0"/>
              <a:t>, 2022</a:t>
            </a:r>
          </a:p>
        </p:txBody>
      </p:sp>
      <p:sp>
        <p:nvSpPr>
          <p:cNvPr id="3" name="Text Placeholder 2">
            <a:extLst>
              <a:ext uri="{FF2B5EF4-FFF2-40B4-BE49-F238E27FC236}">
                <a16:creationId xmlns:a16="http://schemas.microsoft.com/office/drawing/2014/main" id="{1F100610-CD86-433B-85AD-A70D29B2ACB2}"/>
              </a:ext>
            </a:extLst>
          </p:cNvPr>
          <p:cNvSpPr>
            <a:spLocks noGrp="1"/>
          </p:cNvSpPr>
          <p:nvPr>
            <p:ph type="body" sz="quarter" idx="10"/>
          </p:nvPr>
        </p:nvSpPr>
        <p:spPr/>
        <p:txBody>
          <a:bodyPr/>
          <a:lstStyle/>
          <a:p>
            <a:r>
              <a:rPr lang="en-US"/>
              <a:t>Luis Hinojosa</a:t>
            </a:r>
          </a:p>
          <a:p>
            <a:r>
              <a:rPr lang="en-US" dirty="0"/>
              <a:t>ERCOT</a:t>
            </a:r>
          </a:p>
          <a:p>
            <a:r>
              <a:rPr lang="en-US" dirty="0"/>
              <a:t>Balancing Operations Planning</a:t>
            </a:r>
          </a:p>
        </p:txBody>
      </p:sp>
      <p:sp>
        <p:nvSpPr>
          <p:cNvPr id="4" name="Text Placeholder 3">
            <a:extLst>
              <a:ext uri="{FF2B5EF4-FFF2-40B4-BE49-F238E27FC236}">
                <a16:creationId xmlns:a16="http://schemas.microsoft.com/office/drawing/2014/main" id="{91EFF8E2-EC28-4F25-A791-5BFDED5A5F0C}"/>
              </a:ext>
            </a:extLst>
          </p:cNvPr>
          <p:cNvSpPr>
            <a:spLocks noGrp="1"/>
          </p:cNvSpPr>
          <p:nvPr>
            <p:ph type="body" sz="quarter" idx="11"/>
          </p:nvPr>
        </p:nvSpPr>
        <p:spPr/>
        <p:txBody>
          <a:bodyPr/>
          <a:lstStyle/>
          <a:p>
            <a:r>
              <a:rPr lang="en-US" sz="3200" dirty="0"/>
              <a:t>Energy Storage Resource – Common Operational Performance Issues</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87D11-4A1A-4694-9242-B030ADDC79AC}"/>
              </a:ext>
            </a:extLst>
          </p:cNvPr>
          <p:cNvSpPr>
            <a:spLocks noGrp="1"/>
          </p:cNvSpPr>
          <p:nvPr>
            <p:ph type="title"/>
          </p:nvPr>
        </p:nvSpPr>
        <p:spPr/>
        <p:txBody>
          <a:bodyPr/>
          <a:lstStyle/>
          <a:p>
            <a:r>
              <a:rPr lang="en-US" sz="2400" dirty="0"/>
              <a:t>Overview</a:t>
            </a:r>
            <a:endParaRPr lang="en-US" dirty="0"/>
          </a:p>
        </p:txBody>
      </p:sp>
      <p:sp>
        <p:nvSpPr>
          <p:cNvPr id="3" name="Content Placeholder 2">
            <a:extLst>
              <a:ext uri="{FF2B5EF4-FFF2-40B4-BE49-F238E27FC236}">
                <a16:creationId xmlns:a16="http://schemas.microsoft.com/office/drawing/2014/main" id="{E96D4A12-8FDC-4C76-9FAB-6706E3706FDE}"/>
              </a:ext>
            </a:extLst>
          </p:cNvPr>
          <p:cNvSpPr>
            <a:spLocks noGrp="1"/>
          </p:cNvSpPr>
          <p:nvPr>
            <p:ph idx="1"/>
          </p:nvPr>
        </p:nvSpPr>
        <p:spPr/>
        <p:txBody>
          <a:bodyPr>
            <a:normAutofit lnSpcReduction="10000"/>
          </a:bodyPr>
          <a:lstStyle/>
          <a:p>
            <a:r>
              <a:rPr lang="en-US" dirty="0"/>
              <a:t>There is a steady growth in the amount of Energy Storage Resources (ESRs) that have interconnected into the ERCOT Grid. </a:t>
            </a:r>
          </a:p>
          <a:p>
            <a:endParaRPr lang="en-US" dirty="0"/>
          </a:p>
          <a:p>
            <a:r>
              <a:rPr lang="en-US" dirty="0"/>
              <a:t>ERCOT has been monitoring ESR performance in their ability to follow BPs, provide Ancillary Services (AS) (specifically Regulation and Responsive Reserve Service) and maintain State-Of-Charge (SOC) for the AS responsibility being carried.</a:t>
            </a:r>
          </a:p>
          <a:p>
            <a:endParaRPr lang="en-US" dirty="0"/>
          </a:p>
          <a:p>
            <a:r>
              <a:rPr lang="en-US" dirty="0"/>
              <a:t>Through this analysis ERCOT has identified some common issues that affect ESR’s ability to meet the operational performance requirements. </a:t>
            </a:r>
          </a:p>
          <a:p>
            <a:pPr lvl="1"/>
            <a:r>
              <a:rPr lang="en-US" dirty="0"/>
              <a:t>Details on the underlying cause for these </a:t>
            </a:r>
            <a:r>
              <a:rPr lang="en-US" dirty="0">
                <a:latin typeface="Arial" panose="020B0604020202020204" pitchFamily="34" charset="0"/>
                <a:ea typeface="Times New Roman" panose="02020603050405020304" pitchFamily="18" charset="0"/>
                <a:cs typeface="Times New Roman" panose="02020603050405020304" pitchFamily="18" charset="0"/>
              </a:rPr>
              <a:t>were discussed at the </a:t>
            </a:r>
            <a:r>
              <a:rPr lang="en-US" dirty="0">
                <a:latin typeface="Arial" panose="020B0604020202020204" pitchFamily="34" charset="0"/>
                <a:ea typeface="Times New Roman" panose="02020603050405020304" pitchFamily="18" charset="0"/>
                <a:cs typeface="Times New Roman" panose="02020603050405020304" pitchFamily="18" charset="0"/>
                <a:hlinkClick r:id="rId2"/>
              </a:rPr>
              <a:t>Nov 16, 2022 PDCWG </a:t>
            </a:r>
            <a:r>
              <a:rPr lang="en-US" dirty="0">
                <a:latin typeface="Arial" panose="020B0604020202020204" pitchFamily="34" charset="0"/>
                <a:ea typeface="Times New Roman" panose="02020603050405020304" pitchFamily="18" charset="0"/>
                <a:cs typeface="Times New Roman" panose="02020603050405020304" pitchFamily="18" charset="0"/>
              </a:rPr>
              <a:t>and </a:t>
            </a:r>
            <a:r>
              <a:rPr lang="en-US" dirty="0">
                <a:latin typeface="Arial" panose="020B0604020202020204" pitchFamily="34" charset="0"/>
                <a:ea typeface="Times New Roman" panose="02020603050405020304" pitchFamily="18" charset="0"/>
                <a:cs typeface="Times New Roman" panose="02020603050405020304" pitchFamily="18" charset="0"/>
                <a:hlinkClick r:id="rId3"/>
              </a:rPr>
              <a:t>Nov 18, 2022 WMWG</a:t>
            </a:r>
            <a:r>
              <a:rPr lang="en-US" dirty="0">
                <a:latin typeface="Arial" panose="020B0604020202020204" pitchFamily="34" charset="0"/>
                <a:ea typeface="Times New Roman" panose="02020603050405020304" pitchFamily="18" charset="0"/>
                <a:cs typeface="Times New Roman" panose="02020603050405020304" pitchFamily="18" charset="0"/>
              </a:rPr>
              <a:t>. </a:t>
            </a:r>
          </a:p>
          <a:p>
            <a:pPr lvl="1"/>
            <a:r>
              <a:rPr lang="en-US" dirty="0">
                <a:latin typeface="Arial" panose="020B0604020202020204" pitchFamily="34" charset="0"/>
                <a:ea typeface="Times New Roman" panose="02020603050405020304" pitchFamily="18" charset="0"/>
                <a:cs typeface="Times New Roman" panose="02020603050405020304" pitchFamily="18" charset="0"/>
              </a:rPr>
              <a:t>After these discussion, a revised version of the </a:t>
            </a:r>
            <a:r>
              <a:rPr lang="en-US" sz="1800" dirty="0"/>
              <a:t>Business Practice Manual – </a:t>
            </a:r>
            <a:r>
              <a:rPr lang="en-US" sz="1800" dirty="0">
                <a:hlinkClick r:id="rId4"/>
              </a:rPr>
              <a:t>ERCOT and QSE Operations Practices During the Operating Hour</a:t>
            </a:r>
            <a:r>
              <a:rPr lang="en-US" sz="1800" dirty="0"/>
              <a:t> </a:t>
            </a:r>
            <a:r>
              <a:rPr lang="en-US" sz="1800" dirty="0">
                <a:latin typeface="Arial" panose="020B0604020202020204" pitchFamily="34" charset="0"/>
                <a:cs typeface="Times New Roman" panose="02020603050405020304" pitchFamily="18" charset="0"/>
              </a:rPr>
              <a:t>was </a:t>
            </a:r>
            <a:r>
              <a:rPr lang="en-US" dirty="0">
                <a:latin typeface="Arial" panose="020B0604020202020204" pitchFamily="34" charset="0"/>
                <a:ea typeface="Times New Roman" panose="02020603050405020304" pitchFamily="18" charset="0"/>
                <a:cs typeface="Times New Roman" panose="02020603050405020304" pitchFamily="18" charset="0"/>
              </a:rPr>
              <a:t>posted on December 21, 2022. </a:t>
            </a:r>
          </a:p>
          <a:p>
            <a:pPr lvl="1"/>
            <a:r>
              <a:rPr lang="en-US" dirty="0">
                <a:latin typeface="Arial" panose="020B0604020202020204" pitchFamily="34" charset="0"/>
                <a:ea typeface="Times New Roman" panose="02020603050405020304" pitchFamily="18" charset="0"/>
                <a:cs typeface="Times New Roman" panose="02020603050405020304" pitchFamily="18" charset="0"/>
              </a:rPr>
              <a:t>A high-level summary of the common issues will be shared in the next few slides.</a:t>
            </a:r>
          </a:p>
          <a:p>
            <a:pPr lvl="1"/>
            <a:endParaRPr lang="en-US"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dirty="0">
              <a:latin typeface="Arial" panose="020B06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F15B9BA-BB25-489F-BA08-B2D5A447CD8D}"/>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849445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E7BC6-4B56-4CF4-8DE6-96095C6CA363}"/>
              </a:ext>
            </a:extLst>
          </p:cNvPr>
          <p:cNvSpPr>
            <a:spLocks noGrp="1"/>
          </p:cNvSpPr>
          <p:nvPr>
            <p:ph type="title"/>
          </p:nvPr>
        </p:nvSpPr>
        <p:spPr/>
        <p:txBody>
          <a:bodyPr/>
          <a:lstStyle/>
          <a:p>
            <a:r>
              <a:rPr lang="en-US" sz="2400" dirty="0"/>
              <a:t>High-level Summary of Topics Discussed</a:t>
            </a:r>
          </a:p>
        </p:txBody>
      </p:sp>
      <p:sp>
        <p:nvSpPr>
          <p:cNvPr id="3" name="Content Placeholder 2">
            <a:extLst>
              <a:ext uri="{FF2B5EF4-FFF2-40B4-BE49-F238E27FC236}">
                <a16:creationId xmlns:a16="http://schemas.microsoft.com/office/drawing/2014/main" id="{38027ED0-FB4E-4212-8C08-35DB4FB53DD4}"/>
              </a:ext>
            </a:extLst>
          </p:cNvPr>
          <p:cNvSpPr>
            <a:spLocks noGrp="1"/>
          </p:cNvSpPr>
          <p:nvPr>
            <p:ph idx="1"/>
          </p:nvPr>
        </p:nvSpPr>
        <p:spPr/>
        <p:txBody>
          <a:bodyPr/>
          <a:lstStyle/>
          <a:p>
            <a:r>
              <a:rPr lang="en-US" sz="1400" dirty="0"/>
              <a:t>Below is a list of common issues that have been observed during real-time operations:</a:t>
            </a:r>
          </a:p>
          <a:p>
            <a:pPr lvl="1"/>
            <a:r>
              <a:rPr lang="en-US" sz="1400" dirty="0"/>
              <a:t>Limited Primary Frequency Response (PFR) or no PFR response when frequency is outside of the dead-band </a:t>
            </a:r>
          </a:p>
          <a:p>
            <a:pPr lvl="2"/>
            <a:r>
              <a:rPr lang="en-US" sz="1200" dirty="0"/>
              <a:t>Discussed the expectations around PFR response and clarified that PFR response is expected when the frequency responsive headroom/legroom is available regardless of whether the ESR is carrying Ancillary Services (AS) or not</a:t>
            </a:r>
          </a:p>
          <a:p>
            <a:pPr lvl="1"/>
            <a:r>
              <a:rPr lang="en-US" sz="1400" dirty="0"/>
              <a:t>Insufficient headroom/legroom maintained for the AS Obligation being carried</a:t>
            </a:r>
            <a:endParaRPr lang="en-US" sz="1200" dirty="0"/>
          </a:p>
          <a:p>
            <a:pPr lvl="1"/>
            <a:r>
              <a:rPr lang="en-US" sz="1400" dirty="0"/>
              <a:t>Reinforced the need to use Base Points (BP) as an indication of when discharging or charging was acceptable</a:t>
            </a:r>
          </a:p>
          <a:p>
            <a:pPr lvl="2"/>
            <a:r>
              <a:rPr lang="en-US" sz="1200" dirty="0"/>
              <a:t>In this context, also discussed the need to follow an Updated Desired Base Point (UDBP) like signal when ramping from one BP to the next</a:t>
            </a:r>
          </a:p>
          <a:p>
            <a:pPr lvl="1"/>
            <a:r>
              <a:rPr lang="en-US" sz="1400" dirty="0"/>
              <a:t>Inappropriate transitions of AS responsibility from discharging to charging side of ESR were observed during an active deployment</a:t>
            </a:r>
          </a:p>
          <a:p>
            <a:pPr lvl="2"/>
            <a:r>
              <a:rPr lang="en-US" sz="1200" dirty="0"/>
              <a:t>Discussed the operational conditions when transitioning from discharging to charging was not acceptable in case of each AS </a:t>
            </a:r>
          </a:p>
          <a:p>
            <a:pPr lvl="1"/>
            <a:r>
              <a:rPr lang="en-US" sz="1400" dirty="0"/>
              <a:t>Reinforced the need to provide accurate actual SOC and other related telemetry as SOC is used to account for an ESR’s headroom in PRC and for situational awareness in the control room</a:t>
            </a:r>
          </a:p>
          <a:p>
            <a:pPr lvl="1"/>
            <a:r>
              <a:rPr lang="en-US" sz="1400" dirty="0"/>
              <a:t>Insufficient amount of SOC preserved when carrying up AS on the discharging side</a:t>
            </a:r>
          </a:p>
          <a:p>
            <a:pPr lvl="2"/>
            <a:r>
              <a:rPr lang="en-US" sz="1200" dirty="0"/>
              <a:t>Expectations on the amount of SOC that needs to be preserved when AS is carried on the discharging side of an ESR were discussed</a:t>
            </a:r>
          </a:p>
          <a:p>
            <a:pPr lvl="2"/>
            <a:endParaRPr lang="en-US" sz="1400" dirty="0"/>
          </a:p>
          <a:p>
            <a:endParaRPr lang="en-US" dirty="0"/>
          </a:p>
        </p:txBody>
      </p:sp>
      <p:sp>
        <p:nvSpPr>
          <p:cNvPr id="4" name="Slide Number Placeholder 3">
            <a:extLst>
              <a:ext uri="{FF2B5EF4-FFF2-40B4-BE49-F238E27FC236}">
                <a16:creationId xmlns:a16="http://schemas.microsoft.com/office/drawing/2014/main" id="{42715A1A-88B9-40DC-B5AC-1EDFFF3619E0}"/>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75648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AE25A-D170-4EF9-9C86-7D47805596E5}"/>
              </a:ext>
            </a:extLst>
          </p:cNvPr>
          <p:cNvSpPr>
            <a:spLocks noGrp="1"/>
          </p:cNvSpPr>
          <p:nvPr>
            <p:ph type="title"/>
          </p:nvPr>
        </p:nvSpPr>
        <p:spPr/>
        <p:txBody>
          <a:bodyPr/>
          <a:lstStyle/>
          <a:p>
            <a:r>
              <a:rPr lang="en-US" sz="2400" dirty="0"/>
              <a:t>Summary &amp; Next Steps</a:t>
            </a:r>
          </a:p>
        </p:txBody>
      </p:sp>
      <p:sp>
        <p:nvSpPr>
          <p:cNvPr id="3" name="Content Placeholder 2">
            <a:extLst>
              <a:ext uri="{FF2B5EF4-FFF2-40B4-BE49-F238E27FC236}">
                <a16:creationId xmlns:a16="http://schemas.microsoft.com/office/drawing/2014/main" id="{E8774BCD-DC64-4E79-A3C6-4C5C409E8329}"/>
              </a:ext>
            </a:extLst>
          </p:cNvPr>
          <p:cNvSpPr>
            <a:spLocks noGrp="1"/>
          </p:cNvSpPr>
          <p:nvPr>
            <p:ph idx="1"/>
          </p:nvPr>
        </p:nvSpPr>
        <p:spPr/>
        <p:txBody>
          <a:bodyPr/>
          <a:lstStyle/>
          <a:p>
            <a:r>
              <a:rPr lang="en-US" sz="1600" dirty="0"/>
              <a:t>There is a steady growth in the amount of Energy Storage Resources (ESRs) that have interconnected into the ERCOT Grid. </a:t>
            </a:r>
          </a:p>
          <a:p>
            <a:endParaRPr lang="en-US" sz="1400" dirty="0"/>
          </a:p>
          <a:p>
            <a:r>
              <a:rPr lang="en-US" sz="1600" dirty="0"/>
              <a:t>ERCOT has identified several issues with ESR performance in their ability to follow BPs/Expected Gen, provide AS including inappropriate transitions of up AS responsibilities between discharging and charging sides and maintain state-of-charge for the AS responsibility being carried.</a:t>
            </a:r>
          </a:p>
          <a:p>
            <a:endParaRPr lang="en-US" sz="1400" dirty="0"/>
          </a:p>
          <a:p>
            <a:r>
              <a:rPr lang="en-US" sz="1600" dirty="0"/>
              <a:t>ERCOT has updated the Business Practice Manual – ERCOT and QSE Operations Practices During the Operating Hour to include or clarify operational expectations as applicable to ESRs. </a:t>
            </a:r>
          </a:p>
          <a:p>
            <a:endParaRPr lang="en-US" sz="1600" dirty="0"/>
          </a:p>
          <a:p>
            <a:r>
              <a:rPr lang="en-US" sz="1600" dirty="0"/>
              <a:t>ERCOT will continue to conduct active outreach with QSEs as issues are identified to ensure that these get resolved in a timely manner. </a:t>
            </a:r>
          </a:p>
          <a:p>
            <a:endParaRPr lang="en-US" sz="1400" dirty="0"/>
          </a:p>
          <a:p>
            <a:endParaRPr lang="en-US" sz="1200" dirty="0"/>
          </a:p>
          <a:p>
            <a:pPr lvl="1"/>
            <a:endParaRPr lang="en-US" sz="1400" dirty="0"/>
          </a:p>
          <a:p>
            <a:pPr lvl="1"/>
            <a:endParaRPr lang="en-US" dirty="0"/>
          </a:p>
          <a:p>
            <a:pPr lvl="1"/>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FE19F68-BA87-4F3A-8E25-F387FDA40AC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54607310"/>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schemas.microsoft.com/office/2006/documentManagement/types"/>
    <ds:schemaRef ds:uri="http://purl.org/dc/terms/"/>
    <ds:schemaRef ds:uri="http://schemas.microsoft.com/office/infopath/2007/PartnerControls"/>
    <ds:schemaRef ds:uri="http://www.w3.org/XML/1998/namespace"/>
    <ds:schemaRef ds:uri="http://purl.org/dc/elements/1.1/"/>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8980</TotalTime>
  <Words>535</Words>
  <Application>Microsoft Office PowerPoint</Application>
  <PresentationFormat>On-screen Show (4:3)</PresentationFormat>
  <Paragraphs>43</Paragraphs>
  <Slides>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Overview</vt:lpstr>
      <vt:lpstr>High-level Summary of Topics Discussed</vt:lpstr>
      <vt:lpstr>Summary &amp; 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310</cp:revision>
  <cp:lastPrinted>2016-01-21T20:53:15Z</cp:lastPrinted>
  <dcterms:created xsi:type="dcterms:W3CDTF">2016-01-21T15:20:31Z</dcterms:created>
  <dcterms:modified xsi:type="dcterms:W3CDTF">2023-01-03T21:16:48Z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