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63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692A0F-A5E9-4C38-AC8B-B81DDC3C0C8F}" type="datetimeFigureOut">
              <a:rPr lang="en-US" smtClean="0"/>
              <a:t>12/15/2022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3502811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92A0F-A5E9-4C38-AC8B-B81DDC3C0C8F}" type="datetimeFigureOut">
              <a:rPr lang="en-US" smtClean="0"/>
              <a:t>12/15/2022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237409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92A0F-A5E9-4C38-AC8B-B81DDC3C0C8F}" type="datetimeFigureOut">
              <a:rPr lang="en-US" smtClean="0"/>
              <a:t>12/15/2022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4261116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92A0F-A5E9-4C38-AC8B-B81DDC3C0C8F}" type="datetimeFigureOut">
              <a:rPr lang="en-US" smtClean="0"/>
              <a:t>12/15/2022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689364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692A0F-A5E9-4C38-AC8B-B81DDC3C0C8F}" type="datetimeFigureOut">
              <a:rPr lang="en-US" smtClean="0"/>
              <a:t>12/15/2022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3571530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692A0F-A5E9-4C38-AC8B-B81DDC3C0C8F}" type="datetimeFigureOut">
              <a:rPr lang="en-US" smtClean="0"/>
              <a:t>12/15/2022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3319532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692A0F-A5E9-4C38-AC8B-B81DDC3C0C8F}" type="datetimeFigureOut">
              <a:rPr lang="en-US" smtClean="0"/>
              <a:t>12/15/2022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2397505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692A0F-A5E9-4C38-AC8B-B81DDC3C0C8F}" type="datetimeFigureOut">
              <a:rPr lang="en-US" smtClean="0"/>
              <a:t>12/15/2022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2956974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92A0F-A5E9-4C38-AC8B-B81DDC3C0C8F}" type="datetimeFigureOut">
              <a:rPr lang="en-US" smtClean="0"/>
              <a:t>12/15/2022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797822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692A0F-A5E9-4C38-AC8B-B81DDC3C0C8F}" type="datetimeFigureOut">
              <a:rPr lang="en-US" smtClean="0"/>
              <a:t>12/15/2022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1124558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692A0F-A5E9-4C38-AC8B-B81DDC3C0C8F}" type="datetimeFigureOut">
              <a:rPr lang="en-US" smtClean="0"/>
              <a:t>12/15/2022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68060-F7ED-45BE-97F7-DCA5A299723E}" type="slidenum">
              <a:rPr lang="en-US" smtClean="0"/>
              <a:t>‹#›</a:t>
            </a:fld>
            <a:endParaRPr lang="en-US"/>
          </a:p>
        </p:txBody>
      </p:sp>
    </p:spTree>
    <p:extLst>
      <p:ext uri="{BB962C8B-B14F-4D97-AF65-F5344CB8AC3E}">
        <p14:creationId xmlns:p14="http://schemas.microsoft.com/office/powerpoint/2010/main" val="788486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92A0F-A5E9-4C38-AC8B-B81DDC3C0C8F}" type="datetimeFigureOut">
              <a:rPr lang="en-US" smtClean="0"/>
              <a:t>12/15/2022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68060-F7ED-45BE-97F7-DCA5A299723E}" type="slidenum">
              <a:rPr lang="en-US" smtClean="0"/>
              <a:t>‹#›</a:t>
            </a:fld>
            <a:endParaRPr lang="en-US"/>
          </a:p>
        </p:txBody>
      </p:sp>
    </p:spTree>
    <p:extLst>
      <p:ext uri="{BB962C8B-B14F-4D97-AF65-F5344CB8AC3E}">
        <p14:creationId xmlns:p14="http://schemas.microsoft.com/office/powerpoint/2010/main" val="1763222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84737" y="213064"/>
            <a:ext cx="5299969" cy="461665"/>
          </a:xfrm>
          <a:prstGeom prst="rect">
            <a:avLst/>
          </a:prstGeom>
          <a:noFill/>
        </p:spPr>
        <p:txBody>
          <a:bodyPr wrap="square" rtlCol="0">
            <a:spAutoFit/>
          </a:bodyPr>
          <a:lstStyle/>
          <a:p>
            <a:r>
              <a:rPr lang="en-US" sz="2400" b="1" dirty="0" smtClean="0">
                <a:solidFill>
                  <a:schemeClr val="accent1"/>
                </a:solidFill>
              </a:rPr>
              <a:t>Black Start Working Group (BSWG)</a:t>
            </a:r>
            <a:endParaRPr lang="en-US" sz="2400" b="1" dirty="0">
              <a:solidFill>
                <a:schemeClr val="accent1"/>
              </a:solidFill>
            </a:endParaRPr>
          </a:p>
        </p:txBody>
      </p:sp>
      <p:sp>
        <p:nvSpPr>
          <p:cNvPr id="5" name="TextBox 4"/>
          <p:cNvSpPr txBox="1"/>
          <p:nvPr/>
        </p:nvSpPr>
        <p:spPr>
          <a:xfrm>
            <a:off x="834501" y="905522"/>
            <a:ext cx="9987379" cy="5078313"/>
          </a:xfrm>
          <a:prstGeom prst="rect">
            <a:avLst/>
          </a:prstGeom>
          <a:noFill/>
        </p:spPr>
        <p:txBody>
          <a:bodyPr wrap="square" rtlCol="0">
            <a:spAutoFit/>
          </a:bodyPr>
          <a:lstStyle/>
          <a:p>
            <a:pPr marL="285750" indent="-285750">
              <a:buFont typeface="Arial" panose="020B0604020202020204" pitchFamily="34" charset="0"/>
              <a:buChar char="•"/>
            </a:pPr>
            <a:r>
              <a:rPr lang="en-US" b="1" dirty="0" smtClean="0">
                <a:solidFill>
                  <a:schemeClr val="accent1"/>
                </a:solidFill>
              </a:rPr>
              <a:t>Closed session scheduled on Friday, </a:t>
            </a:r>
            <a:r>
              <a:rPr lang="en-US" b="1" dirty="0" smtClean="0">
                <a:solidFill>
                  <a:schemeClr val="accent1"/>
                </a:solidFill>
              </a:rPr>
              <a:t>12/13/2022</a:t>
            </a:r>
            <a:endParaRPr lang="en-US" b="1" dirty="0" smtClean="0">
              <a:solidFill>
                <a:schemeClr val="accent1"/>
              </a:solidFill>
            </a:endParaRPr>
          </a:p>
          <a:p>
            <a:endParaRPr lang="en-US" dirty="0"/>
          </a:p>
          <a:p>
            <a:pPr marL="285750" indent="-285750">
              <a:buFont typeface="Arial" panose="020B0604020202020204" pitchFamily="34" charset="0"/>
              <a:buChar char="•"/>
            </a:pPr>
            <a:r>
              <a:rPr lang="en-US" b="1" dirty="0">
                <a:solidFill>
                  <a:schemeClr val="accent1"/>
                </a:solidFill>
              </a:rPr>
              <a:t>2023 BS Plans </a:t>
            </a:r>
            <a:r>
              <a:rPr lang="en-US" b="1" dirty="0">
                <a:solidFill>
                  <a:schemeClr val="accent1"/>
                </a:solidFill>
              </a:rPr>
              <a:t>Review</a:t>
            </a:r>
          </a:p>
          <a:p>
            <a:pPr marL="346075"/>
            <a:r>
              <a:rPr lang="en-US" dirty="0" smtClean="0"/>
              <a:t>	ERCOT reviewed all TO’s Black Start Plan for 2023 and presented </a:t>
            </a:r>
            <a:r>
              <a:rPr lang="en-US" dirty="0" smtClean="0"/>
              <a:t>some general </a:t>
            </a:r>
            <a:r>
              <a:rPr lang="en-US" dirty="0" smtClean="0"/>
              <a:t>topic like Corridors and Sync Locations to make sure everything is aligned as per the BS plan and discussed along with all Transmission Providers who submitted their annual 2023 Black Start Plan.</a:t>
            </a:r>
            <a:endParaRPr lang="en-US" dirty="0" smtClean="0"/>
          </a:p>
          <a:p>
            <a:endParaRPr lang="en-US" b="1" dirty="0"/>
          </a:p>
          <a:p>
            <a:pPr marL="285750" indent="-285750">
              <a:buFont typeface="Arial" panose="020B0604020202020204" pitchFamily="34" charset="0"/>
              <a:buChar char="•"/>
            </a:pPr>
            <a:r>
              <a:rPr lang="en-US" b="1" dirty="0" smtClean="0">
                <a:solidFill>
                  <a:schemeClr val="accent1"/>
                </a:solidFill>
              </a:rPr>
              <a:t>2024-2026 BS </a:t>
            </a:r>
            <a:r>
              <a:rPr lang="en-US" b="1" dirty="0" smtClean="0">
                <a:solidFill>
                  <a:schemeClr val="accent1"/>
                </a:solidFill>
              </a:rPr>
              <a:t>Procurement Timeline</a:t>
            </a:r>
            <a:endParaRPr lang="en-US" b="1" dirty="0" smtClean="0">
              <a:solidFill>
                <a:schemeClr val="accent1"/>
              </a:solidFill>
            </a:endParaRPr>
          </a:p>
          <a:p>
            <a:pPr marL="284163"/>
            <a:r>
              <a:rPr lang="en-US" b="1" dirty="0"/>
              <a:t>	</a:t>
            </a:r>
            <a:r>
              <a:rPr lang="en-US" dirty="0" smtClean="0"/>
              <a:t>ERCOT talked about </a:t>
            </a:r>
            <a:r>
              <a:rPr lang="en-US" dirty="0" smtClean="0"/>
              <a:t>Black Start Procurement Timeline for 2024-2026 and provide general overview to th</a:t>
            </a:r>
            <a:r>
              <a:rPr lang="en-US" dirty="0" smtClean="0"/>
              <a:t>e group.</a:t>
            </a:r>
            <a:endParaRPr lang="en-US" dirty="0" smtClean="0"/>
          </a:p>
          <a:p>
            <a:endParaRPr lang="en-US" dirty="0"/>
          </a:p>
          <a:p>
            <a:pPr marL="285750" indent="-285750">
              <a:buFont typeface="Arial" panose="020B0604020202020204" pitchFamily="34" charset="0"/>
              <a:buChar char="•"/>
            </a:pPr>
            <a:r>
              <a:rPr lang="en-US" b="1" dirty="0" smtClean="0">
                <a:solidFill>
                  <a:schemeClr val="accent1"/>
                </a:solidFill>
              </a:rPr>
              <a:t>BS Plan Change Communication</a:t>
            </a:r>
            <a:endParaRPr lang="en-US" dirty="0">
              <a:solidFill>
                <a:schemeClr val="accent1"/>
              </a:solidFill>
            </a:endParaRPr>
          </a:p>
          <a:p>
            <a:pPr marL="284163" indent="-284163"/>
            <a:r>
              <a:rPr lang="en-US" b="1" dirty="0" smtClean="0"/>
              <a:t>		</a:t>
            </a:r>
            <a:r>
              <a:rPr lang="en-US" dirty="0" smtClean="0"/>
              <a:t>Rutul Patel talked about how important it is to communicate with other TOs if any changes (</a:t>
            </a:r>
            <a:r>
              <a:rPr lang="en-US" dirty="0" err="1" smtClean="0"/>
              <a:t>e.g</a:t>
            </a:r>
            <a:r>
              <a:rPr lang="en-US" dirty="0" smtClean="0"/>
              <a:t> changes in corridor which include more than one TSP) </a:t>
            </a:r>
            <a:r>
              <a:rPr lang="en-US" dirty="0" smtClean="0"/>
              <a:t>to the</a:t>
            </a:r>
            <a:r>
              <a:rPr lang="en-US" dirty="0" smtClean="0"/>
              <a:t> Black Start Plan, impact other TOs</a:t>
            </a:r>
            <a:r>
              <a:rPr lang="en-US" dirty="0" smtClean="0"/>
              <a:t> and consequences if ignored.</a:t>
            </a:r>
            <a:endParaRPr lang="en-US" dirty="0" smtClean="0"/>
          </a:p>
          <a:p>
            <a:endParaRPr lang="en-US" dirty="0"/>
          </a:p>
          <a:p>
            <a:pPr marL="285750" indent="-285750">
              <a:buFont typeface="Arial" panose="020B0604020202020204" pitchFamily="34" charset="0"/>
              <a:buChar char="•"/>
            </a:pPr>
            <a:r>
              <a:rPr lang="en-US" b="1" dirty="0" smtClean="0">
                <a:solidFill>
                  <a:schemeClr val="accent1"/>
                </a:solidFill>
              </a:rPr>
              <a:t>BSWG Leadership 2023</a:t>
            </a:r>
            <a:endParaRPr lang="en-US" b="1" dirty="0" smtClean="0">
              <a:solidFill>
                <a:schemeClr val="accent1"/>
              </a:solidFill>
            </a:endParaRPr>
          </a:p>
          <a:p>
            <a:pPr marL="284163"/>
            <a:r>
              <a:rPr lang="en-US" dirty="0"/>
              <a:t>	</a:t>
            </a:r>
            <a:r>
              <a:rPr lang="en-US" dirty="0" smtClean="0"/>
              <a:t>BSWG is looking for new nominations for new chair for 2023.</a:t>
            </a:r>
            <a:endParaRPr lang="en-US" dirty="0" smtClean="0"/>
          </a:p>
        </p:txBody>
      </p:sp>
      <p:sp>
        <p:nvSpPr>
          <p:cNvPr id="2" name="TextBox 1"/>
          <p:cNvSpPr txBox="1"/>
          <p:nvPr/>
        </p:nvSpPr>
        <p:spPr>
          <a:xfrm>
            <a:off x="8747479" y="213064"/>
            <a:ext cx="2533066" cy="646331"/>
          </a:xfrm>
          <a:prstGeom prst="rect">
            <a:avLst/>
          </a:prstGeom>
          <a:noFill/>
        </p:spPr>
        <p:txBody>
          <a:bodyPr wrap="none" rtlCol="0">
            <a:spAutoFit/>
          </a:bodyPr>
          <a:lstStyle/>
          <a:p>
            <a:r>
              <a:rPr lang="en-US" b="1" dirty="0">
                <a:solidFill>
                  <a:schemeClr val="accent1"/>
                </a:solidFill>
              </a:rPr>
              <a:t>Chair: </a:t>
            </a:r>
            <a:r>
              <a:rPr lang="en-US" dirty="0" smtClean="0"/>
              <a:t>Rutul Patel</a:t>
            </a:r>
          </a:p>
          <a:p>
            <a:r>
              <a:rPr lang="en-US" b="1" dirty="0">
                <a:solidFill>
                  <a:schemeClr val="accent1"/>
                </a:solidFill>
              </a:rPr>
              <a:t>Vice Chair: </a:t>
            </a:r>
            <a:r>
              <a:rPr lang="en-US" dirty="0" smtClean="0"/>
              <a:t>Freddy Garcia</a:t>
            </a:r>
            <a:endParaRPr lang="en-US" dirty="0"/>
          </a:p>
        </p:txBody>
      </p:sp>
    </p:spTree>
    <p:extLst>
      <p:ext uri="{BB962C8B-B14F-4D97-AF65-F5344CB8AC3E}">
        <p14:creationId xmlns:p14="http://schemas.microsoft.com/office/powerpoint/2010/main" val="25898942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27</Words>
  <Application>Microsoft Office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Oncor Electric Delivery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Patel, Rutul</dc:creator>
  <cp:lastModifiedBy>Patel, Rutul</cp:lastModifiedBy>
  <cp:revision>17</cp:revision>
  <dcterms:created xsi:type="dcterms:W3CDTF">2022-04-19T17:56:28Z</dcterms:created>
  <dcterms:modified xsi:type="dcterms:W3CDTF">2022-12-15T23:11:06Z</dcterms:modified>
</cp:coreProperties>
</file>