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65D92-D281-44BE-90B6-33D1FD235887}" vWet="4" dt="2022-12-12T20:41:09.055"/>
    <p1510:client id="{FE39ACFA-C53E-4EA2-B75C-C0E2D275F299}" v="33" dt="2022-12-12T20:41:47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4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Market Update – November 2022</a:t>
            </a:r>
          </a:p>
          <a:p>
            <a:endParaRPr lang="en-US" sz="2000" b="1">
              <a:solidFill>
                <a:schemeClr val="tx2"/>
              </a:solidFill>
            </a:endParaRPr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ERCOT Staff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22600"/>
              </p:ext>
            </p:extLst>
          </p:nvPr>
        </p:nvGraphicFramePr>
        <p:xfrm>
          <a:off x="381000" y="1159032"/>
          <a:ext cx="8018357" cy="282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583459">
                  <a:extLst>
                    <a:ext uri="{9D8B030D-6E8A-4147-A177-3AD203B41FA5}">
                      <a16:colId xmlns:a16="http://schemas.microsoft.com/office/drawing/2014/main" val="1452846565"/>
                    </a:ext>
                  </a:extLst>
                </a:gridCol>
                <a:gridCol w="717973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293495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836718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233912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11/15/2022 0:40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11/15 HE3-10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304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304.1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-0.1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10.00 - 899.00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11/20/2022 23:10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11/21 HE6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9.97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  <a:tr h="473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11/26/2022 10:45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11/26 HE13-16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40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40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40.00 - 77.53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707970008"/>
                  </a:ext>
                </a:extLst>
              </a:tr>
              <a:tr h="473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REGUP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11/26 HE13-18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160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160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40.00 - 700.00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126526873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11/30/2022 15:00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11/30 HE18-24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70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69.5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0.5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27815947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99DF67-2A2B-497B-BCD6-DFEDBA6A34CE}"/>
              </a:ext>
            </a:extLst>
          </p:cNvPr>
          <p:cNvSpPr txBox="1"/>
          <p:nvPr/>
        </p:nvSpPr>
        <p:spPr>
          <a:xfrm>
            <a:off x="4610100" y="617368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rgbClr val="5B6770"/>
                </a:solidFill>
              </a:rPr>
              <a:t>Minor insufficiencies on 11/15 and 11/30 were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2022-12-12T21:20:36Z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</Properties>
</file>