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74031" autoAdjust="0"/>
  </p:normalViewPr>
  <p:slideViewPr>
    <p:cSldViewPr showGuides="1">
      <p:cViewPr varScale="1">
        <p:scale>
          <a:sx n="84" d="100"/>
          <a:sy n="84" d="100"/>
        </p:scale>
        <p:origin x="230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Operations%20Planning\Operations%20Analysis\_PDCWG\_Regulation%20Analysis\2022\11%20-%20Nov\RegReport_Generator_Ver3_Nov-22_v2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Operations%20Planning\Operations%20Analysis\_PDCWG\_Regulation%20Analysis\2022\11%20-%20Nov\RegReport_Generator_Ver3_Nov-22_v2.xlsm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Regulation Deployed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'R2'!$H$1</c:f>
              <c:strCache>
                <c:ptCount val="1"/>
                <c:pt idx="0">
                  <c:v>Nov-20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'R2'!$A$3:$A$26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'R2'!$D$55:$D$78</c:f>
              <c:numCache>
                <c:formatCode>General</c:formatCode>
                <c:ptCount val="24"/>
                <c:pt idx="0">
                  <c:v>-58.203004823837979</c:v>
                </c:pt>
                <c:pt idx="1">
                  <c:v>-54.23123180434402</c:v>
                </c:pt>
                <c:pt idx="2">
                  <c:v>-36.515421017918833</c:v>
                </c:pt>
                <c:pt idx="3">
                  <c:v>-12.437711613078978</c:v>
                </c:pt>
                <c:pt idx="4">
                  <c:v>5.5265111536458154</c:v>
                </c:pt>
                <c:pt idx="5">
                  <c:v>-16.921294968877682</c:v>
                </c:pt>
                <c:pt idx="6">
                  <c:v>-8.9242685781910449</c:v>
                </c:pt>
                <c:pt idx="7">
                  <c:v>12.874621408202447</c:v>
                </c:pt>
                <c:pt idx="8">
                  <c:v>-53.488200929895314</c:v>
                </c:pt>
                <c:pt idx="9">
                  <c:v>1.4734273013904216</c:v>
                </c:pt>
                <c:pt idx="10">
                  <c:v>26.350133551069639</c:v>
                </c:pt>
                <c:pt idx="11">
                  <c:v>28.938319625413332</c:v>
                </c:pt>
                <c:pt idx="12">
                  <c:v>3.8005148668485162</c:v>
                </c:pt>
                <c:pt idx="13">
                  <c:v>-22.139120566188499</c:v>
                </c:pt>
                <c:pt idx="14">
                  <c:v>-32.978870894013397</c:v>
                </c:pt>
                <c:pt idx="15">
                  <c:v>-28.894730453905435</c:v>
                </c:pt>
                <c:pt idx="16">
                  <c:v>80.938867309131425</c:v>
                </c:pt>
                <c:pt idx="17">
                  <c:v>60.211135462311695</c:v>
                </c:pt>
                <c:pt idx="18">
                  <c:v>-116.46674256159443</c:v>
                </c:pt>
                <c:pt idx="19">
                  <c:v>-92.314488353517959</c:v>
                </c:pt>
                <c:pt idx="20">
                  <c:v>-81.15291353008476</c:v>
                </c:pt>
                <c:pt idx="21">
                  <c:v>-70.849341218149291</c:v>
                </c:pt>
                <c:pt idx="22">
                  <c:v>-60.168897361846227</c:v>
                </c:pt>
                <c:pt idx="23">
                  <c:v>-69.564070214059839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F-41DF-9C46-1313292108A0}"/>
            </c:ext>
          </c:extLst>
        </c:ser>
        <c:ser>
          <c:idx val="1"/>
          <c:order val="1"/>
          <c:tx>
            <c:strRef>
              <c:f>'R2'!$G$1</c:f>
              <c:strCache>
                <c:ptCount val="1"/>
                <c:pt idx="0">
                  <c:v>Nov-21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'R2'!$A$3:$A$26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'R2'!$D$29:$D$52</c:f>
              <c:numCache>
                <c:formatCode>General</c:formatCode>
                <c:ptCount val="24"/>
                <c:pt idx="0">
                  <c:v>-56.447827788954193</c:v>
                </c:pt>
                <c:pt idx="1">
                  <c:v>-55.54012539486412</c:v>
                </c:pt>
                <c:pt idx="2">
                  <c:v>-36.773158812047157</c:v>
                </c:pt>
                <c:pt idx="3">
                  <c:v>-26.089704630869239</c:v>
                </c:pt>
                <c:pt idx="4">
                  <c:v>13.298621469774949</c:v>
                </c:pt>
                <c:pt idx="5">
                  <c:v>-3.8517056335543218</c:v>
                </c:pt>
                <c:pt idx="6">
                  <c:v>52.065167176787511</c:v>
                </c:pt>
                <c:pt idx="7">
                  <c:v>-5.0279668968401001</c:v>
                </c:pt>
                <c:pt idx="8">
                  <c:v>-46.06112123398816</c:v>
                </c:pt>
                <c:pt idx="9">
                  <c:v>11.476705227216359</c:v>
                </c:pt>
                <c:pt idx="10">
                  <c:v>-8.8444160470584432</c:v>
                </c:pt>
                <c:pt idx="11">
                  <c:v>-8.9416498580884056</c:v>
                </c:pt>
                <c:pt idx="12">
                  <c:v>-20.758250386931962</c:v>
                </c:pt>
                <c:pt idx="13">
                  <c:v>-42.7310180162793</c:v>
                </c:pt>
                <c:pt idx="14">
                  <c:v>-23.863185613970515</c:v>
                </c:pt>
                <c:pt idx="15">
                  <c:v>-61.570344898618416</c:v>
                </c:pt>
                <c:pt idx="16">
                  <c:v>90.125052892522476</c:v>
                </c:pt>
                <c:pt idx="17">
                  <c:v>54.735780944065091</c:v>
                </c:pt>
                <c:pt idx="18">
                  <c:v>-114.35934815618818</c:v>
                </c:pt>
                <c:pt idx="19">
                  <c:v>-89.122645008072269</c:v>
                </c:pt>
                <c:pt idx="20">
                  <c:v>-73.998904289538359</c:v>
                </c:pt>
                <c:pt idx="21">
                  <c:v>-57.462139115710642</c:v>
                </c:pt>
                <c:pt idx="22">
                  <c:v>-70.137481906413214</c:v>
                </c:pt>
                <c:pt idx="23">
                  <c:v>-66.103103001216539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4F-41DF-9C46-1313292108A0}"/>
            </c:ext>
          </c:extLst>
        </c:ser>
        <c:ser>
          <c:idx val="0"/>
          <c:order val="2"/>
          <c:tx>
            <c:strRef>
              <c:f>'R2'!$F$1</c:f>
              <c:strCache>
                <c:ptCount val="1"/>
                <c:pt idx="0">
                  <c:v>Nov-22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'R2'!$A$3:$A$26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'R2'!$D$3:$D$26</c:f>
              <c:numCache>
                <c:formatCode>General</c:formatCode>
                <c:ptCount val="24"/>
                <c:pt idx="0">
                  <c:v>-52.181625833182402</c:v>
                </c:pt>
                <c:pt idx="1">
                  <c:v>-43.342354847645616</c:v>
                </c:pt>
                <c:pt idx="2">
                  <c:v>-26.942971843874112</c:v>
                </c:pt>
                <c:pt idx="3">
                  <c:v>-2.7380859696432913</c:v>
                </c:pt>
                <c:pt idx="4">
                  <c:v>20.941559138975521</c:v>
                </c:pt>
                <c:pt idx="5">
                  <c:v>54.961267560926991</c:v>
                </c:pt>
                <c:pt idx="6">
                  <c:v>71.929099199352166</c:v>
                </c:pt>
                <c:pt idx="7">
                  <c:v>-2.8607749672961202</c:v>
                </c:pt>
                <c:pt idx="8">
                  <c:v>-64.601303286115751</c:v>
                </c:pt>
                <c:pt idx="9">
                  <c:v>-36.635432098421376</c:v>
                </c:pt>
                <c:pt idx="10">
                  <c:v>-59.175383253924274</c:v>
                </c:pt>
                <c:pt idx="11">
                  <c:v>-70.878166197064303</c:v>
                </c:pt>
                <c:pt idx="12">
                  <c:v>-47.599213381678759</c:v>
                </c:pt>
                <c:pt idx="13">
                  <c:v>-52.631495226537119</c:v>
                </c:pt>
                <c:pt idx="14">
                  <c:v>-62.369350809230305</c:v>
                </c:pt>
                <c:pt idx="15">
                  <c:v>-33.886959119256119</c:v>
                </c:pt>
                <c:pt idx="16">
                  <c:v>104.67035946398617</c:v>
                </c:pt>
                <c:pt idx="17">
                  <c:v>54.421145594374813</c:v>
                </c:pt>
                <c:pt idx="18">
                  <c:v>-39.39891011443693</c:v>
                </c:pt>
                <c:pt idx="19">
                  <c:v>-51.131719352605579</c:v>
                </c:pt>
                <c:pt idx="20">
                  <c:v>-40.898776138615645</c:v>
                </c:pt>
                <c:pt idx="21">
                  <c:v>-75.83342849004147</c:v>
                </c:pt>
                <c:pt idx="22">
                  <c:v>-70.123333191127017</c:v>
                </c:pt>
                <c:pt idx="23">
                  <c:v>-70.781788081081885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4F-41DF-9C46-131329210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0"/>
        <c:axId val="253844072"/>
        <c:axId val="253854264"/>
      </c:barChart>
      <c:lineChart>
        <c:grouping val="standard"/>
        <c:varyColors val="0"/>
        <c:ser>
          <c:idx val="3"/>
          <c:order val="3"/>
          <c:tx>
            <c:strRef>
              <c:f>'R2'!$S$1</c:f>
              <c:strCache>
                <c:ptCount val="1"/>
                <c:pt idx="0">
                  <c:v>Threshold (50MW)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'R2'!$T$2:$T$26</c:f>
              <c:numCache>
                <c:formatCode>General</c:formatCode>
                <c:ptCount val="2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4F-41DF-9C46-131329210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844072"/>
        <c:axId val="253854264"/>
      </c:lineChart>
      <c:dateAx>
        <c:axId val="253844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854264"/>
        <c:crosses val="autoZero"/>
        <c:auto val="0"/>
        <c:lblOffset val="100"/>
        <c:baseTimeUnit val="days"/>
      </c:dateAx>
      <c:valAx>
        <c:axId val="25385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844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Regulation-Down Bias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RB!$G$1</c:f>
              <c:strCache>
                <c:ptCount val="1"/>
                <c:pt idx="0">
                  <c:v>Nov-20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RB!$A$3:$A$26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RB!$C$55:$C$78</c:f>
              <c:numCache>
                <c:formatCode>General</c:formatCode>
                <c:ptCount val="2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1</c:v>
                </c:pt>
                <c:pt idx="8">
                  <c:v>7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3</c:v>
                </c:pt>
                <c:pt idx="17">
                  <c:v>1</c:v>
                </c:pt>
                <c:pt idx="18">
                  <c:v>17</c:v>
                </c:pt>
                <c:pt idx="19">
                  <c:v>13</c:v>
                </c:pt>
                <c:pt idx="20">
                  <c:v>10</c:v>
                </c:pt>
                <c:pt idx="21">
                  <c:v>5</c:v>
                </c:pt>
                <c:pt idx="22">
                  <c:v>4</c:v>
                </c:pt>
                <c:pt idx="2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4-4773-ABE6-1CDEEB40962A}"/>
            </c:ext>
          </c:extLst>
        </c:ser>
        <c:ser>
          <c:idx val="1"/>
          <c:order val="1"/>
          <c:tx>
            <c:strRef>
              <c:f>RB!$F$1</c:f>
              <c:strCache>
                <c:ptCount val="1"/>
                <c:pt idx="0">
                  <c:v>Nov-21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RB!$A$3:$A$26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RB!$C$29:$C$52</c:f>
              <c:numCache>
                <c:formatCode>General</c:formatCode>
                <c:ptCount val="24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5</c:v>
                </c:pt>
                <c:pt idx="8">
                  <c:v>10</c:v>
                </c:pt>
                <c:pt idx="9">
                  <c:v>2</c:v>
                </c:pt>
                <c:pt idx="10">
                  <c:v>4</c:v>
                </c:pt>
                <c:pt idx="11">
                  <c:v>2</c:v>
                </c:pt>
                <c:pt idx="12">
                  <c:v>3</c:v>
                </c:pt>
                <c:pt idx="13">
                  <c:v>5</c:v>
                </c:pt>
                <c:pt idx="14">
                  <c:v>4</c:v>
                </c:pt>
                <c:pt idx="15">
                  <c:v>9</c:v>
                </c:pt>
                <c:pt idx="16">
                  <c:v>1</c:v>
                </c:pt>
                <c:pt idx="17">
                  <c:v>5</c:v>
                </c:pt>
                <c:pt idx="18">
                  <c:v>13</c:v>
                </c:pt>
                <c:pt idx="19">
                  <c:v>6</c:v>
                </c:pt>
                <c:pt idx="20">
                  <c:v>5</c:v>
                </c:pt>
                <c:pt idx="21">
                  <c:v>7</c:v>
                </c:pt>
                <c:pt idx="22">
                  <c:v>9</c:v>
                </c:pt>
                <c:pt idx="2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4-4773-ABE6-1CDEEB40962A}"/>
            </c:ext>
          </c:extLst>
        </c:ser>
        <c:ser>
          <c:idx val="0"/>
          <c:order val="2"/>
          <c:tx>
            <c:strRef>
              <c:f>RB!$E$1</c:f>
              <c:strCache>
                <c:ptCount val="1"/>
                <c:pt idx="0">
                  <c:v>Nov-22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RB!$A$3:$A$26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RB!$C$3:$C$26</c:f>
              <c:numCache>
                <c:formatCode>General</c:formatCode>
                <c:ptCount val="24"/>
                <c:pt idx="0">
                  <c:v>8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4</c:v>
                </c:pt>
                <c:pt idx="8">
                  <c:v>7</c:v>
                </c:pt>
                <c:pt idx="9">
                  <c:v>8</c:v>
                </c:pt>
                <c:pt idx="10">
                  <c:v>7</c:v>
                </c:pt>
                <c:pt idx="11">
                  <c:v>8</c:v>
                </c:pt>
                <c:pt idx="12">
                  <c:v>5</c:v>
                </c:pt>
                <c:pt idx="13">
                  <c:v>7</c:v>
                </c:pt>
                <c:pt idx="14">
                  <c:v>7</c:v>
                </c:pt>
                <c:pt idx="15">
                  <c:v>5</c:v>
                </c:pt>
                <c:pt idx="16">
                  <c:v>2</c:v>
                </c:pt>
                <c:pt idx="17">
                  <c:v>5</c:v>
                </c:pt>
                <c:pt idx="18">
                  <c:v>14</c:v>
                </c:pt>
                <c:pt idx="19">
                  <c:v>6</c:v>
                </c:pt>
                <c:pt idx="20">
                  <c:v>5</c:v>
                </c:pt>
                <c:pt idx="21">
                  <c:v>6</c:v>
                </c:pt>
                <c:pt idx="22">
                  <c:v>6</c:v>
                </c:pt>
                <c:pt idx="2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4-4773-ABE6-1CDEEB409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0"/>
        <c:axId val="555498512"/>
        <c:axId val="555509488"/>
      </c:barChart>
      <c:dateAx>
        <c:axId val="555498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509488"/>
        <c:crosses val="autoZero"/>
        <c:auto val="0"/>
        <c:lblOffset val="100"/>
        <c:baseTimeUnit val="days"/>
      </c:dateAx>
      <c:valAx>
        <c:axId val="5555094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Occurences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49851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0.16167</cdr:x>
      <cdr:y>0.20238</cdr:y>
    </cdr:from>
    <cdr:to>
      <cdr:x>0.38158</cdr:x>
      <cdr:y>0.33205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82E7646A-DE16-42B6-9867-281A5BDA37C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56420" y="1036319"/>
          <a:ext cx="1981200" cy="66396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44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up deployment in November is consistent with that of  previous two years. More deployment in the morning and evening due to solar ramps.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increase in reg-down deployment in the middle hours of the day is due to higher than normal hourly wind generation, primarily.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pervious two years. More reg up deployed during sunrise/sunset and more reg down deployed during the 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zero crossing regulation usage, the smaller zero-crossing reg percentages occurred during large solar/wind ramp hours., particularly in the evening, remaining consistent with prior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Overall, generally very consistent with the previous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up exhaustion rate for all hours is 1.33%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4.20 %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 is 67 and 31 for peak hours.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 is 129 and 36 for peak hours.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trend of hourly time error accumulation is fairly similar compared with last years, with overall no significant amount being accumulated.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 load this year is consistently higher than that of the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 net load is close to that of last year during the day and during the evening hours, and a bit higher overnight and prior to sunrise.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load ramp is on par with last years’.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wind generation is fairly consistent with last year’s, with an increase during the day time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last two years, with an increase in the late afternoon hours in anticipation of the solar down-ramp.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STLF error this month is in the same range of last years’.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11/20/2022 20:45 -&gt; 791.60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11/4/2022 10:00 -&gt; -708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Again,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fairly consistent and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PWRR error is higher during the ramp up and ramp down hours. </a:t>
            </a:r>
            <a:r>
              <a:rPr lang="en-US" baseline="0" dirty="0"/>
              <a:t> Regardless of the ramping magnitude, 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performing significantly better especially during the solar up ramp and down ramp hours compared to the persistence forecast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Total regulation deployed comparison in the last 3 months: Overall the trends have been very similar. The most reg reg up deployment occurs during HE 17 instead of HE19 due to sunset shifting. </a:t>
            </a:r>
          </a:p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November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December 15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136F8-E359-41E4-9B04-8BFD8F880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148"/>
            <a:ext cx="9144000" cy="51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3426BA-271D-42AF-A17A-4EDC2FAA8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12036"/>
            <a:ext cx="6705600" cy="48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5AE1E-95A3-42C1-8EEE-5440A58BD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4" y="862361"/>
            <a:ext cx="8443692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042AE-9507-4701-A4E7-9705C34F1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4" y="862361"/>
            <a:ext cx="8443692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otal_Regulation_Deployed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/>
        </p:nvGraphicFramePr>
        <p:xfrm>
          <a:off x="353949" y="868680"/>
          <a:ext cx="8436102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89000-BFCA-49AA-B611-A4D1DDE7B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876300"/>
            <a:ext cx="55435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2020, 2021, and 2022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0DA43-EBED-4CDC-A271-88DA05DEF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62" y="2643187"/>
            <a:ext cx="55530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4C22F-752E-46BD-9AA5-216005C84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862361"/>
            <a:ext cx="8675360" cy="5133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55241A-BB07-413A-9091-049257A8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600200"/>
            <a:ext cx="251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A8EA46-4F6B-4132-A552-F2C042DED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862361"/>
            <a:ext cx="8675360" cy="51332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FB0C42-58E9-44D8-B1E9-5FEBD2F2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752600"/>
            <a:ext cx="25050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CC44B-5165-42BE-AAB8-22AAECBC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" y="862361"/>
            <a:ext cx="9126503" cy="5133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AA1D7-1068-43D0-9426-B80E1B6F4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752600"/>
            <a:ext cx="213876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Regulation_Down_Bias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962445"/>
              </p:ext>
            </p:extLst>
          </p:nvPr>
        </p:nvGraphicFramePr>
        <p:xfrm>
          <a:off x="67580" y="868680"/>
          <a:ext cx="900884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9DDD8-A6E2-404C-BFCA-515FD9A6B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49791-180E-4E77-80C5-882C26B52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5" y="862361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04800" y="5410200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942908"/>
            <a:ext cx="6838950" cy="4181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9E91B0-6CBA-445F-ACC9-5964D17F3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937" y="5410200"/>
            <a:ext cx="4829863" cy="30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5781727"/>
            <a:ext cx="5191807" cy="3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DC1B1-FFF8-4A44-8E71-B87865C90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20ABC-4FA3-4AAD-8547-E72B9FEEC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9" y="862361"/>
            <a:ext cx="863878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2FCA4-C1A9-45D7-B234-5D3285DE1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862361"/>
            <a:ext cx="849856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5781F-7847-418B-9409-EF36E81F6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7" y="862361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CD250-B7D7-40D3-B200-A32CB28B1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862361"/>
            <a:ext cx="8596105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EE4E5-F6CE-4817-BAB2-88E0CE7D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868458"/>
            <a:ext cx="8480271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7AFBF-BE96-4D44-8F02-2E604B263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4" y="862361"/>
            <a:ext cx="8724132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8CFEF-03B1-480A-9447-A21854196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191000"/>
            <a:ext cx="27900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0A14A-C618-4831-B0AF-A6DBBEE9F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9B3C5-7F79-4466-94F4-E3982FB9B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FC196-AADC-4160-9815-1C31F9BD8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33" y="807654"/>
            <a:ext cx="8312267" cy="53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E0435-4449-44D0-A24F-EBB842DE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0" y="765928"/>
            <a:ext cx="8236060" cy="54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E1082-E703-4E1C-998B-FA8B56447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3" y="796388"/>
            <a:ext cx="8293977" cy="54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979D3-3C84-4B04-A2C5-35AB3B851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5" y="792732"/>
            <a:ext cx="8278736" cy="54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5A7D5-A2F6-4FFF-9458-D698F723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2633662"/>
            <a:ext cx="44577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82053</TotalTime>
  <Words>1453</Words>
  <Application>Microsoft Office PowerPoint</Application>
  <PresentationFormat>On-screen Show (4:3)</PresentationFormat>
  <Paragraphs>199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Vermillion, Brandt</cp:lastModifiedBy>
  <cp:revision>818</cp:revision>
  <cp:lastPrinted>2016-01-21T20:53:15Z</cp:lastPrinted>
  <dcterms:created xsi:type="dcterms:W3CDTF">2016-01-21T15:20:31Z</dcterms:created>
  <dcterms:modified xsi:type="dcterms:W3CDTF">2022-12-14T20:22:56Z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