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9"/>
  </p:notesMasterIdLst>
  <p:handoutMasterIdLst>
    <p:handoutMasterId r:id="rId20"/>
  </p:handoutMasterIdLst>
  <p:sldIdLst>
    <p:sldId id="445" r:id="rId7"/>
    <p:sldId id="463" r:id="rId8"/>
    <p:sldId id="491" r:id="rId9"/>
    <p:sldId id="534" r:id="rId10"/>
    <p:sldId id="546" r:id="rId11"/>
    <p:sldId id="548" r:id="rId12"/>
    <p:sldId id="547" r:id="rId13"/>
    <p:sldId id="551" r:id="rId14"/>
    <p:sldId id="552" r:id="rId15"/>
    <p:sldId id="550" r:id="rId16"/>
    <p:sldId id="454" r:id="rId17"/>
    <p:sldId id="46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303" userDrawn="1">
          <p15:clr>
            <a:srgbClr val="A4A3A4"/>
          </p15:clr>
        </p15:guide>
        <p15:guide id="4" orient="horz" pos="2256" userDrawn="1">
          <p15:clr>
            <a:srgbClr val="A4A3A4"/>
          </p15:clr>
        </p15:guide>
        <p15:guide id="5" pos="6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43" d="100"/>
          <a:sy n="143" d="100"/>
        </p:scale>
        <p:origin x="3750" y="126"/>
      </p:cViewPr>
      <p:guideLst>
        <p:guide orient="horz" pos="2160"/>
        <p:guide pos="3840"/>
        <p:guide pos="6303"/>
        <p:guide orient="horz" pos="2256"/>
        <p:guide pos="64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6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4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09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61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December 15, 2022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21" y="1373125"/>
            <a:ext cx="8915400" cy="1976155"/>
          </a:xfrm>
        </p:spPr>
        <p:txBody>
          <a:bodyPr/>
          <a:lstStyle/>
          <a:p>
            <a:r>
              <a:rPr lang="en-US" sz="2400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7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38481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Dynamic/PSCAD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 and Unit Model Validation required</a:t>
            </a:r>
          </a:p>
          <a:p>
            <a:r>
              <a:rPr lang="en-US" sz="2800" dirty="0"/>
              <a:t>TSAT Model Required – If PSSE model is UDM, then TSAT model should be UDM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Discussion Items (From April 2022 meeting)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199"/>
            <a:ext cx="10134600" cy="5321041"/>
          </a:xfrm>
        </p:spPr>
        <p:txBody>
          <a:bodyPr/>
          <a:lstStyle/>
          <a:p>
            <a:r>
              <a:rPr lang="en-US" sz="2400" dirty="0"/>
              <a:t>What are Generator Terminals</a:t>
            </a:r>
          </a:p>
          <a:p>
            <a:pPr lvl="1"/>
            <a:r>
              <a:rPr lang="en-US" sz="2000" dirty="0"/>
              <a:t>As modeled in ERCOT Operations Model</a:t>
            </a:r>
          </a:p>
          <a:p>
            <a:pPr lvl="1"/>
            <a:r>
              <a:rPr lang="en-US" sz="2000" dirty="0"/>
              <a:t>For non-conventional, usually 34.5 kV</a:t>
            </a:r>
          </a:p>
          <a:p>
            <a:r>
              <a:rPr lang="en-US" sz="2400" dirty="0"/>
              <a:t>Dissimilar Real Power/Turbine Rating</a:t>
            </a:r>
          </a:p>
          <a:p>
            <a:pPr lvl="1"/>
            <a:r>
              <a:rPr lang="en-US" sz="2000" dirty="0"/>
              <a:t>Need to study summer and winter with higher turbine ratings in winter</a:t>
            </a:r>
          </a:p>
          <a:p>
            <a:pPr lvl="1"/>
            <a:r>
              <a:rPr lang="en-US" sz="2000" dirty="0"/>
              <a:t>Use highest sustainable rating regardless of temperature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Weather Preparedness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FF781C-BF72-4852-8A01-18846B23A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39" y="2286000"/>
            <a:ext cx="9618799" cy="28666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C1AF52-EA83-4713-AB1F-01B509D3A245}"/>
              </a:ext>
            </a:extLst>
          </p:cNvPr>
          <p:cNvSpPr txBox="1"/>
          <p:nvPr/>
        </p:nvSpPr>
        <p:spPr>
          <a:xfrm>
            <a:off x="845692" y="1293752"/>
            <a:ext cx="9749246" cy="975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Protocol 22 Attachment K has been replaced by new language in the PUC section 25 rules:</a:t>
            </a:r>
          </a:p>
        </p:txBody>
      </p:sp>
    </p:spTree>
    <p:extLst>
      <p:ext uri="{BB962C8B-B14F-4D97-AF65-F5344CB8AC3E}">
        <p14:creationId xmlns:p14="http://schemas.microsoft.com/office/powerpoint/2010/main" val="266552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RIOO-IS Updated 12/9/2022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1AF52-EA83-4713-AB1F-01B509D3A245}"/>
              </a:ext>
            </a:extLst>
          </p:cNvPr>
          <p:cNvSpPr txBox="1"/>
          <p:nvPr/>
        </p:nvSpPr>
        <p:spPr>
          <a:xfrm>
            <a:off x="762000" y="1524000"/>
            <a:ext cx="9749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new release allows entry of resource data into RIOO database rather than use of RARF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existing RARF forms that were in RIOO-IS were supposed to be migrated to the new database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Migration effort is delayed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IE/RE may re-enter data into RIOO-IS or wait for Migration effort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Screenshot document created to help with RIOO-IS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0815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70154</TotalTime>
  <Words>397</Words>
  <Application>Microsoft Office PowerPoint</Application>
  <PresentationFormat>Widescreen</PresentationFormat>
  <Paragraphs>86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PowerPoint Presentation</vt:lpstr>
      <vt:lpstr>PowerPoint Presentation</vt:lpstr>
      <vt:lpstr>PowerPoint Presentation</vt:lpstr>
      <vt:lpstr>Discussion Items (From April 2022 meeting)</vt:lpstr>
      <vt:lpstr>Weather Preparedness</vt:lpstr>
      <vt:lpstr>RIOO-IS Updated 12/9/2022</vt:lpstr>
      <vt:lpstr>Active 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701</cp:revision>
  <cp:lastPrinted>2018-07-25T14:31:19Z</cp:lastPrinted>
  <dcterms:created xsi:type="dcterms:W3CDTF">2016-01-21T15:20:31Z</dcterms:created>
  <dcterms:modified xsi:type="dcterms:W3CDTF">2022-12-12T20:54:13Z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