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19"/>
  </p:notesMasterIdLst>
  <p:handoutMasterIdLst>
    <p:handoutMasterId r:id="rId20"/>
  </p:handoutMasterIdLst>
  <p:sldIdLst>
    <p:sldId id="445" r:id="rId7"/>
    <p:sldId id="463" r:id="rId8"/>
    <p:sldId id="491" r:id="rId9"/>
    <p:sldId id="534" r:id="rId10"/>
    <p:sldId id="546" r:id="rId11"/>
    <p:sldId id="548" r:id="rId12"/>
    <p:sldId id="547" r:id="rId13"/>
    <p:sldId id="551" r:id="rId14"/>
    <p:sldId id="552" r:id="rId15"/>
    <p:sldId id="550" r:id="rId16"/>
    <p:sldId id="454" r:id="rId17"/>
    <p:sldId id="464" r:id="rId1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303" userDrawn="1">
          <p15:clr>
            <a:srgbClr val="A4A3A4"/>
          </p15:clr>
        </p15:guide>
        <p15:guide id="4" orient="horz" pos="2256" userDrawn="1">
          <p15:clr>
            <a:srgbClr val="A4A3A4"/>
          </p15:clr>
        </p15:guide>
        <p15:guide id="5" pos="64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kerson, Woody" initials="RW" lastIdx="1" clrIdx="0">
    <p:extLst>
      <p:ext uri="{19B8F6BF-5375-455C-9EA6-DF929625EA0E}">
        <p15:presenceInfo xmlns:p15="http://schemas.microsoft.com/office/powerpoint/2012/main" userId="S-1-5-21-639947351-343809578-3807592339-4404" providerId="AD"/>
      </p:ext>
    </p:extLst>
  </p:cmAuthor>
  <p:cmAuthor id="2" name="Teixeira, Jay" initials="TJ" lastIdx="4" clrIdx="1">
    <p:extLst>
      <p:ext uri="{19B8F6BF-5375-455C-9EA6-DF929625EA0E}">
        <p15:presenceInfo xmlns:p15="http://schemas.microsoft.com/office/powerpoint/2012/main" userId="S-1-5-21-639947351-343809578-3807592339-4441" providerId="AD"/>
      </p:ext>
    </p:extLst>
  </p:cmAuthor>
  <p:cmAuthor id="3" name="Jay Teixeira" initials="JT" lastIdx="2" clrIdx="2">
    <p:extLst>
      <p:ext uri="{19B8F6BF-5375-455C-9EA6-DF929625EA0E}">
        <p15:presenceInfo xmlns:p15="http://schemas.microsoft.com/office/powerpoint/2012/main" userId="e3c21acb6147413a" providerId="Windows Live"/>
      </p:ext>
    </p:extLst>
  </p:cmAuthor>
  <p:cmAuthor id="4" name="Teixeira, Jay" initials="TJ [2]" lastIdx="1" clrIdx="3">
    <p:extLst>
      <p:ext uri="{19B8F6BF-5375-455C-9EA6-DF929625EA0E}">
        <p15:presenceInfo xmlns:p15="http://schemas.microsoft.com/office/powerpoint/2012/main" userId="Teixeira, Ja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15" autoAdjust="0"/>
    <p:restoredTop sz="90485" autoAdjust="0"/>
  </p:normalViewPr>
  <p:slideViewPr>
    <p:cSldViewPr showGuides="1">
      <p:cViewPr varScale="1">
        <p:scale>
          <a:sx n="143" d="100"/>
          <a:sy n="143" d="100"/>
        </p:scale>
        <p:origin x="3750" y="126"/>
      </p:cViewPr>
      <p:guideLst>
        <p:guide orient="horz" pos="2160"/>
        <p:guide pos="3840"/>
        <p:guide pos="6303"/>
        <p:guide orient="horz" pos="2256"/>
        <p:guide pos="64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6" d="100"/>
          <a:sy n="96" d="100"/>
        </p:scale>
        <p:origin x="351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13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63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03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665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248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909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061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807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41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8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96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05761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8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7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574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713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54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ResourceIntegrationDepartment@ercot.co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36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Resource Integration Topics </a:t>
            </a:r>
          </a:p>
          <a:p>
            <a:endParaRPr lang="en-US" dirty="0"/>
          </a:p>
          <a:p>
            <a:r>
              <a:rPr lang="en-US" dirty="0"/>
              <a:t>Jay Teixeira</a:t>
            </a:r>
          </a:p>
          <a:p>
            <a:endParaRPr lang="en-US" dirty="0"/>
          </a:p>
          <a:p>
            <a:r>
              <a:rPr lang="en-US" dirty="0"/>
              <a:t>ERCOT</a:t>
            </a:r>
          </a:p>
          <a:p>
            <a:r>
              <a:rPr lang="en-US" dirty="0"/>
              <a:t>Resource Integration Working Group</a:t>
            </a:r>
            <a:r>
              <a:rPr lang="en-US" b="1" dirty="0"/>
              <a:t> </a:t>
            </a:r>
          </a:p>
          <a:p>
            <a:r>
              <a:rPr lang="en-US" dirty="0"/>
              <a:t>December 15, 2022</a:t>
            </a:r>
          </a:p>
        </p:txBody>
      </p:sp>
    </p:spTree>
    <p:extLst>
      <p:ext uri="{BB962C8B-B14F-4D97-AF65-F5344CB8AC3E}">
        <p14:creationId xmlns:p14="http://schemas.microsoft.com/office/powerpoint/2010/main" val="3872258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682"/>
            <a:ext cx="9829800" cy="975518"/>
          </a:xfrm>
        </p:spPr>
        <p:txBody>
          <a:bodyPr/>
          <a:lstStyle/>
          <a:p>
            <a:r>
              <a:rPr lang="en-US" dirty="0"/>
              <a:t>Active RR’s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21" y="1373125"/>
            <a:ext cx="8915400" cy="1976155"/>
          </a:xfrm>
        </p:spPr>
        <p:txBody>
          <a:bodyPr/>
          <a:lstStyle/>
          <a:p>
            <a:r>
              <a:rPr lang="en-US" sz="2400" dirty="0"/>
              <a:t>None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970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3682"/>
            <a:ext cx="9753600" cy="670718"/>
          </a:xfrm>
        </p:spPr>
        <p:txBody>
          <a:bodyPr/>
          <a:lstStyle/>
          <a:p>
            <a:r>
              <a:rPr lang="en-US" dirty="0"/>
              <a:t>Other 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534400" cy="4511040"/>
          </a:xfrm>
        </p:spPr>
        <p:txBody>
          <a:bodyPr/>
          <a:lstStyle/>
          <a:p>
            <a:r>
              <a:rPr lang="en-US" dirty="0">
                <a:hlinkClick r:id="rId3"/>
              </a:rPr>
              <a:t>ResourceIntegrationDepartment@ercot.com</a:t>
            </a:r>
            <a:r>
              <a:rPr lang="en-US" dirty="0"/>
              <a:t> is distribution list for Resource Integration department</a:t>
            </a:r>
          </a:p>
          <a:p>
            <a:r>
              <a:rPr lang="en-US" dirty="0"/>
              <a:t>Mailing List</a:t>
            </a:r>
          </a:p>
          <a:p>
            <a:pPr lvl="1"/>
            <a:r>
              <a:rPr lang="en-US" sz="2400" dirty="0"/>
              <a:t>RESOURCE_INTEGRATION@LISTS.ERCOT.COM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8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938274"/>
            <a:ext cx="5517497" cy="4624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861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Quarterly Stability Assessment (QSA)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55625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Planning Guide 5.9</a:t>
            </a:r>
          </a:p>
          <a:p>
            <a:r>
              <a:rPr lang="en-US" sz="2800" dirty="0"/>
              <a:t>Next Deadline for QSA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If a GINR is not included in QSA, its Initial Synchronization date will be automatically delayed to the next quarter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347588"/>
              </p:ext>
            </p:extLst>
          </p:nvPr>
        </p:nvGraphicFramePr>
        <p:xfrm>
          <a:off x="2209800" y="2362200"/>
          <a:ext cx="7467600" cy="2519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1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All-Inclusive Generation Resource Initial Synchronization Date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Last Day for an IE to meet prerequisites as listed in paragraph (4) below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Completion of Quarterly Stability Assessment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January, February, March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August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October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April, May, June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Prior November 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January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July, August, September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February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April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October, November, December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May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End of July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1231392" y="3848100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3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Quarterly Stability Assessment (QSA)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795995"/>
            <a:ext cx="11379200" cy="583340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Planning Guide 5.9, Quarterly Stability Assessment</a:t>
            </a:r>
          </a:p>
          <a:p>
            <a:r>
              <a:rPr lang="en-US" sz="2800" dirty="0"/>
              <a:t>Issue’s seen in previous QSA’s</a:t>
            </a:r>
          </a:p>
          <a:p>
            <a:pPr lvl="1"/>
            <a:r>
              <a:rPr lang="en-US" sz="2400" dirty="0"/>
              <a:t>10 day comment period for FIS</a:t>
            </a:r>
          </a:p>
          <a:p>
            <a:pPr lvl="2"/>
            <a:r>
              <a:rPr lang="en-US" sz="2000" dirty="0"/>
              <a:t>Needs to be complete before QSA deadline</a:t>
            </a:r>
          </a:p>
          <a:p>
            <a:pPr lvl="2"/>
            <a:r>
              <a:rPr lang="en-US" sz="2000" dirty="0"/>
              <a:t>TSPs need to plan for it</a:t>
            </a:r>
          </a:p>
          <a:p>
            <a:pPr lvl="1"/>
            <a:r>
              <a:rPr lang="en-US" sz="2400" dirty="0"/>
              <a:t>Dynamic/PSCAD Model Review</a:t>
            </a:r>
          </a:p>
          <a:p>
            <a:pPr lvl="2"/>
            <a:r>
              <a:rPr lang="en-US" sz="2000" dirty="0"/>
              <a:t>Dependent on FIS Stability study</a:t>
            </a:r>
          </a:p>
          <a:p>
            <a:pPr lvl="2"/>
            <a:r>
              <a:rPr lang="en-US" sz="2000" dirty="0"/>
              <a:t>Need to meet PG 6.9 15 to 30 days prior to QSA deadline</a:t>
            </a:r>
          </a:p>
          <a:p>
            <a:r>
              <a:rPr lang="en-US" sz="2800" dirty="0"/>
              <a:t>PSSE Model Quality Test Required</a:t>
            </a:r>
          </a:p>
          <a:p>
            <a:r>
              <a:rPr lang="en-US" sz="2800" dirty="0"/>
              <a:t>PSCAD Model Quality Test and Unit Model Validation required</a:t>
            </a:r>
          </a:p>
          <a:p>
            <a:r>
              <a:rPr lang="en-US" sz="2800" dirty="0"/>
              <a:t>TSAT Model Required – If PSSE model is UDM, then TSAT model should be UDM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044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958AB39-BD59-4B90-BD33-AC9ECA42A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692" y="0"/>
            <a:ext cx="92906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158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6989F5-8509-4DFD-987C-2449AD09F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76200"/>
            <a:ext cx="9218259" cy="676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24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FD7F11-CDD1-41C2-8E4D-E3FC54E10C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7639" y="0"/>
            <a:ext cx="945672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257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682"/>
            <a:ext cx="9829800" cy="975518"/>
          </a:xfrm>
        </p:spPr>
        <p:txBody>
          <a:bodyPr/>
          <a:lstStyle/>
          <a:p>
            <a:r>
              <a:rPr lang="en-US" dirty="0"/>
              <a:t>Discussion Items (From April 2022 meeting)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199"/>
            <a:ext cx="10134600" cy="5321041"/>
          </a:xfrm>
        </p:spPr>
        <p:txBody>
          <a:bodyPr/>
          <a:lstStyle/>
          <a:p>
            <a:r>
              <a:rPr lang="en-US" sz="2400" dirty="0"/>
              <a:t>What are Generator Terminals</a:t>
            </a:r>
          </a:p>
          <a:p>
            <a:pPr lvl="1"/>
            <a:r>
              <a:rPr lang="en-US" sz="2000" dirty="0"/>
              <a:t>As modeled in ERCOT Operations Model</a:t>
            </a:r>
          </a:p>
          <a:p>
            <a:pPr lvl="1"/>
            <a:r>
              <a:rPr lang="en-US" sz="2000" dirty="0"/>
              <a:t>For non-conventional, usually 34.5 kV</a:t>
            </a:r>
          </a:p>
          <a:p>
            <a:r>
              <a:rPr lang="en-US" sz="2400" dirty="0"/>
              <a:t>Dissimilar Real Power/Turbine Rating</a:t>
            </a:r>
          </a:p>
          <a:p>
            <a:pPr lvl="1"/>
            <a:r>
              <a:rPr lang="en-US" sz="2000" dirty="0"/>
              <a:t>Need to study summer and winter with higher turbine ratings in winter</a:t>
            </a:r>
          </a:p>
          <a:p>
            <a:pPr lvl="1"/>
            <a:r>
              <a:rPr lang="en-US" sz="2000" dirty="0"/>
              <a:t>Use highest sustainable rating regardless of temperature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529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682"/>
            <a:ext cx="9829800" cy="975518"/>
          </a:xfrm>
        </p:spPr>
        <p:txBody>
          <a:bodyPr/>
          <a:lstStyle/>
          <a:p>
            <a:r>
              <a:rPr lang="en-US" dirty="0"/>
              <a:t>Weather Preparedness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FF781C-BF72-4852-8A01-18846B23AE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139" y="2286000"/>
            <a:ext cx="9618799" cy="28666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9C1AF52-EA83-4713-AB1F-01B509D3A245}"/>
              </a:ext>
            </a:extLst>
          </p:cNvPr>
          <p:cNvSpPr txBox="1"/>
          <p:nvPr/>
        </p:nvSpPr>
        <p:spPr>
          <a:xfrm>
            <a:off x="845692" y="1293752"/>
            <a:ext cx="9749246" cy="975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Protocol 22 Attachment K has been replaced by new language in the PUC section 25 rules:</a:t>
            </a:r>
          </a:p>
        </p:txBody>
      </p:sp>
    </p:spTree>
    <p:extLst>
      <p:ext uri="{BB962C8B-B14F-4D97-AF65-F5344CB8AC3E}">
        <p14:creationId xmlns:p14="http://schemas.microsoft.com/office/powerpoint/2010/main" val="2665524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682"/>
            <a:ext cx="9829800" cy="975518"/>
          </a:xfrm>
        </p:spPr>
        <p:txBody>
          <a:bodyPr/>
          <a:lstStyle/>
          <a:p>
            <a:r>
              <a:rPr lang="en-US" dirty="0"/>
              <a:t>RIOO-IS Updated 12/9/2022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C1AF52-EA83-4713-AB1F-01B509D3A245}"/>
              </a:ext>
            </a:extLst>
          </p:cNvPr>
          <p:cNvSpPr txBox="1"/>
          <p:nvPr/>
        </p:nvSpPr>
        <p:spPr>
          <a:xfrm>
            <a:off x="762000" y="1524000"/>
            <a:ext cx="97492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new release allows entry of resource data into RIOO database rather than use of RARF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existing RARF forms that were in RIOO-IS were supposed to be migrated to the new database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Migration effort is delayed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IE/RE may re-enter data into RIOO-IS or wait for Migration effort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Screenshot document created to help with RIOO-IS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5408156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D6933135-FA74-4199-91D5-29F71F2AA5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63D459-1C05-483F-85D1-C9E478EC32CC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70154</TotalTime>
  <Words>397</Words>
  <Application>Microsoft Office PowerPoint</Application>
  <PresentationFormat>Widescreen</PresentationFormat>
  <Paragraphs>86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Inside pages</vt:lpstr>
      <vt:lpstr>2_Custom Design</vt:lpstr>
      <vt:lpstr>PowerPoint Presentation</vt:lpstr>
      <vt:lpstr>Quarterly Stability Assessment (QSA)  </vt:lpstr>
      <vt:lpstr>Quarterly Stability Assessment (QSA)  </vt:lpstr>
      <vt:lpstr>PowerPoint Presentation</vt:lpstr>
      <vt:lpstr>PowerPoint Presentation</vt:lpstr>
      <vt:lpstr>PowerPoint Presentation</vt:lpstr>
      <vt:lpstr>Discussion Items (From April 2022 meeting)</vt:lpstr>
      <vt:lpstr>Weather Preparedness</vt:lpstr>
      <vt:lpstr>RIOO-IS Updated 12/9/2022</vt:lpstr>
      <vt:lpstr>Active RR’s</vt:lpstr>
      <vt:lpstr>Other contact information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ERCOT JJT</cp:lastModifiedBy>
  <cp:revision>701</cp:revision>
  <cp:lastPrinted>2018-07-25T14:31:19Z</cp:lastPrinted>
  <dcterms:created xsi:type="dcterms:W3CDTF">2016-01-21T15:20:31Z</dcterms:created>
  <dcterms:modified xsi:type="dcterms:W3CDTF">2022-12-12T20:54:13Z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