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8"/>
  </p:notesMasterIdLst>
  <p:handoutMasterIdLst>
    <p:handoutMasterId r:id="rId19"/>
  </p:handoutMasterIdLst>
  <p:sldIdLst>
    <p:sldId id="260" r:id="rId6"/>
    <p:sldId id="257" r:id="rId7"/>
    <p:sldId id="321" r:id="rId8"/>
    <p:sldId id="327" r:id="rId9"/>
    <p:sldId id="297" r:id="rId10"/>
    <p:sldId id="322" r:id="rId11"/>
    <p:sldId id="302" r:id="rId12"/>
    <p:sldId id="323" r:id="rId13"/>
    <p:sldId id="324" r:id="rId14"/>
    <p:sldId id="325" r:id="rId15"/>
    <p:sldId id="326" r:id="rId16"/>
    <p:sldId id="296"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6F2B15-1471-42A5-99DF-5819799298CB}" v="1" dt="2022-12-12T15:50:21.6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6" d="100"/>
          <a:sy n="86" d="100"/>
        </p:scale>
        <p:origin x="1354" y="67"/>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rquhart, Thomas" userId="730980f3-dc09-4cfe-ab83-a3f100637f33" providerId="ADAL" clId="{836F2B15-1471-42A5-99DF-5819799298CB}"/>
    <pc:docChg chg="modSld">
      <pc:chgData name="Urquhart, Thomas" userId="730980f3-dc09-4cfe-ab83-a3f100637f33" providerId="ADAL" clId="{836F2B15-1471-42A5-99DF-5819799298CB}" dt="2022-12-12T15:50:32.376" v="97" actId="20577"/>
      <pc:docMkLst>
        <pc:docMk/>
      </pc:docMkLst>
      <pc:sldChg chg="modSp mod">
        <pc:chgData name="Urquhart, Thomas" userId="730980f3-dc09-4cfe-ab83-a3f100637f33" providerId="ADAL" clId="{836F2B15-1471-42A5-99DF-5819799298CB}" dt="2022-12-12T15:49:42.278" v="73" actId="114"/>
        <pc:sldMkLst>
          <pc:docMk/>
          <pc:sldMk cId="730603795" sldId="260"/>
        </pc:sldMkLst>
        <pc:spChg chg="mod">
          <ac:chgData name="Urquhart, Thomas" userId="730980f3-dc09-4cfe-ab83-a3f100637f33" providerId="ADAL" clId="{836F2B15-1471-42A5-99DF-5819799298CB}" dt="2022-12-12T15:49:42.278" v="73" actId="114"/>
          <ac:spMkLst>
            <pc:docMk/>
            <pc:sldMk cId="730603795" sldId="260"/>
            <ac:spMk id="7" creationId="{00000000-0000-0000-0000-000000000000}"/>
          </ac:spMkLst>
        </pc:spChg>
      </pc:sldChg>
      <pc:sldChg chg="modSp mod">
        <pc:chgData name="Urquhart, Thomas" userId="730980f3-dc09-4cfe-ab83-a3f100637f33" providerId="ADAL" clId="{836F2B15-1471-42A5-99DF-5819799298CB}" dt="2022-12-12T15:50:32.376" v="97" actId="20577"/>
        <pc:sldMkLst>
          <pc:docMk/>
          <pc:sldMk cId="2971159779" sldId="296"/>
        </pc:sldMkLst>
        <pc:spChg chg="mod">
          <ac:chgData name="Urquhart, Thomas" userId="730980f3-dc09-4cfe-ab83-a3f100637f33" providerId="ADAL" clId="{836F2B15-1471-42A5-99DF-5819799298CB}" dt="2022-12-12T15:50:32.376" v="97" actId="20577"/>
          <ac:spMkLst>
            <pc:docMk/>
            <pc:sldMk cId="2971159779" sldId="296"/>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12/12/2022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12/12/2022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1636126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265601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113691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59899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74043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87246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640027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4022088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819235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3" Type="http://schemas.openxmlformats.org/officeDocument/2006/relationships/hyperlink" Target="mailto:drsurvey@ercot.com" TargetMode="External"/><Relationship Id="rId2" Type="http://schemas.openxmlformats.org/officeDocument/2006/relationships/image" Target="../media/image16.w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133600"/>
            <a:ext cx="5181600" cy="2031325"/>
          </a:xfrm>
          <a:prstGeom prst="rect">
            <a:avLst/>
          </a:prstGeom>
          <a:noFill/>
        </p:spPr>
        <p:txBody>
          <a:bodyPr wrap="square" rtlCol="0">
            <a:spAutoFit/>
          </a:bodyPr>
          <a:lstStyle/>
          <a:p>
            <a:pPr algn="ctr"/>
            <a:r>
              <a:rPr lang="en-US" sz="2000" dirty="0"/>
              <a:t>Retail Demand Response Survey Headcounts 2022</a:t>
            </a:r>
            <a:endParaRPr lang="en-US" dirty="0"/>
          </a:p>
          <a:p>
            <a:endParaRPr lang="en-US" dirty="0"/>
          </a:p>
          <a:p>
            <a:pPr algn="ctr"/>
            <a:r>
              <a:rPr lang="en-US" sz="1600" dirty="0"/>
              <a:t>Thomas Urquhart</a:t>
            </a:r>
          </a:p>
          <a:p>
            <a:pPr algn="ctr"/>
            <a:r>
              <a:rPr lang="en-US" i="1" dirty="0"/>
              <a:t>Market Analysis &amp; Validation</a:t>
            </a:r>
          </a:p>
          <a:p>
            <a:pPr algn="ctr"/>
            <a:endParaRPr lang="en-US" dirty="0"/>
          </a:p>
          <a:p>
            <a:pPr algn="ctr"/>
            <a:r>
              <a:rPr lang="en-US" sz="1600" dirty="0"/>
              <a:t>DSWG Meeting – December 12, 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TOU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7" name="TextBox 6"/>
          <p:cNvSpPr txBox="1"/>
          <p:nvPr/>
        </p:nvSpPr>
        <p:spPr>
          <a:xfrm>
            <a:off x="3903595" y="1031614"/>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38" y="3429000"/>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F3A56890-9F69-4942-8823-6EAE351B0CD5}"/>
              </a:ext>
            </a:extLst>
          </p:cNvPr>
          <p:cNvPicPr>
            <a:picLocks noChangeAspect="1"/>
          </p:cNvPicPr>
          <p:nvPr/>
        </p:nvPicPr>
        <p:blipFill>
          <a:blip r:embed="rId3"/>
          <a:stretch>
            <a:fillRect/>
          </a:stretch>
        </p:blipFill>
        <p:spPr>
          <a:xfrm>
            <a:off x="495300" y="1524000"/>
            <a:ext cx="8153400" cy="1762125"/>
          </a:xfrm>
          <a:prstGeom prst="rect">
            <a:avLst/>
          </a:prstGeom>
        </p:spPr>
      </p:pic>
      <p:pic>
        <p:nvPicPr>
          <p:cNvPr id="9" name="Picture 8">
            <a:extLst>
              <a:ext uri="{FF2B5EF4-FFF2-40B4-BE49-F238E27FC236}">
                <a16:creationId xmlns:a16="http://schemas.microsoft.com/office/drawing/2014/main" id="{58A37C3A-C75D-4921-8147-BBCCE925BEDD}"/>
              </a:ext>
            </a:extLst>
          </p:cNvPr>
          <p:cNvPicPr>
            <a:picLocks noChangeAspect="1"/>
          </p:cNvPicPr>
          <p:nvPr/>
        </p:nvPicPr>
        <p:blipFill>
          <a:blip r:embed="rId4"/>
          <a:stretch>
            <a:fillRect/>
          </a:stretch>
        </p:blipFill>
        <p:spPr>
          <a:xfrm>
            <a:off x="495300" y="3952875"/>
            <a:ext cx="8153400" cy="1762125"/>
          </a:xfrm>
          <a:prstGeom prst="rect">
            <a:avLst/>
          </a:prstGeom>
        </p:spPr>
      </p:pic>
    </p:spTree>
    <p:extLst>
      <p:ext uri="{BB962C8B-B14F-4D97-AF65-F5344CB8AC3E}">
        <p14:creationId xmlns:p14="http://schemas.microsoft.com/office/powerpoint/2010/main" val="183444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FDH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
        <p:nvSpPr>
          <p:cNvPr id="7" name="TextBox 6"/>
          <p:cNvSpPr txBox="1"/>
          <p:nvPr/>
        </p:nvSpPr>
        <p:spPr>
          <a:xfrm>
            <a:off x="3901437" y="1042517"/>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28903"/>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738AB099-A433-4658-A09C-DE4D81121F9A}"/>
              </a:ext>
            </a:extLst>
          </p:cNvPr>
          <p:cNvPicPr>
            <a:picLocks noChangeAspect="1"/>
          </p:cNvPicPr>
          <p:nvPr/>
        </p:nvPicPr>
        <p:blipFill>
          <a:blip r:embed="rId3"/>
          <a:stretch>
            <a:fillRect/>
          </a:stretch>
        </p:blipFill>
        <p:spPr>
          <a:xfrm>
            <a:off x="2443162" y="1524000"/>
            <a:ext cx="4257675" cy="1762125"/>
          </a:xfrm>
          <a:prstGeom prst="rect">
            <a:avLst/>
          </a:prstGeom>
        </p:spPr>
      </p:pic>
      <p:pic>
        <p:nvPicPr>
          <p:cNvPr id="9" name="Picture 8">
            <a:extLst>
              <a:ext uri="{FF2B5EF4-FFF2-40B4-BE49-F238E27FC236}">
                <a16:creationId xmlns:a16="http://schemas.microsoft.com/office/drawing/2014/main" id="{B3C7ACF8-D06E-43EF-AC44-9C47D2672E7F}"/>
              </a:ext>
            </a:extLst>
          </p:cNvPr>
          <p:cNvPicPr>
            <a:picLocks noChangeAspect="1"/>
          </p:cNvPicPr>
          <p:nvPr/>
        </p:nvPicPr>
        <p:blipFill>
          <a:blip r:embed="rId4"/>
          <a:stretch>
            <a:fillRect/>
          </a:stretch>
        </p:blipFill>
        <p:spPr>
          <a:xfrm>
            <a:off x="2443162" y="3952875"/>
            <a:ext cx="4257675" cy="1762125"/>
          </a:xfrm>
          <a:prstGeom prst="rect">
            <a:avLst/>
          </a:prstGeom>
        </p:spPr>
      </p:pic>
    </p:spTree>
    <p:extLst>
      <p:ext uri="{BB962C8B-B14F-4D97-AF65-F5344CB8AC3E}">
        <p14:creationId xmlns:p14="http://schemas.microsoft.com/office/powerpoint/2010/main" val="86863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Questions?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grpSp>
        <p:nvGrpSpPr>
          <p:cNvPr id="5" name="Group 3"/>
          <p:cNvGrpSpPr>
            <a:grpSpLocks/>
          </p:cNvGrpSpPr>
          <p:nvPr/>
        </p:nvGrpSpPr>
        <p:grpSpPr bwMode="auto">
          <a:xfrm>
            <a:off x="3860800" y="2065338"/>
            <a:ext cx="1136650" cy="1925637"/>
            <a:chOff x="1968" y="672"/>
            <a:chExt cx="1416" cy="2400"/>
          </a:xfrm>
        </p:grpSpPr>
        <p:pic>
          <p:nvPicPr>
            <p:cNvPr id="6" name="Picture 4" descr="MCj0340308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8" y="672"/>
              <a:ext cx="1416" cy="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5"/>
            <p:cNvSpPr txBox="1">
              <a:spLocks noChangeArrowheads="1"/>
            </p:cNvSpPr>
            <p:nvPr/>
          </p:nvSpPr>
          <p:spPr bwMode="auto">
            <a:xfrm>
              <a:off x="2496" y="1008"/>
              <a:ext cx="576"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ON</a:t>
              </a:r>
            </a:p>
          </p:txBody>
        </p:sp>
        <p:sp>
          <p:nvSpPr>
            <p:cNvPr id="8" name="Text Box 6"/>
            <p:cNvSpPr txBox="1">
              <a:spLocks noChangeArrowheads="1"/>
            </p:cNvSpPr>
            <p:nvPr/>
          </p:nvSpPr>
          <p:spPr bwMode="auto">
            <a:xfrm>
              <a:off x="2496" y="2353"/>
              <a:ext cx="739"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OFF</a:t>
              </a:r>
            </a:p>
          </p:txBody>
        </p:sp>
      </p:grpSp>
      <p:sp>
        <p:nvSpPr>
          <p:cNvPr id="9" name="TextBox 8"/>
          <p:cNvSpPr txBox="1">
            <a:spLocks noChangeArrowheads="1"/>
          </p:cNvSpPr>
          <p:nvPr/>
        </p:nvSpPr>
        <p:spPr bwMode="auto">
          <a:xfrm>
            <a:off x="2133600" y="5068888"/>
            <a:ext cx="5029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3205163" algn="l"/>
              </a:tabLst>
              <a:defRPr sz="2000" b="1">
                <a:solidFill>
                  <a:schemeClr val="tx1"/>
                </a:solidFill>
                <a:latin typeface="Arial" panose="020B0604020202020204" pitchFamily="34" charset="0"/>
              </a:defRPr>
            </a:lvl1pPr>
            <a:lvl2pPr marL="742950" indent="-285750">
              <a:spcBef>
                <a:spcPct val="20000"/>
              </a:spcBef>
              <a:buChar char="–"/>
              <a:tabLst>
                <a:tab pos="3205163" algn="l"/>
              </a:tabLst>
              <a:defRPr sz="2000">
                <a:solidFill>
                  <a:schemeClr val="tx1"/>
                </a:solidFill>
                <a:latin typeface="Arial" panose="020B0604020202020204" pitchFamily="34" charset="0"/>
              </a:defRPr>
            </a:lvl2pPr>
            <a:lvl3pPr marL="1143000" indent="-228600">
              <a:spcBef>
                <a:spcPct val="20000"/>
              </a:spcBef>
              <a:buChar char="•"/>
              <a:tabLst>
                <a:tab pos="3205163" algn="l"/>
              </a:tabLst>
              <a:defRPr>
                <a:solidFill>
                  <a:schemeClr val="tx1"/>
                </a:solidFill>
                <a:latin typeface="Arial" panose="020B0604020202020204" pitchFamily="34" charset="0"/>
              </a:defRPr>
            </a:lvl3pPr>
            <a:lvl4pPr marL="1600200" indent="-228600">
              <a:spcBef>
                <a:spcPct val="20000"/>
              </a:spcBef>
              <a:buChar char="–"/>
              <a:tabLst>
                <a:tab pos="3205163" algn="l"/>
              </a:tabLst>
              <a:defRPr>
                <a:solidFill>
                  <a:schemeClr val="tx1"/>
                </a:solidFill>
                <a:latin typeface="Arial" panose="020B0604020202020204" pitchFamily="34" charset="0"/>
              </a:defRPr>
            </a:lvl4pPr>
            <a:lvl5pPr marL="2057400" indent="-228600">
              <a:spcBef>
                <a:spcPct val="20000"/>
              </a:spcBef>
              <a:buChar char="»"/>
              <a:tabLst>
                <a:tab pos="3205163"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9pPr>
          </a:lstStyle>
          <a:p>
            <a:pPr eaLnBrk="1" hangingPunct="1">
              <a:spcBef>
                <a:spcPct val="0"/>
              </a:spcBef>
              <a:buFontTx/>
              <a:buNone/>
            </a:pPr>
            <a:r>
              <a:rPr lang="en-US" altLang="en-US" sz="1800" b="0" dirty="0">
                <a:hlinkClick r:id="rId3"/>
              </a:rPr>
              <a:t>DRSurvey@ercot.com</a:t>
            </a:r>
            <a:r>
              <a:rPr lang="en-US" altLang="en-US" sz="1800" b="0" dirty="0"/>
              <a:t>	(512) 248-3876</a:t>
            </a:r>
          </a:p>
        </p:txBody>
      </p:sp>
    </p:spTree>
    <p:extLst>
      <p:ext uri="{BB962C8B-B14F-4D97-AF65-F5344CB8AC3E}">
        <p14:creationId xmlns:p14="http://schemas.microsoft.com/office/powerpoint/2010/main" val="297115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6" name="Content Placeholder 2"/>
          <p:cNvSpPr>
            <a:spLocks noGrp="1"/>
          </p:cNvSpPr>
          <p:nvPr>
            <p:ph idx="1"/>
          </p:nvPr>
        </p:nvSpPr>
        <p:spPr>
          <a:xfrm>
            <a:off x="304800" y="762000"/>
            <a:ext cx="8534400" cy="5052221"/>
          </a:xfrm>
        </p:spPr>
        <p:txBody>
          <a:bodyPr/>
          <a:lstStyle/>
          <a:p>
            <a:pPr>
              <a:defRPr/>
            </a:pPr>
            <a:r>
              <a:rPr lang="en-US" sz="1800" dirty="0"/>
              <a:t>Annual surveys of REP and NOIE administered demand/price response programs 2013 – 2022.</a:t>
            </a:r>
          </a:p>
          <a:p>
            <a:pPr>
              <a:defRPr/>
            </a:pPr>
            <a:r>
              <a:rPr lang="en-US" sz="1800" dirty="0"/>
              <a:t>Demand response categories:</a:t>
            </a:r>
          </a:p>
          <a:p>
            <a:pPr lvl="1">
              <a:defRPr/>
            </a:pPr>
            <a:r>
              <a:rPr lang="en-US" sz="1400" b="1" dirty="0"/>
              <a:t>4-Coincident Peak (4CP) Advise-Control (4CP) </a:t>
            </a:r>
            <a:r>
              <a:rPr lang="en-US" sz="1400" dirty="0">
                <a:effectLst/>
                <a:latin typeface="+mj-lt"/>
                <a:ea typeface="Calibri" panose="020F0502020204030204" pitchFamily="34" charset="0"/>
                <a:cs typeface="Times New Roman" panose="02020603050405020304" pitchFamily="18" charset="0"/>
              </a:rPr>
              <a:t>- </a:t>
            </a:r>
            <a:r>
              <a:rPr lang="en-US" sz="1400" dirty="0"/>
              <a:t>REP/NOIE advises Customers to curtail or directly controls Customer Load on expected 4-Coincident Peak (4CP) days. For NOIEs, a rate incentive also may be provided to the Customer to reduce load. </a:t>
            </a:r>
            <a:r>
              <a:rPr lang="en-US" sz="1400" dirty="0">
                <a:effectLst/>
                <a:latin typeface="+mj-lt"/>
                <a:ea typeface="Calibri" panose="020F0502020204030204" pitchFamily="34" charset="0"/>
                <a:cs typeface="Times New Roman" panose="02020603050405020304" pitchFamily="18" charset="0"/>
              </a:rPr>
              <a:t> </a:t>
            </a:r>
            <a:endParaRPr lang="en-US" sz="1400" dirty="0">
              <a:latin typeface="+mj-lt"/>
            </a:endParaRPr>
          </a:p>
          <a:p>
            <a:pPr lvl="1">
              <a:defRPr/>
            </a:pPr>
            <a:r>
              <a:rPr lang="en-US" sz="1400" b="1" dirty="0"/>
              <a:t>4-Coincident Peak (4CP) Incentive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(NOIEs only) Rate incentives provided to Customers to encourage or cause them to reduce Load during actual or potential 4CP intervals during summer months (June through September). Customer determines when to curtail Load without advice or control from a NOIE.</a:t>
            </a:r>
            <a:endParaRPr lang="en-US" sz="800" dirty="0"/>
          </a:p>
          <a:p>
            <a:pPr lvl="1">
              <a:defRPr/>
            </a:pPr>
            <a:r>
              <a:rPr lang="en-US" sz="1400" b="1" dirty="0"/>
              <a:t>Conservation Voltage Reduction (CVR) </a:t>
            </a:r>
            <a:r>
              <a:rPr lang="en-US" sz="1400" dirty="0">
                <a:effectLst/>
                <a:latin typeface="+mj-lt"/>
                <a:ea typeface="Calibri" panose="020F0502020204030204" pitchFamily="34" charset="0"/>
                <a:cs typeface="Times New Roman" panose="02020603050405020304" pitchFamily="18" charset="0"/>
              </a:rPr>
              <a:t>- </a:t>
            </a:r>
            <a:r>
              <a:rPr lang="en-US" sz="1400" dirty="0"/>
              <a:t>(NOIEs only) The NOIE Transmission and/or Distribution Service Provider (TDSP) reduces voltage at selected substations to reduce Load when conservation is needed.  </a:t>
            </a:r>
          </a:p>
          <a:p>
            <a:pPr lvl="1">
              <a:defRPr/>
            </a:pPr>
            <a:r>
              <a:rPr lang="en-US" sz="1400" b="1" dirty="0"/>
              <a:t>Free Days and/or Time Periods (FDH)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(REPs only) Customer is not charged for consumption on specified days of week, holidays, and/or time periods of the day. For example: free nights and weekends. Alternatively, Customer is allowed to designate days during a billing period for which consumption is not charged.</a:t>
            </a:r>
          </a:p>
          <a:p>
            <a:pPr lvl="1">
              <a:defRPr/>
            </a:pPr>
            <a:r>
              <a:rPr lang="en-US" sz="1400" b="1" dirty="0"/>
              <a:t>Indexed Day Ahead (IDA)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the Day-Ahead Settlement Point Prices for the premise Load Zone. Charges are based on Customer's actual interval data.</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Content Placeholder 2"/>
          <p:cNvSpPr>
            <a:spLocks noGrp="1"/>
          </p:cNvSpPr>
          <p:nvPr>
            <p:ph idx="1"/>
          </p:nvPr>
        </p:nvSpPr>
        <p:spPr>
          <a:xfrm>
            <a:off x="304800" y="762000"/>
            <a:ext cx="8534400" cy="5052221"/>
          </a:xfrm>
        </p:spPr>
        <p:txBody>
          <a:bodyPr/>
          <a:lstStyle/>
          <a:p>
            <a:pPr>
              <a:defRPr/>
            </a:pPr>
            <a:r>
              <a:rPr lang="en-US" sz="1800" dirty="0"/>
              <a:t>Demand response categories (continued):</a:t>
            </a:r>
          </a:p>
          <a:p>
            <a:pPr marL="0" indent="0">
              <a:buNone/>
              <a:defRPr/>
            </a:pPr>
            <a:endParaRPr lang="en-US" sz="1800" dirty="0"/>
          </a:p>
          <a:p>
            <a:pPr lvl="1">
              <a:defRPr/>
            </a:pPr>
            <a:r>
              <a:rPr lang="en-US" sz="1400" b="1" dirty="0"/>
              <a:t>Indexed Real-Time (IRT) </a:t>
            </a:r>
            <a:r>
              <a:rPr lang="en-US" sz="1400" dirty="0">
                <a:effectLst/>
                <a:latin typeface="+mj-lt"/>
                <a:ea typeface="Calibri" panose="020F0502020204030204" pitchFamily="34" charset="0"/>
                <a:cs typeface="Times New Roman" panose="02020603050405020304" pitchFamily="18" charset="0"/>
              </a:rPr>
              <a:t>- </a:t>
            </a:r>
            <a:r>
              <a:rPr lang="en-US" sz="1400" dirty="0"/>
              <a:t>May or may not include fixed pricing for a defined volume of usage, but does include pricing for some or all usage, indexed to Real-Time Settlement Point Prices. Charges are based on Customer's actual interval data.  </a:t>
            </a:r>
          </a:p>
          <a:p>
            <a:pPr lvl="1">
              <a:defRPr/>
            </a:pPr>
            <a:r>
              <a:rPr lang="en-US" sz="1400" b="1" dirty="0"/>
              <a:t>Indexed Other (IOT)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something other than Day-Ahead or Real-Time prices. </a:t>
            </a:r>
          </a:p>
          <a:p>
            <a:pPr lvl="1">
              <a:defRPr/>
            </a:pPr>
            <a:r>
              <a:rPr lang="en-US" sz="1400" b="1" dirty="0"/>
              <a:t>Other Direct Load Control (OLC)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Agreements that allow the REP/NOIE/third party to control the Customer’s Load remotely for economic or grid reliability purposes. This category applies to Direct Load Control (DLC) not associated with other categories.</a:t>
            </a:r>
          </a:p>
          <a:p>
            <a:pPr lvl="1">
              <a:defRPr/>
            </a:pPr>
            <a:r>
              <a:rPr lang="en-US" sz="1400" b="1" dirty="0"/>
              <a:t>Other Voluntary Demand Response (OTH)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Any retail program not covered in the other categories that includes a Demand response incentive or signal. General conservation messages to all or a majority of a REP’s or a NOIE’s Customers are not applicable. </a:t>
            </a:r>
          </a:p>
          <a:p>
            <a:pPr lvl="1">
              <a:defRPr/>
            </a:pPr>
            <a:r>
              <a:rPr lang="en-US" sz="1400" b="1" dirty="0"/>
              <a:t>Peak Rebates (PR)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 retail offering in which the Customer is eligible for a financial incentive paid for Load reductions taken during periods of time identified by the Load Serving Entity (LSE) and communicated to the Customer during the prior day or the event day or both. LSE has defined a method to identify whether a Customer has responded and to quantify the response amount. Payment (rebate) to Customer is based upon the magnitude of the Customer’s response.</a:t>
            </a:r>
          </a:p>
          <a:p>
            <a:pPr lvl="1">
              <a:defRPr/>
            </a:pPr>
            <a:r>
              <a:rPr lang="en-US" sz="1400" b="1" dirty="0"/>
              <a:t>Time of Use (TOU)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Prices that vary across defined blocks of hours, with predefined prices and schedules. (As used here, does not apply to seasonal adjustments.)</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934333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Total Participation – REPs and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6" name="Picture 5">
            <a:extLst>
              <a:ext uri="{FF2B5EF4-FFF2-40B4-BE49-F238E27FC236}">
                <a16:creationId xmlns:a16="http://schemas.microsoft.com/office/drawing/2014/main" id="{3E28AD2D-3D21-4859-965C-BF4ECAB97B04}"/>
              </a:ext>
            </a:extLst>
          </p:cNvPr>
          <p:cNvPicPr>
            <a:picLocks noChangeAspect="1"/>
          </p:cNvPicPr>
          <p:nvPr/>
        </p:nvPicPr>
        <p:blipFill>
          <a:blip r:embed="rId3"/>
          <a:stretch>
            <a:fillRect/>
          </a:stretch>
        </p:blipFill>
        <p:spPr>
          <a:xfrm>
            <a:off x="333375" y="2395537"/>
            <a:ext cx="8477250" cy="2066925"/>
          </a:xfrm>
          <a:prstGeom prst="rect">
            <a:avLst/>
          </a:prstGeom>
        </p:spPr>
      </p:pic>
    </p:spTree>
    <p:extLst>
      <p:ext uri="{BB962C8B-B14F-4D97-AF65-F5344CB8AC3E}">
        <p14:creationId xmlns:p14="http://schemas.microsoft.com/office/powerpoint/2010/main" val="75296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pic>
        <p:nvPicPr>
          <p:cNvPr id="6" name="Picture 5">
            <a:extLst>
              <a:ext uri="{FF2B5EF4-FFF2-40B4-BE49-F238E27FC236}">
                <a16:creationId xmlns:a16="http://schemas.microsoft.com/office/drawing/2014/main" id="{D1937760-8BCA-40C9-9AB6-D6F314722F9E}"/>
              </a:ext>
            </a:extLst>
          </p:cNvPr>
          <p:cNvPicPr>
            <a:picLocks noChangeAspect="1"/>
          </p:cNvPicPr>
          <p:nvPr/>
        </p:nvPicPr>
        <p:blipFill>
          <a:blip r:embed="rId3"/>
          <a:stretch>
            <a:fillRect/>
          </a:stretch>
        </p:blipFill>
        <p:spPr>
          <a:xfrm>
            <a:off x="333375" y="1228725"/>
            <a:ext cx="8477250" cy="4400550"/>
          </a:xfrm>
          <a:prstGeom prst="rect">
            <a:avLst/>
          </a:prstGeom>
        </p:spPr>
      </p:pic>
    </p:spTree>
    <p:extLst>
      <p:ext uri="{BB962C8B-B14F-4D97-AF65-F5344CB8AC3E}">
        <p14:creationId xmlns:p14="http://schemas.microsoft.com/office/powerpoint/2010/main" val="259438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pic>
        <p:nvPicPr>
          <p:cNvPr id="6" name="Picture 5">
            <a:extLst>
              <a:ext uri="{FF2B5EF4-FFF2-40B4-BE49-F238E27FC236}">
                <a16:creationId xmlns:a16="http://schemas.microsoft.com/office/drawing/2014/main" id="{363934E4-DEF8-4DD7-81EF-9538FC0FD8BD}"/>
              </a:ext>
            </a:extLst>
          </p:cNvPr>
          <p:cNvPicPr>
            <a:picLocks noChangeAspect="1"/>
          </p:cNvPicPr>
          <p:nvPr/>
        </p:nvPicPr>
        <p:blipFill>
          <a:blip r:embed="rId3"/>
          <a:stretch>
            <a:fillRect/>
          </a:stretch>
        </p:blipFill>
        <p:spPr>
          <a:xfrm>
            <a:off x="333375" y="1504950"/>
            <a:ext cx="8477250" cy="3848100"/>
          </a:xfrm>
          <a:prstGeom prst="rect">
            <a:avLst/>
          </a:prstGeom>
        </p:spPr>
      </p:pic>
    </p:spTree>
    <p:extLst>
      <p:ext uri="{BB962C8B-B14F-4D97-AF65-F5344CB8AC3E}">
        <p14:creationId xmlns:p14="http://schemas.microsoft.com/office/powerpoint/2010/main" val="1564429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Indexed Pricing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
        <p:nvSpPr>
          <p:cNvPr id="7" name="TextBox 6"/>
          <p:cNvSpPr txBox="1"/>
          <p:nvPr/>
        </p:nvSpPr>
        <p:spPr>
          <a:xfrm>
            <a:off x="3901439" y="914400"/>
            <a:ext cx="1341119" cy="369332"/>
          </a:xfrm>
          <a:prstGeom prst="rect">
            <a:avLst/>
          </a:prstGeom>
          <a:noFill/>
        </p:spPr>
        <p:txBody>
          <a:bodyPr wrap="square" rtlCol="0">
            <a:spAutoFit/>
          </a:bodyPr>
          <a:lstStyle/>
          <a:p>
            <a:r>
              <a:rPr lang="en-US" dirty="0"/>
              <a:t>Business</a:t>
            </a:r>
          </a:p>
        </p:txBody>
      </p:sp>
      <p:sp>
        <p:nvSpPr>
          <p:cNvPr id="8" name="TextBox 7"/>
          <p:cNvSpPr txBox="1"/>
          <p:nvPr/>
        </p:nvSpPr>
        <p:spPr>
          <a:xfrm>
            <a:off x="1524000" y="5638800"/>
            <a:ext cx="6096000" cy="584775"/>
          </a:xfrm>
          <a:prstGeom prst="rect">
            <a:avLst/>
          </a:prstGeom>
          <a:noFill/>
        </p:spPr>
        <p:txBody>
          <a:bodyPr wrap="square" rtlCol="0">
            <a:spAutoFit/>
          </a:bodyPr>
          <a:lstStyle/>
          <a:p>
            <a:pPr marL="285750" indent="-285750">
              <a:buFont typeface="Arial" panose="020B0604020202020204" pitchFamily="34" charset="0"/>
              <a:buChar char="•"/>
            </a:pPr>
            <a:r>
              <a:rPr lang="en-US" sz="1600" dirty="0"/>
              <a:t>2014 – 2019: Block &amp; Index plus Real-Time Pricing</a:t>
            </a:r>
          </a:p>
          <a:p>
            <a:pPr marL="285750" indent="-285750">
              <a:buFont typeface="Arial" panose="020B0604020202020204" pitchFamily="34" charset="0"/>
              <a:buChar char="•"/>
            </a:pPr>
            <a:r>
              <a:rPr lang="en-US" sz="1600" dirty="0"/>
              <a:t>2020 – 2022: Indexed Day-Ahead plus Real-Time plus Other</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10065" y="3276600"/>
            <a:ext cx="1341119" cy="369332"/>
          </a:xfrm>
          <a:prstGeom prst="rect">
            <a:avLst/>
          </a:prstGeom>
          <a:noFill/>
        </p:spPr>
        <p:txBody>
          <a:bodyPr wrap="square" rtlCol="0">
            <a:spAutoFit/>
          </a:bodyPr>
          <a:lstStyle/>
          <a:p>
            <a:r>
              <a:rPr lang="en-US" dirty="0"/>
              <a:t>Residential</a:t>
            </a:r>
          </a:p>
        </p:txBody>
      </p:sp>
      <p:pic>
        <p:nvPicPr>
          <p:cNvPr id="6" name="Picture 5">
            <a:extLst>
              <a:ext uri="{FF2B5EF4-FFF2-40B4-BE49-F238E27FC236}">
                <a16:creationId xmlns:a16="http://schemas.microsoft.com/office/drawing/2014/main" id="{41159BE4-1811-48D7-9021-59A9325BC0AB}"/>
              </a:ext>
            </a:extLst>
          </p:cNvPr>
          <p:cNvPicPr>
            <a:picLocks noChangeAspect="1"/>
          </p:cNvPicPr>
          <p:nvPr/>
        </p:nvPicPr>
        <p:blipFill>
          <a:blip r:embed="rId3"/>
          <a:stretch>
            <a:fillRect/>
          </a:stretch>
        </p:blipFill>
        <p:spPr>
          <a:xfrm>
            <a:off x="919162" y="1362075"/>
            <a:ext cx="7305675" cy="1762125"/>
          </a:xfrm>
          <a:prstGeom prst="rect">
            <a:avLst/>
          </a:prstGeom>
        </p:spPr>
      </p:pic>
      <p:pic>
        <p:nvPicPr>
          <p:cNvPr id="12" name="Picture 11">
            <a:extLst>
              <a:ext uri="{FF2B5EF4-FFF2-40B4-BE49-F238E27FC236}">
                <a16:creationId xmlns:a16="http://schemas.microsoft.com/office/drawing/2014/main" id="{267CB930-26FA-4EAA-A164-2C202F05D327}"/>
              </a:ext>
            </a:extLst>
          </p:cNvPr>
          <p:cNvPicPr>
            <a:picLocks noChangeAspect="1"/>
          </p:cNvPicPr>
          <p:nvPr/>
        </p:nvPicPr>
        <p:blipFill>
          <a:blip r:embed="rId4"/>
          <a:stretch>
            <a:fillRect/>
          </a:stretch>
        </p:blipFill>
        <p:spPr>
          <a:xfrm>
            <a:off x="919162" y="3714750"/>
            <a:ext cx="7305675" cy="1771650"/>
          </a:xfrm>
          <a:prstGeom prst="rect">
            <a:avLst/>
          </a:prstGeom>
        </p:spPr>
      </p:pic>
    </p:spTree>
    <p:extLst>
      <p:ext uri="{BB962C8B-B14F-4D97-AF65-F5344CB8AC3E}">
        <p14:creationId xmlns:p14="http://schemas.microsoft.com/office/powerpoint/2010/main" val="1377224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Other Direct Load Control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
        <p:nvSpPr>
          <p:cNvPr id="7" name="TextBox 6"/>
          <p:cNvSpPr txBox="1"/>
          <p:nvPr/>
        </p:nvSpPr>
        <p:spPr>
          <a:xfrm>
            <a:off x="3901439" y="1031446"/>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31143"/>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D4FD44AC-9EB6-463C-964B-980B6D56E8EC}"/>
              </a:ext>
            </a:extLst>
          </p:cNvPr>
          <p:cNvPicPr>
            <a:picLocks noChangeAspect="1"/>
          </p:cNvPicPr>
          <p:nvPr/>
        </p:nvPicPr>
        <p:blipFill>
          <a:blip r:embed="rId3"/>
          <a:stretch>
            <a:fillRect/>
          </a:stretch>
        </p:blipFill>
        <p:spPr>
          <a:xfrm>
            <a:off x="395287" y="1447800"/>
            <a:ext cx="8353425" cy="1762125"/>
          </a:xfrm>
          <a:prstGeom prst="rect">
            <a:avLst/>
          </a:prstGeom>
        </p:spPr>
      </p:pic>
      <p:pic>
        <p:nvPicPr>
          <p:cNvPr id="11" name="Picture 10">
            <a:extLst>
              <a:ext uri="{FF2B5EF4-FFF2-40B4-BE49-F238E27FC236}">
                <a16:creationId xmlns:a16="http://schemas.microsoft.com/office/drawing/2014/main" id="{3331D3A4-DCAE-4645-ACF0-9F3E3CF7C30E}"/>
              </a:ext>
            </a:extLst>
          </p:cNvPr>
          <p:cNvPicPr>
            <a:picLocks noChangeAspect="1"/>
          </p:cNvPicPr>
          <p:nvPr/>
        </p:nvPicPr>
        <p:blipFill>
          <a:blip r:embed="rId4"/>
          <a:stretch>
            <a:fillRect/>
          </a:stretch>
        </p:blipFill>
        <p:spPr>
          <a:xfrm>
            <a:off x="395287" y="3952875"/>
            <a:ext cx="8353425" cy="1762125"/>
          </a:xfrm>
          <a:prstGeom prst="rect">
            <a:avLst/>
          </a:prstGeom>
        </p:spPr>
      </p:pic>
    </p:spTree>
    <p:extLst>
      <p:ext uri="{BB962C8B-B14F-4D97-AF65-F5344CB8AC3E}">
        <p14:creationId xmlns:p14="http://schemas.microsoft.com/office/powerpoint/2010/main" val="2550505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Peak Rebate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
        <p:nvSpPr>
          <p:cNvPr id="7" name="TextBox 6"/>
          <p:cNvSpPr txBox="1"/>
          <p:nvPr/>
        </p:nvSpPr>
        <p:spPr>
          <a:xfrm>
            <a:off x="3901440" y="1033740"/>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46190" y="3429476"/>
            <a:ext cx="1341119" cy="369332"/>
          </a:xfrm>
          <a:prstGeom prst="rect">
            <a:avLst/>
          </a:prstGeom>
          <a:noFill/>
        </p:spPr>
        <p:txBody>
          <a:bodyPr wrap="square" rtlCol="0">
            <a:spAutoFit/>
          </a:bodyPr>
          <a:lstStyle/>
          <a:p>
            <a:r>
              <a:rPr lang="en-US" dirty="0"/>
              <a:t>Residential</a:t>
            </a:r>
          </a:p>
        </p:txBody>
      </p:sp>
      <p:pic>
        <p:nvPicPr>
          <p:cNvPr id="6" name="Picture 5">
            <a:extLst>
              <a:ext uri="{FF2B5EF4-FFF2-40B4-BE49-F238E27FC236}">
                <a16:creationId xmlns:a16="http://schemas.microsoft.com/office/drawing/2014/main" id="{903165E7-EBAA-4B67-8B54-48442E5761B3}"/>
              </a:ext>
            </a:extLst>
          </p:cNvPr>
          <p:cNvPicPr>
            <a:picLocks noChangeAspect="1"/>
          </p:cNvPicPr>
          <p:nvPr/>
        </p:nvPicPr>
        <p:blipFill>
          <a:blip r:embed="rId3"/>
          <a:stretch>
            <a:fillRect/>
          </a:stretch>
        </p:blipFill>
        <p:spPr>
          <a:xfrm>
            <a:off x="271462" y="1524000"/>
            <a:ext cx="8601075" cy="1762125"/>
          </a:xfrm>
          <a:prstGeom prst="rect">
            <a:avLst/>
          </a:prstGeom>
        </p:spPr>
      </p:pic>
      <p:pic>
        <p:nvPicPr>
          <p:cNvPr id="11" name="Picture 10">
            <a:extLst>
              <a:ext uri="{FF2B5EF4-FFF2-40B4-BE49-F238E27FC236}">
                <a16:creationId xmlns:a16="http://schemas.microsoft.com/office/drawing/2014/main" id="{51136D70-E822-422A-BC9E-7F28CB682B61}"/>
              </a:ext>
            </a:extLst>
          </p:cNvPr>
          <p:cNvPicPr>
            <a:picLocks noChangeAspect="1"/>
          </p:cNvPicPr>
          <p:nvPr/>
        </p:nvPicPr>
        <p:blipFill>
          <a:blip r:embed="rId4"/>
          <a:stretch>
            <a:fillRect/>
          </a:stretch>
        </p:blipFill>
        <p:spPr>
          <a:xfrm>
            <a:off x="271462" y="3876675"/>
            <a:ext cx="8601075" cy="1762125"/>
          </a:xfrm>
          <a:prstGeom prst="rect">
            <a:avLst/>
          </a:prstGeom>
        </p:spPr>
      </p:pic>
    </p:spTree>
    <p:extLst>
      <p:ext uri="{BB962C8B-B14F-4D97-AF65-F5344CB8AC3E}">
        <p14:creationId xmlns:p14="http://schemas.microsoft.com/office/powerpoint/2010/main" val="2894109556"/>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www.w3.org/XML/1998/namespace"/>
    <ds:schemaRef ds:uri="http://schemas.microsoft.com/office/infopath/2007/PartnerControls"/>
    <ds:schemaRef ds:uri="http://schemas.microsoft.com/office/2006/metadata/properties"/>
    <ds:schemaRef ds:uri="c34af464-7aa1-4edd-9be4-83dffc1cb926"/>
    <ds:schemaRef ds:uri="http://purl.org/dc/dcmitype/"/>
    <ds:schemaRef ds:uri="http://schemas.microsoft.com/office/2006/documentManagement/types"/>
    <ds:schemaRef ds:uri="http://purl.org/dc/elements/1.1/"/>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8975</TotalTime>
  <Words>704</Words>
  <Application>Microsoft Office PowerPoint</Application>
  <PresentationFormat>On-screen Show (4:3)</PresentationFormat>
  <Paragraphs>68</Paragraphs>
  <Slides>12</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Britannic Bold</vt:lpstr>
      <vt:lpstr>Calibri</vt:lpstr>
      <vt:lpstr>1_Custom Design</vt:lpstr>
      <vt:lpstr>Office Theme</vt:lpstr>
      <vt:lpstr>PowerPoint Presentation</vt:lpstr>
      <vt:lpstr>DR Survey Overview</vt:lpstr>
      <vt:lpstr>DR Survey Overview</vt:lpstr>
      <vt:lpstr>Total Participation – REPs and NOIEs</vt:lpstr>
      <vt:lpstr>Overall Participation - REPs</vt:lpstr>
      <vt:lpstr>Overall Participation - NOIEs</vt:lpstr>
      <vt:lpstr>Indexed Pricing - REPs</vt:lpstr>
      <vt:lpstr>Other Direct Load Control - REPs</vt:lpstr>
      <vt:lpstr>Peak Rebate - REPs</vt:lpstr>
      <vt:lpstr>TOU - REPs</vt:lpstr>
      <vt:lpstr>FDH - REPs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Urquhart, Thomas</cp:lastModifiedBy>
  <cp:revision>148</cp:revision>
  <cp:lastPrinted>2018-02-22T22:03:26Z</cp:lastPrinted>
  <dcterms:created xsi:type="dcterms:W3CDTF">2016-01-21T15:20:31Z</dcterms:created>
  <dcterms:modified xsi:type="dcterms:W3CDTF">2022-12-12T15:50:39Z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