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9"/>
  </p:notesMasterIdLst>
  <p:handoutMasterIdLst>
    <p:handoutMasterId r:id="rId20"/>
  </p:handoutMasterIdLst>
  <p:sldIdLst>
    <p:sldId id="260" r:id="rId7"/>
    <p:sldId id="509" r:id="rId8"/>
    <p:sldId id="398" r:id="rId9"/>
    <p:sldId id="384" r:id="rId10"/>
    <p:sldId id="512" r:id="rId11"/>
    <p:sldId id="513" r:id="rId12"/>
    <p:sldId id="408" r:id="rId13"/>
    <p:sldId id="399" r:id="rId14"/>
    <p:sldId id="390" r:id="rId15"/>
    <p:sldId id="510" r:id="rId16"/>
    <p:sldId id="407" r:id="rId17"/>
    <p:sldId id="511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C10"/>
    <a:srgbClr val="C4F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68" autoAdjust="0"/>
  </p:normalViewPr>
  <p:slideViewPr>
    <p:cSldViewPr showGuides="1">
      <p:cViewPr>
        <p:scale>
          <a:sx n="106" d="100"/>
          <a:sy n="106" d="100"/>
        </p:scale>
        <p:origin x="114" y="22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14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BD9533-7C8D-4997-A7FB-4194A59E14A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74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057400"/>
            <a:ext cx="564603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endParaRPr lang="en-US" altLang="en-US" sz="2600" b="1" dirty="0"/>
          </a:p>
          <a:p>
            <a:pPr>
              <a:spcBef>
                <a:spcPct val="0"/>
              </a:spcBef>
            </a:pPr>
            <a:r>
              <a:rPr lang="en-US" altLang="en-US" sz="2600" b="1" dirty="0"/>
              <a:t>Operating Reserve Risk Model, Winter 2022-23 Results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endParaRPr lang="en-US" altLang="en-US" sz="2400" b="1" dirty="0"/>
          </a:p>
          <a:p>
            <a:pPr>
              <a:spcBef>
                <a:spcPct val="0"/>
              </a:spcBef>
            </a:pPr>
            <a:r>
              <a:rPr lang="en-US" altLang="en-US" sz="2000" b="1" dirty="0"/>
              <a:t>Supply Analysis Working Group</a:t>
            </a:r>
          </a:p>
          <a:p>
            <a:pPr algn="ctr">
              <a:spcBef>
                <a:spcPct val="0"/>
              </a:spcBef>
            </a:pPr>
            <a:endParaRPr lang="en-US" dirty="0"/>
          </a:p>
          <a:p>
            <a:r>
              <a:rPr lang="en-US" dirty="0"/>
              <a:t>Pete Warnken</a:t>
            </a:r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December 13,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43682"/>
            <a:ext cx="8610600" cy="5945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/>
              <a:t>Hourly EEA Risk Profile, Winter 2022-23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4C7570-93B0-4646-95FF-3900C588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8" y="1752600"/>
            <a:ext cx="881101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15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43682"/>
            <a:ext cx="8610600" cy="823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/>
              <a:t>“Capacity Avail. for Operating Reserves” Outcome Distribution, HE 8:00 PM, Pre-EEA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7926" y="5247794"/>
            <a:ext cx="8610599" cy="1119244"/>
          </a:xfrm>
        </p:spPr>
        <p:txBody>
          <a:bodyPr/>
          <a:lstStyle/>
          <a:p>
            <a:r>
              <a:rPr lang="en-US" sz="2000" dirty="0">
                <a:solidFill>
                  <a:srgbClr val="5B6770"/>
                </a:solidFill>
              </a:rPr>
              <a:t>Simulation Outcome Range: 42,252 MW to -34,290 MW</a:t>
            </a:r>
          </a:p>
          <a:p>
            <a:r>
              <a:rPr lang="en-US" sz="2000" dirty="0">
                <a:solidFill>
                  <a:srgbClr val="5B6770"/>
                </a:solidFill>
              </a:rPr>
              <a:t>Pre-Load Shed Range: 44,174 MW to -32,245 MW (Accounts for LRRS, TDSP load mgmt., 10-min ERS and available SWGRs/DC tie transfers)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D134389-7078-48F5-966D-EDB2F9E64002}"/>
              </a:ext>
            </a:extLst>
          </p:cNvPr>
          <p:cNvGrpSpPr/>
          <p:nvPr/>
        </p:nvGrpSpPr>
        <p:grpSpPr>
          <a:xfrm>
            <a:off x="1226124" y="1243268"/>
            <a:ext cx="7079675" cy="3942108"/>
            <a:chOff x="1447800" y="1464280"/>
            <a:chExt cx="7010400" cy="392944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BABEF8D-6B76-4BE5-8ECF-E575190DB6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7800" y="1464280"/>
              <a:ext cx="7010400" cy="3929440"/>
            </a:xfrm>
            <a:prstGeom prst="rect">
              <a:avLst/>
            </a:prstGeom>
          </p:spPr>
        </p:pic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EC2A84D-D892-498D-A6C0-7A6D5296283D}"/>
                </a:ext>
              </a:extLst>
            </p:cNvPr>
            <p:cNvGrpSpPr/>
            <p:nvPr/>
          </p:nvGrpSpPr>
          <p:grpSpPr>
            <a:xfrm>
              <a:off x="1873827" y="2044680"/>
              <a:ext cx="2514600" cy="3123330"/>
              <a:chOff x="838200" y="1712621"/>
              <a:chExt cx="1639066" cy="312333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2A9ADEA-1BF9-43A4-B39F-8D6107818479}"/>
                  </a:ext>
                </a:extLst>
              </p:cNvPr>
              <p:cNvSpPr/>
              <p:nvPr/>
            </p:nvSpPr>
            <p:spPr>
              <a:xfrm>
                <a:off x="838200" y="1712621"/>
                <a:ext cx="1639066" cy="3123330"/>
              </a:xfrm>
              <a:prstGeom prst="rect">
                <a:avLst/>
              </a:prstGeom>
              <a:solidFill>
                <a:schemeClr val="accent1">
                  <a:alpha val="20000"/>
                </a:schemeClr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29A39FE-B999-4403-887C-435B12AB5AC6}"/>
                  </a:ext>
                </a:extLst>
              </p:cNvPr>
              <p:cNvSpPr txBox="1"/>
              <p:nvPr/>
            </p:nvSpPr>
            <p:spPr>
              <a:xfrm>
                <a:off x="1010802" y="1992446"/>
                <a:ext cx="129386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Energy Emergency Alert outcomes, </a:t>
                </a:r>
              </a:p>
              <a:p>
                <a:pPr algn="ctr"/>
                <a:r>
                  <a:rPr lang="en-US" sz="1200" dirty="0"/>
                  <a:t>N = 946</a:t>
                </a:r>
              </a:p>
              <a:p>
                <a:pPr algn="ctr"/>
                <a:endParaRPr lang="en-US" sz="1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78917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43682"/>
            <a:ext cx="86106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/>
              <a:t>Outcome Distribution for Wind Output, HE 8:00 AM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AC32432-126A-4D86-99D8-057E0E569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6" y="5121052"/>
            <a:ext cx="8610599" cy="1127348"/>
          </a:xfrm>
        </p:spPr>
        <p:txBody>
          <a:bodyPr/>
          <a:lstStyle/>
          <a:p>
            <a:r>
              <a:rPr lang="en-US" sz="2000" dirty="0">
                <a:solidFill>
                  <a:srgbClr val="5B6770"/>
                </a:solidFill>
              </a:rPr>
              <a:t>Net Wind accounts for an additional capacity contribution derating for trials associated with a Uri-type storm event (One percent of the 10,000 simulation trials)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BFAE538-CA78-4CBF-B52E-ABD584D2F576}"/>
              </a:ext>
            </a:extLst>
          </p:cNvPr>
          <p:cNvGrpSpPr/>
          <p:nvPr/>
        </p:nvGrpSpPr>
        <p:grpSpPr>
          <a:xfrm>
            <a:off x="742292" y="914400"/>
            <a:ext cx="7659415" cy="3992674"/>
            <a:chOff x="742292" y="914400"/>
            <a:chExt cx="7659415" cy="399267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DC8C2DA-9D00-48E6-8EEC-547A4734A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2292" y="914400"/>
              <a:ext cx="7659415" cy="3992674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80BA6BB-7C1D-4272-8EC5-A82D2782D6A7}"/>
                </a:ext>
              </a:extLst>
            </p:cNvPr>
            <p:cNvSpPr txBox="1"/>
            <p:nvPr/>
          </p:nvSpPr>
          <p:spPr>
            <a:xfrm>
              <a:off x="4612738" y="3244334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14,342 MW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78EF7DE-7796-4A16-839C-03ED1578D1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43400" y="3429000"/>
              <a:ext cx="3429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026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96862"/>
            <a:ext cx="8458200" cy="846138"/>
          </a:xfrm>
        </p:spPr>
        <p:txBody>
          <a:bodyPr/>
          <a:lstStyle/>
          <a:p>
            <a:r>
              <a:rPr lang="en-US" sz="2600" dirty="0"/>
              <a:t>EEA Risk Measure: Capacity Available for Operating Reserves (CAFOR)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43132" y="1371600"/>
            <a:ext cx="8458200" cy="4876800"/>
          </a:xfrm>
          <a:noFill/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kern="0" dirty="0">
                <a:solidFill>
                  <a:schemeClr val="tx2"/>
                </a:solidFill>
              </a:rPr>
              <a:t>CAFOR Formula:</a:t>
            </a:r>
          </a:p>
          <a:p>
            <a:pPr marL="457200" lvl="1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en-US" sz="2000" b="1" kern="0" dirty="0">
                <a:solidFill>
                  <a:schemeClr val="tx2"/>
                </a:solidFill>
              </a:rPr>
              <a:t>=  Seasonal Maximum Expected Resource Generation Capability</a:t>
            </a:r>
          </a:p>
          <a:p>
            <a:pPr marL="457200" lvl="1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en-US" sz="2000" b="1" kern="0" dirty="0">
                <a:solidFill>
                  <a:schemeClr val="tx2"/>
                </a:solidFill>
              </a:rPr>
              <a:t>    – Demand</a:t>
            </a:r>
          </a:p>
          <a:p>
            <a:pPr marL="457200" lvl="1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en-US" sz="2000" b="1" kern="0" dirty="0">
                <a:solidFill>
                  <a:schemeClr val="tx2"/>
                </a:solidFill>
              </a:rPr>
              <a:t>    – Uses of Reserves* </a:t>
            </a:r>
          </a:p>
          <a:p>
            <a:pPr marL="457200" lvl="1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en-US" sz="2000" b="1" kern="0" dirty="0">
                <a:solidFill>
                  <a:schemeClr val="tx2"/>
                </a:solidFill>
              </a:rPr>
              <a:t>    + Pre-EEA Resources if CAFOR &lt; 3,000 MW</a:t>
            </a:r>
          </a:p>
          <a:p>
            <a:pPr marL="457200" lvl="1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en-US" sz="2000" b="1" kern="0" dirty="0">
                <a:solidFill>
                  <a:schemeClr val="tx2"/>
                </a:solidFill>
              </a:rPr>
              <a:t>    + EEA Resources if CAFOR &lt; 2,300 MW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kern="0" dirty="0">
                <a:solidFill>
                  <a:schemeClr val="tx2"/>
                </a:solidFill>
              </a:rPr>
              <a:t>    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kern="0" dirty="0">
                <a:solidFill>
                  <a:schemeClr val="tx2"/>
                </a:solidFill>
              </a:rPr>
              <a:t>      * Uses of Reserves: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1800" kern="0" dirty="0">
                <a:solidFill>
                  <a:schemeClr val="tx2"/>
                </a:solidFill>
              </a:rPr>
              <a:t>Higher-than-expected peak demand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1800" kern="0" dirty="0">
                <a:solidFill>
                  <a:schemeClr val="tx2"/>
                </a:solidFill>
              </a:rPr>
              <a:t>Thermal unit outages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1800" kern="0" dirty="0">
                <a:solidFill>
                  <a:schemeClr val="tx2"/>
                </a:solidFill>
              </a:rPr>
              <a:t>Renewable generation below expected values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1600" kern="0" dirty="0">
              <a:solidFill>
                <a:schemeClr val="tx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5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3200" dirty="0"/>
              <a:t>Model Updates</a:t>
            </a:r>
          </a:p>
        </p:txBody>
      </p:sp>
    </p:spTree>
    <p:extLst>
      <p:ext uri="{BB962C8B-B14F-4D97-AF65-F5344CB8AC3E}">
        <p14:creationId xmlns:p14="http://schemas.microsoft.com/office/powerpoint/2010/main" val="406376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07960"/>
          </a:xfrm>
        </p:spPr>
        <p:txBody>
          <a:bodyPr/>
          <a:lstStyle/>
          <a:p>
            <a:r>
              <a:rPr lang="en-US" dirty="0"/>
              <a:t>Model and Data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3890"/>
            <a:ext cx="8534400" cy="5422158"/>
          </a:xfrm>
        </p:spPr>
        <p:txBody>
          <a:bodyPr/>
          <a:lstStyle/>
          <a:p>
            <a:r>
              <a:rPr lang="en-US" sz="2400" dirty="0">
                <a:solidFill>
                  <a:srgbClr val="5B6770"/>
                </a:solidFill>
              </a:rPr>
              <a:t>Reflects resources in the Winter 2022-2023 SARA report</a:t>
            </a:r>
          </a:p>
          <a:p>
            <a:pPr lvl="1"/>
            <a:r>
              <a:rPr lang="en-US" sz="2000" dirty="0">
                <a:solidFill>
                  <a:srgbClr val="5B6770"/>
                </a:solidFill>
              </a:rPr>
              <a:t>Accounts for Battery Energy Storage capacity contribution</a:t>
            </a:r>
          </a:p>
          <a:p>
            <a:pPr lvl="1"/>
            <a:r>
              <a:rPr lang="en-US" sz="2000" dirty="0">
                <a:solidFill>
                  <a:srgbClr val="5B6770"/>
                </a:solidFill>
              </a:rPr>
              <a:t>Accounts for Large Flexible Load available as a curtailable resource (pre-EEA resource); co-located resource derate</a:t>
            </a:r>
          </a:p>
          <a:p>
            <a:r>
              <a:rPr lang="en-US" sz="2400" dirty="0">
                <a:solidFill>
                  <a:srgbClr val="5B6770"/>
                </a:solidFill>
              </a:rPr>
              <a:t>Updated with wind and solar profiles developed this year (includes new 2021 weather-year profiles)</a:t>
            </a:r>
          </a:p>
          <a:p>
            <a:r>
              <a:rPr lang="en-US" sz="2400" dirty="0">
                <a:solidFill>
                  <a:srgbClr val="5B6770"/>
                </a:solidFill>
              </a:rPr>
              <a:t>Added probability distribution for successful reduction of weather-related thermal outages due to weatherization standards</a:t>
            </a:r>
          </a:p>
          <a:p>
            <a:pPr lvl="1"/>
            <a:r>
              <a:rPr lang="en-US" sz="2000" dirty="0">
                <a:solidFill>
                  <a:srgbClr val="5B6770"/>
                </a:solidFill>
              </a:rPr>
              <a:t>Triangular distribution: likeliest reduction weight = 90%, minimum weight = 80%, maximum weight = 95%</a:t>
            </a:r>
          </a:p>
          <a:p>
            <a:pPr lvl="1"/>
            <a:r>
              <a:rPr lang="en-US" sz="2000" dirty="0">
                <a:solidFill>
                  <a:srgbClr val="5B6770"/>
                </a:solidFill>
              </a:rPr>
              <a:t>For the base amount of thermal unplanned outages (the amount not attributable to a Uri-type event), assumed that 10% were due to localized weather conditions, and therefore the outages can be reduced because of weatherization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13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07960"/>
          </a:xfrm>
        </p:spPr>
        <p:txBody>
          <a:bodyPr/>
          <a:lstStyle/>
          <a:p>
            <a:r>
              <a:rPr lang="en-US" dirty="0"/>
              <a:t>Model and Data Changes, Load Uncertainty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24706"/>
            <a:ext cx="8534400" cy="5470710"/>
          </a:xfrm>
        </p:spPr>
        <p:txBody>
          <a:bodyPr/>
          <a:lstStyle/>
          <a:p>
            <a:r>
              <a:rPr lang="en-US" sz="2200" dirty="0">
                <a:solidFill>
                  <a:srgbClr val="5B6770"/>
                </a:solidFill>
              </a:rPr>
              <a:t>Load Forecast Probability Distribution for HE 8:00 AM</a:t>
            </a:r>
          </a:p>
          <a:p>
            <a:pPr lvl="1"/>
            <a:r>
              <a:rPr lang="en-US" sz="1600" dirty="0">
                <a:solidFill>
                  <a:srgbClr val="5B6770"/>
                </a:solidFill>
              </a:rPr>
              <a:t>Maximum Extreme Fitted Probability Distribution with likeliest value = 67,398 MW</a:t>
            </a: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pPr lvl="1"/>
            <a:endParaRPr lang="en-US" sz="1600" dirty="0">
              <a:solidFill>
                <a:srgbClr val="5B6770"/>
              </a:solidFill>
            </a:endParaRPr>
          </a:p>
          <a:p>
            <a:r>
              <a:rPr lang="en-US" sz="2000" dirty="0">
                <a:solidFill>
                  <a:srgbClr val="5B6770"/>
                </a:solidFill>
              </a:rPr>
              <a:t>Model selects a value from this 8:00 AM distribution; depending on the load level, one of three hourly patterns for 2/1/2023 forecast is used to determine load values for the remaining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EA42908-AE84-48E5-9083-F76A6A1C1CDE}"/>
              </a:ext>
            </a:extLst>
          </p:cNvPr>
          <p:cNvGrpSpPr/>
          <p:nvPr/>
        </p:nvGrpSpPr>
        <p:grpSpPr>
          <a:xfrm>
            <a:off x="1549673" y="1600200"/>
            <a:ext cx="6044653" cy="3076661"/>
            <a:chOff x="1549673" y="1600200"/>
            <a:chExt cx="6044653" cy="307666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A4B3387-A5DB-4D88-A6E5-1A69187EBA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9673" y="1600200"/>
              <a:ext cx="6044653" cy="3076661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B83F7F7-B4FA-4C14-925A-0E5A990411DA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1886466"/>
              <a:ext cx="0" cy="24384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1844D81-4297-4690-819C-E402B29FC55B}"/>
                </a:ext>
              </a:extLst>
            </p:cNvPr>
            <p:cNvCxnSpPr>
              <a:cxnSpLocks/>
            </p:cNvCxnSpPr>
            <p:nvPr/>
          </p:nvCxnSpPr>
          <p:spPr>
            <a:xfrm>
              <a:off x="3770871" y="2286000"/>
              <a:ext cx="0" cy="20574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BC8B5FD-BF17-4E3B-ACF2-4537906E88C2}"/>
                </a:ext>
              </a:extLst>
            </p:cNvPr>
            <p:cNvSpPr txBox="1"/>
            <p:nvPr/>
          </p:nvSpPr>
          <p:spPr>
            <a:xfrm>
              <a:off x="2667000" y="3314700"/>
              <a:ext cx="66520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bg1"/>
                  </a:solidFill>
                </a:rPr>
                <a:t>Likeliest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1039520-8A0C-4D44-B48E-C2748D92BF56}"/>
                </a:ext>
              </a:extLst>
            </p:cNvPr>
            <p:cNvSpPr txBox="1"/>
            <p:nvPr/>
          </p:nvSpPr>
          <p:spPr>
            <a:xfrm>
              <a:off x="3733800" y="3314700"/>
              <a:ext cx="60959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bg1"/>
                  </a:solidFill>
                </a:rPr>
                <a:t>Average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636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07960"/>
          </a:xfrm>
        </p:spPr>
        <p:txBody>
          <a:bodyPr/>
          <a:lstStyle/>
          <a:p>
            <a:r>
              <a:rPr lang="en-US" dirty="0"/>
              <a:t>Model and Data Changes, Load Uncertainty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492C070-0CCD-43D9-B55C-D7076235B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360" y="3810000"/>
            <a:ext cx="5026851" cy="255830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49FEE9-AEBF-4366-8C60-5B7C8A933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44" y="908452"/>
            <a:ext cx="3448455" cy="369259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A27F975-70A7-4F05-82D5-D4DB5CEC5CB3}"/>
              </a:ext>
            </a:extLst>
          </p:cNvPr>
          <p:cNvSpPr txBox="1"/>
          <p:nvPr/>
        </p:nvSpPr>
        <p:spPr>
          <a:xfrm>
            <a:off x="4876802" y="5410200"/>
            <a:ext cx="685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2011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823F645-83E4-4D4E-8D27-8313A7FFFA23}"/>
              </a:ext>
            </a:extLst>
          </p:cNvPr>
          <p:cNvCxnSpPr>
            <a:cxnSpLocks/>
          </p:cNvCxnSpPr>
          <p:nvPr/>
        </p:nvCxnSpPr>
        <p:spPr>
          <a:xfrm>
            <a:off x="5562601" y="5548699"/>
            <a:ext cx="6857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F546A09-DEE3-4A22-AD37-DF868E1017F0}"/>
              </a:ext>
            </a:extLst>
          </p:cNvPr>
          <p:cNvSpPr txBox="1"/>
          <p:nvPr/>
        </p:nvSpPr>
        <p:spPr>
          <a:xfrm>
            <a:off x="5377062" y="5586073"/>
            <a:ext cx="685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2021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1B762E7-71A9-43D7-B1AD-0790F39829A4}"/>
              </a:ext>
            </a:extLst>
          </p:cNvPr>
          <p:cNvCxnSpPr>
            <a:cxnSpLocks/>
          </p:cNvCxnSpPr>
          <p:nvPr/>
        </p:nvCxnSpPr>
        <p:spPr>
          <a:xfrm>
            <a:off x="6019799" y="5724573"/>
            <a:ext cx="6857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9E75C70-F137-489A-B2D9-9A72E3D72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982" y="908452"/>
            <a:ext cx="4717474" cy="2558308"/>
          </a:xfrm>
        </p:spPr>
        <p:txBody>
          <a:bodyPr/>
          <a:lstStyle/>
          <a:p>
            <a:r>
              <a:rPr lang="en-US" sz="2000" dirty="0">
                <a:solidFill>
                  <a:srgbClr val="5B6770"/>
                </a:solidFill>
              </a:rPr>
              <a:t>Load range thresholds determined from HE 8:00 AM values for 2009, 2011 and 2021 weather-year forecasts</a:t>
            </a:r>
          </a:p>
          <a:p>
            <a:pPr lvl="1"/>
            <a:r>
              <a:rPr lang="en-US" sz="1600" dirty="0">
                <a:solidFill>
                  <a:srgbClr val="5B6770"/>
                </a:solidFill>
              </a:rPr>
              <a:t>2021 weather for Uri-type event</a:t>
            </a:r>
          </a:p>
          <a:p>
            <a:pPr lvl="1"/>
            <a:r>
              <a:rPr lang="en-US" sz="1600" dirty="0">
                <a:solidFill>
                  <a:srgbClr val="5B6770"/>
                </a:solidFill>
              </a:rPr>
              <a:t>2011 weather for less severe winter storm or widespread extreme cold temps</a:t>
            </a:r>
          </a:p>
          <a:p>
            <a:pPr lvl="1"/>
            <a:r>
              <a:rPr lang="en-US" sz="1600" dirty="0">
                <a:solidFill>
                  <a:srgbClr val="5B6770"/>
                </a:solidFill>
              </a:rPr>
              <a:t>2009 weather for typical winter conditions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E8AF66-2C3A-440F-B580-4313471D86AD}"/>
              </a:ext>
            </a:extLst>
          </p:cNvPr>
          <p:cNvSpPr txBox="1"/>
          <p:nvPr/>
        </p:nvSpPr>
        <p:spPr>
          <a:xfrm>
            <a:off x="6423719" y="4324046"/>
            <a:ext cx="685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2009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434C556-3F19-4CD0-9546-1737C1A7A7AB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6766619" y="4601045"/>
            <a:ext cx="0" cy="653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71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607960"/>
          </a:xfrm>
        </p:spPr>
        <p:txBody>
          <a:bodyPr/>
          <a:lstStyle/>
          <a:p>
            <a:r>
              <a:rPr lang="en-US" sz="2600" dirty="0"/>
              <a:t>Model and Data Changes, Price-Responsive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3890"/>
            <a:ext cx="8534400" cy="5422158"/>
          </a:xfrm>
        </p:spPr>
        <p:txBody>
          <a:bodyPr/>
          <a:lstStyle/>
          <a:p>
            <a:r>
              <a:rPr lang="en-US" sz="2400" dirty="0">
                <a:solidFill>
                  <a:srgbClr val="5B6770"/>
                </a:solidFill>
              </a:rPr>
              <a:t>Winter model updated to reflect incremental price-responsive demand reduction supply schedule approach adopted for the 2022 summer model (based on load level rather than CAFOR level)</a:t>
            </a:r>
          </a:p>
          <a:p>
            <a:pPr lvl="1"/>
            <a:r>
              <a:rPr lang="en-US" sz="2000" dirty="0">
                <a:solidFill>
                  <a:srgbClr val="5B6770"/>
                </a:solidFill>
              </a:rPr>
              <a:t>Data comes from </a:t>
            </a:r>
            <a:r>
              <a:rPr lang="en-US" sz="2000" i="1" dirty="0">
                <a:solidFill>
                  <a:srgbClr val="5B6770"/>
                </a:solidFill>
              </a:rPr>
              <a:t>2021 Annual Report of Demand Response in the ERCOT Region (December 2021)</a:t>
            </a:r>
          </a:p>
          <a:p>
            <a:pPr marL="457200" lvl="1" indent="0">
              <a:buNone/>
            </a:pPr>
            <a:endParaRPr lang="en-US" sz="2000" dirty="0">
              <a:solidFill>
                <a:srgbClr val="5B677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23259C-10D5-4396-9B59-1E56429008FF}"/>
              </a:ext>
            </a:extLst>
          </p:cNvPr>
          <p:cNvSpPr txBox="1"/>
          <p:nvPr/>
        </p:nvSpPr>
        <p:spPr>
          <a:xfrm>
            <a:off x="3352800" y="326491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PRD Supply Schedule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24FA28-4403-44D9-A1F1-C1D5972A9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800" y="3661958"/>
            <a:ext cx="3063590" cy="19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67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3200" dirty="0"/>
              <a:t>Simulation Results</a:t>
            </a:r>
          </a:p>
        </p:txBody>
      </p:sp>
    </p:spTree>
    <p:extLst>
      <p:ext uri="{BB962C8B-B14F-4D97-AF65-F5344CB8AC3E}">
        <p14:creationId xmlns:p14="http://schemas.microsoft.com/office/powerpoint/2010/main" val="2259179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43682"/>
            <a:ext cx="8610600" cy="5945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/>
              <a:t>Hourly EEA Risk Profile, Winter 2022-23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4F92B29-9D7D-4725-B049-264C5C570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2" y="1552850"/>
            <a:ext cx="8181975" cy="375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23305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58944</TotalTime>
  <Words>511</Words>
  <Application>Microsoft Office PowerPoint</Application>
  <PresentationFormat>On-screen Show (4:3)</PresentationFormat>
  <Paragraphs>82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EEA Risk Measure: Capacity Available for Operating Reserves (CAFOR)</vt:lpstr>
      <vt:lpstr>Model Updates</vt:lpstr>
      <vt:lpstr>Model and Data Changes</vt:lpstr>
      <vt:lpstr>Model and Data Changes, Load Uncertainty</vt:lpstr>
      <vt:lpstr>Model and Data Changes, Load Uncertainty</vt:lpstr>
      <vt:lpstr>Model and Data Changes, Price-Responsive Demand</vt:lpstr>
      <vt:lpstr>Simulation Results</vt:lpstr>
      <vt:lpstr>PowerPoint Presentation</vt:lpstr>
      <vt:lpstr>PowerPoint Presentation</vt:lpstr>
      <vt:lpstr>PowerPoint Presentation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744</cp:revision>
  <cp:lastPrinted>2016-11-14T19:26:45Z</cp:lastPrinted>
  <dcterms:created xsi:type="dcterms:W3CDTF">2016-01-21T15:20:31Z</dcterms:created>
  <dcterms:modified xsi:type="dcterms:W3CDTF">2022-12-12T15:47:28Z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