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399" r:id="rId8"/>
    <p:sldId id="279" r:id="rId9"/>
    <p:sldId id="400" r:id="rId10"/>
    <p:sldId id="281" r:id="rId11"/>
    <p:sldId id="38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C10"/>
    <a:srgbClr val="C4F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68" autoAdjust="0"/>
  </p:normalViewPr>
  <p:slideViewPr>
    <p:cSldViewPr showGuides="1">
      <p:cViewPr varScale="1">
        <p:scale>
          <a:sx n="111" d="100"/>
          <a:sy n="111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14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88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36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files/docs/2022/10/10/9.2%20System%20Operations%20Update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057400"/>
            <a:ext cx="564603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endParaRPr lang="en-US" altLang="en-US" sz="2600" b="1" dirty="0"/>
          </a:p>
          <a:p>
            <a:pPr>
              <a:spcBef>
                <a:spcPct val="0"/>
              </a:spcBef>
            </a:pPr>
            <a:r>
              <a:rPr lang="en-US" altLang="en-US" sz="2600" b="1" dirty="0"/>
              <a:t>November CDR and Winter SARA Review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endParaRPr lang="en-US" altLang="en-US" sz="2400" b="1" dirty="0"/>
          </a:p>
          <a:p>
            <a:pPr>
              <a:spcBef>
                <a:spcPct val="0"/>
              </a:spcBef>
            </a:pPr>
            <a:r>
              <a:rPr lang="en-US" altLang="en-US" sz="2000" b="1" dirty="0"/>
              <a:t>Supply Analysis Working Group</a:t>
            </a:r>
          </a:p>
          <a:p>
            <a:pPr algn="ctr">
              <a:spcBef>
                <a:spcPct val="0"/>
              </a:spcBef>
            </a:pPr>
            <a:endParaRPr lang="en-US" dirty="0"/>
          </a:p>
          <a:p>
            <a:r>
              <a:rPr lang="en-US" dirty="0"/>
              <a:t>Pete Warnken</a:t>
            </a:r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December 13,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3200" dirty="0"/>
              <a:t>Capacity, Demand and Reserves Report</a:t>
            </a:r>
          </a:p>
        </p:txBody>
      </p:sp>
    </p:spTree>
    <p:extLst>
      <p:ext uri="{BB962C8B-B14F-4D97-AF65-F5344CB8AC3E}">
        <p14:creationId xmlns:p14="http://schemas.microsoft.com/office/powerpoint/2010/main" val="225917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690563"/>
          </a:xfrm>
        </p:spPr>
        <p:txBody>
          <a:bodyPr/>
          <a:lstStyle/>
          <a:p>
            <a:r>
              <a:rPr lang="en-US" dirty="0"/>
              <a:t>Summer 2023 Reserve Margin, Component Changes</a:t>
            </a:r>
            <a:br>
              <a:rPr lang="en-US" sz="2000" dirty="0"/>
            </a:br>
            <a:r>
              <a:rPr lang="en-US" sz="1800" dirty="0"/>
              <a:t>May 2022 CDR to November 2022 CDR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E6BBBE-FC25-487B-A0EB-6BFCBBD17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593" y="1108745"/>
            <a:ext cx="7308814" cy="481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8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3200" dirty="0"/>
              <a:t>Winter 2022-23 Seasonal Assessment of Resource Adequacy (SARA) Report</a:t>
            </a:r>
          </a:p>
        </p:txBody>
      </p:sp>
    </p:spTree>
    <p:extLst>
      <p:ext uri="{BB962C8B-B14F-4D97-AF65-F5344CB8AC3E}">
        <p14:creationId xmlns:p14="http://schemas.microsoft.com/office/powerpoint/2010/main" val="3761471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890501"/>
          </a:xfrm>
        </p:spPr>
        <p:txBody>
          <a:bodyPr/>
          <a:lstStyle/>
          <a:p>
            <a:r>
              <a:rPr lang="en-US" dirty="0"/>
              <a:t>Winter SARA: Risk Scenarios and Main Year-on-Year Changes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C80E5A-7A5D-409D-A938-9087E92E233D}"/>
              </a:ext>
            </a:extLst>
          </p:cNvPr>
          <p:cNvSpPr txBox="1"/>
          <p:nvPr/>
        </p:nvSpPr>
        <p:spPr>
          <a:xfrm>
            <a:off x="837251" y="4876890"/>
            <a:ext cx="7795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Main changes relative to last year’s winter SARA: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Increased peak load forecast, ~5.4 GW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Increased operational solar, ~0.8 GW winter capacity contribution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Increased EEA resources available during reserve scarcity conditions, ~0.9 GW from distribution voltage reduction and curtailable Large Flexible Loads (LFLs)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0EF72A-47A0-4608-8558-AD46F694CF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6739"/>
            <a:ext cx="8385814" cy="341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3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07960"/>
          </a:xfrm>
        </p:spPr>
        <p:txBody>
          <a:bodyPr/>
          <a:lstStyle/>
          <a:p>
            <a:r>
              <a:rPr lang="en-US" dirty="0"/>
              <a:t>Battery Energy Storage Contribution (Interim)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514CC-CE8A-40FD-A891-AB0994B4B061}"/>
              </a:ext>
            </a:extLst>
          </p:cNvPr>
          <p:cNvSpPr txBox="1"/>
          <p:nvPr/>
        </p:nvSpPr>
        <p:spPr>
          <a:xfrm>
            <a:off x="848753" y="5362377"/>
            <a:ext cx="8001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System Operations Update for Board Reliability and Markets Committee, October 17, 2022</a:t>
            </a:r>
          </a:p>
          <a:p>
            <a:r>
              <a:rPr lang="en-US" sz="1400" dirty="0">
                <a:hlinkClick r:id="rId2"/>
              </a:rPr>
              <a:t>https://www.ercot.com/files/docs/2022/10/10/9.2%20System%20Operations%20Update.pdf</a:t>
            </a:r>
            <a:endParaRPr lang="en-US" sz="1400" dirty="0"/>
          </a:p>
          <a:p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4176DA-9C81-4F6A-BF36-982D65E64D9D}"/>
              </a:ext>
            </a:extLst>
          </p:cNvPr>
          <p:cNvSpPr txBox="1"/>
          <p:nvPr/>
        </p:nvSpPr>
        <p:spPr>
          <a:xfrm>
            <a:off x="421262" y="993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947 MW is the average real-time contribution of battery ESRs to Physical Responsive Capability (PRC) during the hour with the tightest reserves on July 13, 2022, </a:t>
            </a:r>
            <a:r>
              <a:rPr lang="en-US" sz="1600" i="1" dirty="0"/>
              <a:t>accounting for NPRR987</a:t>
            </a:r>
          </a:p>
          <a:p>
            <a:pPr marL="742950" lvl="1" indent="-285750">
              <a:buFont typeface="Arial" panose="020B0604020202020204" pitchFamily="34" charset="0"/>
              <a:buChar char="‒"/>
            </a:pPr>
            <a:r>
              <a:rPr lang="en-US" sz="1600" dirty="0"/>
              <a:t>NPRR987 incorporated an ESR contribution into PRC effective October 14, 2022</a:t>
            </a:r>
          </a:p>
          <a:p>
            <a:pPr marL="742950" lvl="1" indent="-285750">
              <a:buFont typeface="Arial" panose="020B0604020202020204" pitchFamily="34" charset="0"/>
              <a:buChar char="‒"/>
            </a:pPr>
            <a:r>
              <a:rPr lang="en-US" sz="1600" dirty="0"/>
              <a:t>Excludes ESR capacity providing Fast Frequency Response service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50AF64-D04F-4323-83D7-4CD4304453EB}"/>
              </a:ext>
            </a:extLst>
          </p:cNvPr>
          <p:cNvGrpSpPr/>
          <p:nvPr/>
        </p:nvGrpSpPr>
        <p:grpSpPr>
          <a:xfrm>
            <a:off x="315353" y="2690614"/>
            <a:ext cx="8076608" cy="2671763"/>
            <a:chOff x="315353" y="2776875"/>
            <a:chExt cx="8076608" cy="267176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43173AA-CCBF-44A7-96D9-185FFE9F58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5353" y="2776875"/>
              <a:ext cx="8076608" cy="2671763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578DDA6-2E22-452D-B7B9-D95A080FA3F9}"/>
                </a:ext>
              </a:extLst>
            </p:cNvPr>
            <p:cNvSpPr/>
            <p:nvPr/>
          </p:nvSpPr>
          <p:spPr>
            <a:xfrm>
              <a:off x="4724400" y="5131457"/>
              <a:ext cx="685800" cy="2284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601306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59092</TotalTime>
  <Words>213</Words>
  <Application>Microsoft Office PowerPoint</Application>
  <PresentationFormat>On-screen Show (4:3)</PresentationFormat>
  <Paragraphs>30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Capacity, Demand and Reserves Report</vt:lpstr>
      <vt:lpstr>Summer 2023 Reserve Margin, Component Changes May 2022 CDR to November 2022 CDR </vt:lpstr>
      <vt:lpstr>Winter 2022-23 Seasonal Assessment of Resource Adequacy (SARA) Report</vt:lpstr>
      <vt:lpstr>Winter SARA: Risk Scenarios and Main Year-on-Year Changes</vt:lpstr>
      <vt:lpstr>Battery Energy Storage Contribution (Interim)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747</cp:revision>
  <cp:lastPrinted>2016-11-14T19:26:45Z</cp:lastPrinted>
  <dcterms:created xsi:type="dcterms:W3CDTF">2016-01-21T15:20:31Z</dcterms:created>
  <dcterms:modified xsi:type="dcterms:W3CDTF">2022-12-12T19:10:51Z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