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5" r:id="rId2"/>
  </p:sldMasterIdLst>
  <p:notesMasterIdLst>
    <p:notesMasterId r:id="rId15"/>
  </p:notesMasterIdLst>
  <p:sldIdLst>
    <p:sldId id="256" r:id="rId3"/>
    <p:sldId id="258" r:id="rId4"/>
    <p:sldId id="260" r:id="rId5"/>
    <p:sldId id="259" r:id="rId6"/>
    <p:sldId id="261" r:id="rId7"/>
    <p:sldId id="262" r:id="rId8"/>
    <p:sldId id="263" r:id="rId9"/>
    <p:sldId id="264" r:id="rId10"/>
    <p:sldId id="266" r:id="rId11"/>
    <p:sldId id="265"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63" d="100"/>
          <a:sy n="63" d="100"/>
        </p:scale>
        <p:origin x="656" y="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97D5F0-4B47-458E-B7C0-7F980D40DB7E}" type="datetimeFigureOut">
              <a:rPr lang="en-US" smtClean="0"/>
              <a:t>12/5/2022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1037B3-06AE-4F45-9EC1-27774393E016}" type="slidenum">
              <a:rPr lang="en-US" smtClean="0"/>
              <a:t>‹#›</a:t>
            </a:fld>
            <a:endParaRPr lang="en-US" dirty="0"/>
          </a:p>
        </p:txBody>
      </p:sp>
    </p:spTree>
    <p:extLst>
      <p:ext uri="{BB962C8B-B14F-4D97-AF65-F5344CB8AC3E}">
        <p14:creationId xmlns:p14="http://schemas.microsoft.com/office/powerpoint/2010/main" val="904244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2.xml"/><Relationship Id="rId5" Type="http://schemas.openxmlformats.org/officeDocument/2006/relationships/image" Target="../media/image12.svg"/><Relationship Id="rId4" Type="http://schemas.openxmlformats.org/officeDocument/2006/relationships/image" Target="../media/image11.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2C1B18F-FBCC-42B5-980B-26563A9B3A88}" type="datetime1">
              <a:rPr lang="en-US" smtClean="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F898C4-81E7-4D91-923A-783468370232}" type="datetime1">
              <a:rPr lang="en-US" smtClean="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08023E-598B-4D34-A4C4-2B1BE4070AE9}" type="datetime1">
              <a:rPr lang="en-US" smtClean="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1EE5427-BB4B-4322-B74E-4E160E497053}" type="datetime1">
              <a:rPr lang="en-US" smtClean="0"/>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98B9AA5-9C92-4CB4-BBE6-6A8C51A4DCAB}" type="datetime1">
              <a:rPr lang="en-US" smtClean="0"/>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46F6EC0-8D1C-4960-A53F-D33F0F085B53}" type="datetime1">
              <a:rPr lang="en-US" smtClean="0"/>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F1C3E0-9B2C-4116-8F95-CE2DF06AEA99}" type="datetime1">
              <a:rPr lang="en-US" smtClean="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5D821F-A259-44F8-916F-32E2E2A9B1A9}" type="datetime1">
              <a:rPr lang="en-US" smtClean="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416040" y="4434840"/>
            <a:ext cx="4941771" cy="1122202"/>
          </a:xfrm>
        </p:spPr>
        <p:txBody>
          <a:bodyPr anchor="b">
            <a:noAutofit/>
          </a:bodyPr>
          <a:lstStyle>
            <a:lvl1pPr algn="l">
              <a:defRPr sz="3600" spc="150" baseline="0"/>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416041" y="5586890"/>
            <a:ext cx="4941770" cy="396660"/>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Graphic 7">
            <a:extLst>
              <a:ext uri="{FF2B5EF4-FFF2-40B4-BE49-F238E27FC236}">
                <a16:creationId xmlns:a16="http://schemas.microsoft.com/office/drawing/2014/main" id="{A04F1E16-9A84-4D0E-9706-79C396AF6AE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9358" t="23650" b="-1"/>
          <a:stretch/>
        </p:blipFill>
        <p:spPr>
          <a:xfrm>
            <a:off x="0" y="0"/>
            <a:ext cx="9488312" cy="5054323"/>
          </a:xfrm>
          <a:prstGeom prst="rect">
            <a:avLst/>
          </a:prstGeom>
        </p:spPr>
      </p:pic>
    </p:spTree>
    <p:extLst>
      <p:ext uri="{BB962C8B-B14F-4D97-AF65-F5344CB8AC3E}">
        <p14:creationId xmlns:p14="http://schemas.microsoft.com/office/powerpoint/2010/main" val="32219870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Agenda">
    <p:bg>
      <p:bgPr>
        <a:solidFill>
          <a:schemeClr val="tx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D514C6BF-376E-43E8-881D-2E767426990A}"/>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18301" r="28341" b="23071"/>
          <a:stretch/>
        </p:blipFill>
        <p:spPr>
          <a:xfrm>
            <a:off x="5488815" y="0"/>
            <a:ext cx="6703185" cy="6858000"/>
          </a:xfrm>
          <a:prstGeom prst="rect">
            <a:avLst/>
          </a:prstGeom>
        </p:spPr>
      </p:pic>
      <p:sp>
        <p:nvSpPr>
          <p:cNvPr id="2" name="Title 1">
            <a:extLst>
              <a:ext uri="{FF2B5EF4-FFF2-40B4-BE49-F238E27FC236}">
                <a16:creationId xmlns:a16="http://schemas.microsoft.com/office/drawing/2014/main" id="{3F0A9B92-C2D0-466A-A680-A35832C452B3}"/>
              </a:ext>
            </a:extLst>
          </p:cNvPr>
          <p:cNvSpPr>
            <a:spLocks noGrp="1"/>
          </p:cNvSpPr>
          <p:nvPr>
            <p:ph type="title" hasCustomPrompt="1"/>
          </p:nvPr>
        </p:nvSpPr>
        <p:spPr>
          <a:xfrm>
            <a:off x="1333500" y="1020445"/>
            <a:ext cx="2895600" cy="1325563"/>
          </a:xfrm>
        </p:spPr>
        <p:txBody>
          <a:bodyPr anchor="b">
            <a:normAutofit/>
          </a:bodyPr>
          <a:lstStyle>
            <a:lvl1pPr>
              <a:defRPr sz="2800" spc="150" baseline="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DA41CE6-5A88-4C5C-B2A4-6A5D2153B16F}"/>
              </a:ext>
            </a:extLst>
          </p:cNvPr>
          <p:cNvSpPr>
            <a:spLocks noGrp="1"/>
          </p:cNvSpPr>
          <p:nvPr>
            <p:ph idx="1"/>
          </p:nvPr>
        </p:nvSpPr>
        <p:spPr>
          <a:xfrm>
            <a:off x="1333500" y="2924175"/>
            <a:ext cx="2895600" cy="2519363"/>
          </a:xfrm>
        </p:spPr>
        <p:txBody>
          <a:bodyPr>
            <a:normAutofit/>
          </a:bodyPr>
          <a:lstStyle>
            <a:lvl1pPr marL="0" indent="0">
              <a:lnSpc>
                <a:spcPct val="150000"/>
              </a:lnSpc>
              <a:buNone/>
              <a:defRPr sz="1400">
                <a:solidFill>
                  <a:schemeClr val="bg1"/>
                </a:solidFill>
              </a:defRPr>
            </a:lvl1pPr>
            <a:lvl2pPr marL="457200" indent="0">
              <a:lnSpc>
                <a:spcPct val="150000"/>
              </a:lnSpc>
              <a:buNone/>
              <a:defRPr sz="1400">
                <a:solidFill>
                  <a:schemeClr val="bg1"/>
                </a:solidFill>
              </a:defRPr>
            </a:lvl2pPr>
            <a:lvl3pPr marL="914400" indent="0">
              <a:lnSpc>
                <a:spcPct val="150000"/>
              </a:lnSpc>
              <a:buNone/>
              <a:defRPr sz="1400">
                <a:solidFill>
                  <a:schemeClr val="bg1"/>
                </a:solidFill>
              </a:defRPr>
            </a:lvl3pPr>
            <a:lvl4pPr marL="1371600" indent="0">
              <a:lnSpc>
                <a:spcPct val="150000"/>
              </a:lnSpc>
              <a:buNone/>
              <a:defRPr sz="1400">
                <a:solidFill>
                  <a:schemeClr val="bg1"/>
                </a:solidFill>
              </a:defRPr>
            </a:lvl4pPr>
            <a:lvl5pPr marL="1828800" indent="0">
              <a:lnSpc>
                <a:spcPct val="150000"/>
              </a:lnSpc>
              <a:buNone/>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9F5093-3C53-4152-B8FE-0522E0795269}"/>
              </a:ext>
            </a:extLst>
          </p:cNvPr>
          <p:cNvSpPr>
            <a:spLocks noGrp="1"/>
          </p:cNvSpPr>
          <p:nvPr>
            <p:ph type="dt" sz="half" idx="10"/>
          </p:nvPr>
        </p:nvSpPr>
        <p:spPr>
          <a:xfrm>
            <a:off x="1333500" y="6356350"/>
            <a:ext cx="985157"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7727F11D-8AF8-44D6-A48B-D8C7779B8B08}"/>
              </a:ext>
            </a:extLst>
          </p:cNvPr>
          <p:cNvSpPr>
            <a:spLocks noGrp="1"/>
          </p:cNvSpPr>
          <p:nvPr>
            <p:ph type="ftr" sz="quarter" idx="11"/>
          </p:nvPr>
        </p:nvSpPr>
        <p:spPr>
          <a:xfrm>
            <a:off x="2669886" y="6356349"/>
            <a:ext cx="2482842"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658C0879-6B0F-4AF6-A997-EC61DA8964AE}"/>
              </a:ext>
            </a:extLst>
          </p:cNvPr>
          <p:cNvSpPr>
            <a:spLocks noGrp="1"/>
          </p:cNvSpPr>
          <p:nvPr>
            <p:ph type="sldNum" sz="quarter" idx="12"/>
          </p:nvPr>
        </p:nvSpPr>
        <p:spPr>
          <a:xfrm>
            <a:off x="5536305" y="6356350"/>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0591379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13620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13620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11EBF9-6826-475B-8079-C11128991BAE}"/>
              </a:ext>
            </a:extLst>
          </p:cNvPr>
          <p:cNvSpPr>
            <a:spLocks noGrp="1"/>
          </p:cNvSpPr>
          <p:nvPr>
            <p:ph type="dt" sz="half" idx="10"/>
          </p:nvPr>
        </p:nvSpPr>
        <p:spPr>
          <a:xfrm>
            <a:off x="838200" y="6356350"/>
            <a:ext cx="1219200"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3FB726A3-DF54-47D2-8C3A-34FD43A19E8E}"/>
              </a:ext>
            </a:extLst>
          </p:cNvPr>
          <p:cNvSpPr>
            <a:spLocks noGrp="1"/>
          </p:cNvSpPr>
          <p:nvPr>
            <p:ph type="ftr" sz="quarter" idx="11"/>
          </p:nvPr>
        </p:nvSpPr>
        <p:spPr>
          <a:xfrm>
            <a:off x="2463800" y="6356350"/>
            <a:ext cx="3479800"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D0CD125A-4493-4967-9146-841D0EF3BC63}"/>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7" name="Group 6">
            <a:extLst>
              <a:ext uri="{FF2B5EF4-FFF2-40B4-BE49-F238E27FC236}">
                <a16:creationId xmlns:a16="http://schemas.microsoft.com/office/drawing/2014/main" id="{D7A1CF8B-3479-49A3-A30E-2F2ECE962075}"/>
              </a:ext>
            </a:extLst>
          </p:cNvPr>
          <p:cNvGrpSpPr/>
          <p:nvPr userDrawn="1"/>
        </p:nvGrpSpPr>
        <p:grpSpPr>
          <a:xfrm>
            <a:off x="6953250" y="-25401"/>
            <a:ext cx="5238750" cy="6902451"/>
            <a:chOff x="6953250" y="-25401"/>
            <a:chExt cx="5238750" cy="6902451"/>
          </a:xfrm>
        </p:grpSpPr>
        <p:cxnSp>
          <p:nvCxnSpPr>
            <p:cNvPr id="14" name="Straight Connector 13">
              <a:extLst>
                <a:ext uri="{FF2B5EF4-FFF2-40B4-BE49-F238E27FC236}">
                  <a16:creationId xmlns:a16="http://schemas.microsoft.com/office/drawing/2014/main" id="{49FBD260-5143-4B12-B9F8-33E48D548909}"/>
                </a:ext>
              </a:extLst>
            </p:cNvPr>
            <p:cNvCxnSpPr/>
            <p:nvPr userDrawn="1"/>
          </p:nvCxnSpPr>
          <p:spPr>
            <a:xfrm>
              <a:off x="9096375" y="1497012"/>
              <a:ext cx="30956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87F08D6-2CA7-4A5A-BE34-07113DCA535D}"/>
                </a:ext>
              </a:extLst>
            </p:cNvPr>
            <p:cNvCxnSpPr/>
            <p:nvPr userDrawn="1"/>
          </p:nvCxnSpPr>
          <p:spPr>
            <a:xfrm flipH="1">
              <a:off x="6953250" y="-25401"/>
              <a:ext cx="3790950" cy="69024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9756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8824B1-FA01-4A8A-B8D7-37BEAB0A510B}" type="datetime1">
              <a:rPr lang="en-US" smtClean="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Section Brea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991350" y="2148840"/>
            <a:ext cx="4179570" cy="1715531"/>
          </a:xfrm>
        </p:spPr>
        <p:txBody>
          <a:bodyPr anchor="b">
            <a:noAutofit/>
          </a:bodyPr>
          <a:lstStyle>
            <a:lvl1pPr algn="l">
              <a:defRPr sz="3600" spc="150" baseline="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991350" y="3962003"/>
            <a:ext cx="4179570" cy="365125"/>
          </a:xfrm>
        </p:spPr>
        <p:txBody>
          <a:bodyPr>
            <a:normAutofit/>
          </a:bodyPr>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Graphic 4">
            <a:extLst>
              <a:ext uri="{FF2B5EF4-FFF2-40B4-BE49-F238E27FC236}">
                <a16:creationId xmlns:a16="http://schemas.microsoft.com/office/drawing/2014/main" id="{F05D2CCB-CCFC-4A8A-ADA9-C1E4D13B968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828675"/>
            <a:ext cx="5876925" cy="5200650"/>
          </a:xfrm>
          <a:prstGeom prst="rect">
            <a:avLst/>
          </a:prstGeom>
        </p:spPr>
      </p:pic>
    </p:spTree>
    <p:extLst>
      <p:ext uri="{BB962C8B-B14F-4D97-AF65-F5344CB8AC3E}">
        <p14:creationId xmlns:p14="http://schemas.microsoft.com/office/powerpoint/2010/main" val="4280770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
        <p:nvSpPr>
          <p:cNvPr id="7" name="Chart Placeholder 6">
            <a:extLst>
              <a:ext uri="{FF2B5EF4-FFF2-40B4-BE49-F238E27FC236}">
                <a16:creationId xmlns:a16="http://schemas.microsoft.com/office/drawing/2014/main" id="{08AF2DB4-A973-4307-B59C-6058A138835C}"/>
              </a:ext>
            </a:extLst>
          </p:cNvPr>
          <p:cNvSpPr>
            <a:spLocks noGrp="1"/>
          </p:cNvSpPr>
          <p:nvPr>
            <p:ph type="chart" sz="quarter" idx="13"/>
          </p:nvPr>
        </p:nvSpPr>
        <p:spPr>
          <a:xfrm>
            <a:off x="838200" y="2111608"/>
            <a:ext cx="10515600" cy="3744912"/>
          </a:xfrm>
        </p:spPr>
        <p:txBody>
          <a:bodyPr/>
          <a:lstStyle/>
          <a:p>
            <a:r>
              <a:rPr lang="en-US" dirty="0"/>
              <a:t>Click icon to add chart</a:t>
            </a:r>
          </a:p>
        </p:txBody>
      </p:sp>
    </p:spTree>
    <p:extLst>
      <p:ext uri="{BB962C8B-B14F-4D97-AF65-F5344CB8AC3E}">
        <p14:creationId xmlns:p14="http://schemas.microsoft.com/office/powerpoint/2010/main" val="38209926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ab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8" name="Table Placeholder 7">
            <a:extLst>
              <a:ext uri="{FF2B5EF4-FFF2-40B4-BE49-F238E27FC236}">
                <a16:creationId xmlns:a16="http://schemas.microsoft.com/office/drawing/2014/main" id="{C3975522-461E-4D79-B5B9-BF9471B54688}"/>
              </a:ext>
            </a:extLst>
          </p:cNvPr>
          <p:cNvSpPr>
            <a:spLocks noGrp="1"/>
          </p:cNvSpPr>
          <p:nvPr>
            <p:ph type="tbl" sz="quarter" idx="14"/>
          </p:nvPr>
        </p:nvSpPr>
        <p:spPr>
          <a:xfrm>
            <a:off x="838200" y="2111381"/>
            <a:ext cx="10515600" cy="3744913"/>
          </a:xfrm>
        </p:spPr>
        <p:txBody>
          <a:bodyPr/>
          <a:lstStyle/>
          <a:p>
            <a:r>
              <a:rPr lang="en-US" dirty="0"/>
              <a:t>Click icon to add table</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951944441"/>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EE644D4-F9A4-4237-BD5C-4B97ABA9337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581650" cy="6858000"/>
          </a:xfrm>
          <a:prstGeom prst="rect">
            <a:avLst/>
          </a:prstGeom>
        </p:spPr>
      </p:pic>
      <p:sp>
        <p:nvSpPr>
          <p:cNvPr id="2" name="Title 1">
            <a:extLst>
              <a:ext uri="{FF2B5EF4-FFF2-40B4-BE49-F238E27FC236}">
                <a16:creationId xmlns:a16="http://schemas.microsoft.com/office/drawing/2014/main" id="{C2FF67A8-55FA-435D-A18C-96D63D22B53E}"/>
              </a:ext>
            </a:extLst>
          </p:cNvPr>
          <p:cNvSpPr>
            <a:spLocks noGrp="1"/>
          </p:cNvSpPr>
          <p:nvPr>
            <p:ph type="title" hasCustomPrompt="1"/>
          </p:nvPr>
        </p:nvSpPr>
        <p:spPr>
          <a:xfrm>
            <a:off x="4657724" y="2809875"/>
            <a:ext cx="6696075" cy="1909763"/>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10" name="Subtitle 2">
            <a:extLst>
              <a:ext uri="{FF2B5EF4-FFF2-40B4-BE49-F238E27FC236}">
                <a16:creationId xmlns:a16="http://schemas.microsoft.com/office/drawing/2014/main" id="{104828DA-5EC5-4A00-9A7B-CD9668EF24D1}"/>
              </a:ext>
            </a:extLst>
          </p:cNvPr>
          <p:cNvSpPr>
            <a:spLocks noGrp="1"/>
          </p:cNvSpPr>
          <p:nvPr>
            <p:ph type="subTitle" idx="1"/>
          </p:nvPr>
        </p:nvSpPr>
        <p:spPr>
          <a:xfrm>
            <a:off x="4657725" y="5028803"/>
            <a:ext cx="6696074" cy="365125"/>
          </a:xfrm>
        </p:spPr>
        <p:txBody>
          <a:bodyPr anchor="b">
            <a:normAutofit/>
          </a:bodyPr>
          <a:lstStyle>
            <a:lvl1pPr marL="0" indent="0" algn="l">
              <a:buNone/>
              <a:defRPr sz="1600">
                <a:solidFill>
                  <a:schemeClr val="bg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Date Placeholder 2">
            <a:extLst>
              <a:ext uri="{FF2B5EF4-FFF2-40B4-BE49-F238E27FC236}">
                <a16:creationId xmlns:a16="http://schemas.microsoft.com/office/drawing/2014/main" id="{D9303E9A-96BC-4283-A6E1-5948AEB119F4}"/>
              </a:ext>
            </a:extLst>
          </p:cNvPr>
          <p:cNvSpPr>
            <a:spLocks noGrp="1"/>
          </p:cNvSpPr>
          <p:nvPr>
            <p:ph type="dt" sz="half" idx="10"/>
          </p:nvPr>
        </p:nvSpPr>
        <p:spPr>
          <a:xfrm>
            <a:off x="4676774" y="6356350"/>
            <a:ext cx="1695450" cy="365125"/>
          </a:xfrm>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45A19C49-052B-4D3E-B227-1D787463CE96}"/>
              </a:ext>
            </a:extLst>
          </p:cNvPr>
          <p:cNvSpPr>
            <a:spLocks noGrp="1"/>
          </p:cNvSpPr>
          <p:nvPr>
            <p:ph type="ftr" sz="quarter" idx="11"/>
          </p:nvPr>
        </p:nvSpPr>
        <p:spPr>
          <a:xfrm>
            <a:off x="6743699" y="6356350"/>
            <a:ext cx="2543175" cy="365125"/>
          </a:xfrm>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4E5E724A-95F0-41B6-A77E-EDD067272C27}"/>
              </a:ext>
            </a:extLst>
          </p:cNvPr>
          <p:cNvSpPr>
            <a:spLocks noGrp="1"/>
          </p:cNvSpPr>
          <p:nvPr>
            <p:ph type="sldNum" sz="quarter" idx="12"/>
          </p:nvPr>
        </p:nvSpPr>
        <p:spPr>
          <a:xfrm>
            <a:off x="9658350" y="6356350"/>
            <a:ext cx="1695450" cy="365125"/>
          </a:xfrm>
        </p:spPr>
        <p:txBody>
          <a:bodyPr/>
          <a:lstStyle>
            <a:lvl1pPr>
              <a:defRPr sz="900"/>
            </a:lvl1pPr>
          </a:lstStyle>
          <a:p>
            <a:fld id="{A49DFD55-3C28-40EF-9E31-A92D2E4017FF}" type="slidenum">
              <a:rPr lang="en-US" smtClean="0"/>
              <a:pPr/>
              <a:t>‹#›</a:t>
            </a:fld>
            <a:endParaRPr lang="en-US" dirty="0"/>
          </a:p>
        </p:txBody>
      </p:sp>
      <p:cxnSp>
        <p:nvCxnSpPr>
          <p:cNvPr id="9" name="Straight Connector 8">
            <a:extLst>
              <a:ext uri="{FF2B5EF4-FFF2-40B4-BE49-F238E27FC236}">
                <a16:creationId xmlns:a16="http://schemas.microsoft.com/office/drawing/2014/main" id="{BDAC7E4E-FE06-4E90-8107-6B543E5515ED}"/>
              </a:ext>
              <a:ext uri="{C183D7F6-B498-43B3-948B-1728B52AA6E4}">
                <adec:decorative xmlns:adec="http://schemas.microsoft.com/office/drawing/2017/decorative" val="1"/>
              </a:ext>
            </a:extLst>
          </p:cNvPr>
          <p:cNvCxnSpPr/>
          <p:nvPr userDrawn="1"/>
        </p:nvCxnSpPr>
        <p:spPr>
          <a:xfrm flipV="1">
            <a:off x="2209800" y="0"/>
            <a:ext cx="243840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09423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Slide 4 Peop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487181" y="2886074"/>
            <a:ext cx="1845511" cy="1845511"/>
          </a:xfrm>
          <a:solidFill>
            <a:schemeClr val="bg1">
              <a:lumMod val="95000"/>
            </a:schemeClr>
          </a:solidFill>
        </p:spPr>
        <p:txBody>
          <a:bodyPr/>
          <a:lstStyle/>
          <a:p>
            <a:r>
              <a:rPr lang="en-US" dirty="0"/>
              <a:t>Click icon to add picture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28568"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487181" y="5464114"/>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3836914" y="2886074"/>
            <a:ext cx="1845511" cy="1845511"/>
          </a:xfrm>
          <a:solidFill>
            <a:schemeClr val="bg1">
              <a:lumMod val="95000"/>
            </a:schemeClr>
          </a:solidFill>
        </p:spPr>
        <p:txBody>
          <a:bodyPr/>
          <a:lstStyle/>
          <a:p>
            <a:r>
              <a:rPr lang="en-US" dirty="0"/>
              <a:t>Click icon to add picture</a:t>
            </a:r>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578300" y="5084524"/>
            <a:ext cx="233081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36913" y="5478796"/>
            <a:ext cx="1855949"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8" name="Picture Placeholder 10">
            <a:extLst>
              <a:ext uri="{FF2B5EF4-FFF2-40B4-BE49-F238E27FC236}">
                <a16:creationId xmlns:a16="http://schemas.microsoft.com/office/drawing/2014/main" id="{4EBC7D6F-397D-4C5A-AA62-F683F88531A2}"/>
              </a:ext>
            </a:extLst>
          </p:cNvPr>
          <p:cNvSpPr>
            <a:spLocks noGrp="1"/>
          </p:cNvSpPr>
          <p:nvPr>
            <p:ph type="pic" sz="quarter" idx="16"/>
          </p:nvPr>
        </p:nvSpPr>
        <p:spPr>
          <a:xfrm>
            <a:off x="6327578" y="2886074"/>
            <a:ext cx="1845511" cy="1845511"/>
          </a:xfrm>
          <a:solidFill>
            <a:schemeClr val="bg1">
              <a:lumMod val="95000"/>
            </a:schemeClr>
          </a:solidFill>
        </p:spPr>
        <p:txBody>
          <a:bodyPr/>
          <a:lstStyle/>
          <a:p>
            <a:pPr lvl="1"/>
            <a:r>
              <a:rPr lang="en-US" dirty="0"/>
              <a:t>Click icon to add picture</a:t>
            </a:r>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068964"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327577" y="5478796"/>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8747458" y="2886074"/>
            <a:ext cx="1845511" cy="1845511"/>
          </a:xfrm>
          <a:solidFill>
            <a:schemeClr val="bg1">
              <a:lumMod val="95000"/>
            </a:schemeClr>
          </a:solidFill>
        </p:spPr>
        <p:txBody>
          <a:bodyPr/>
          <a:lstStyle/>
          <a:p>
            <a:r>
              <a:rPr lang="en-US" dirty="0"/>
              <a:t>Click icon to add picture</a:t>
            </a:r>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488845" y="5084524"/>
            <a:ext cx="231770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7458" y="5464114"/>
            <a:ext cx="1845510"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4" name="Group 3">
            <a:extLst>
              <a:ext uri="{FF2B5EF4-FFF2-40B4-BE49-F238E27FC236}">
                <a16:creationId xmlns:a16="http://schemas.microsoft.com/office/drawing/2014/main" id="{73C911F2-9041-416A-B83C-F23B354E063B}"/>
              </a:ext>
              <a:ext uri="{C183D7F6-B498-43B3-948B-1728B52AA6E4}">
                <adec:decorative xmlns:adec="http://schemas.microsoft.com/office/drawing/2017/decorative" val="1"/>
              </a:ext>
            </a:extLst>
          </p:cNvPr>
          <p:cNvGrpSpPr/>
          <p:nvPr userDrawn="1"/>
        </p:nvGrpSpPr>
        <p:grpSpPr>
          <a:xfrm>
            <a:off x="7334250" y="0"/>
            <a:ext cx="4857750" cy="1724025"/>
            <a:chOff x="7334250" y="0"/>
            <a:chExt cx="4857750" cy="1724025"/>
          </a:xfrm>
        </p:grpSpPr>
        <p:cxnSp>
          <p:nvCxnSpPr>
            <p:cNvPr id="10" name="Straight Connector 9">
              <a:extLst>
                <a:ext uri="{FF2B5EF4-FFF2-40B4-BE49-F238E27FC236}">
                  <a16:creationId xmlns:a16="http://schemas.microsoft.com/office/drawing/2014/main" id="{4E4B72DA-52CB-4D39-A342-8857B4D959B2}"/>
                </a:ext>
              </a:extLst>
            </p:cNvPr>
            <p:cNvCxnSpPr/>
            <p:nvPr userDrawn="1"/>
          </p:nvCxnSpPr>
          <p:spPr>
            <a:xfrm flipH="1" flipV="1">
              <a:off x="7334250" y="0"/>
              <a:ext cx="485775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1D9BCDA-DFB7-41A4-A7C7-CEE86CEDCBE5}"/>
                </a:ext>
              </a:extLst>
            </p:cNvPr>
            <p:cNvCxnSpPr>
              <a:cxnSpLocks/>
            </p:cNvCxnSpPr>
            <p:nvPr userDrawn="1"/>
          </p:nvCxnSpPr>
          <p:spPr>
            <a:xfrm>
              <a:off x="11487150" y="0"/>
              <a:ext cx="704850" cy="1724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29869742"/>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Slide 8 People">
    <p:bg>
      <p:bgPr>
        <a:solidFill>
          <a:schemeClr val="bg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87AAB93-862D-455E-9E73-3D0DAEFDEDB4}"/>
              </a:ext>
              <a:ext uri="{C183D7F6-B498-43B3-948B-1728B52AA6E4}">
                <adec:decorative xmlns:adec="http://schemas.microsoft.com/office/drawing/2017/decorative" val="1"/>
              </a:ext>
            </a:extLst>
          </p:cNvPr>
          <p:cNvGrpSpPr/>
          <p:nvPr userDrawn="1"/>
        </p:nvGrpSpPr>
        <p:grpSpPr>
          <a:xfrm>
            <a:off x="0" y="473953"/>
            <a:ext cx="12192000" cy="5621336"/>
            <a:chOff x="0" y="473953"/>
            <a:chExt cx="12192000" cy="5621336"/>
          </a:xfrm>
        </p:grpSpPr>
        <p:pic>
          <p:nvPicPr>
            <p:cNvPr id="13" name="Graphic 12">
              <a:extLst>
                <a:ext uri="{FF2B5EF4-FFF2-40B4-BE49-F238E27FC236}">
                  <a16:creationId xmlns:a16="http://schemas.microsoft.com/office/drawing/2014/main" id="{B0DFD584-E5CF-41EF-B51E-679CE22DDF9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473953"/>
              <a:ext cx="2057400" cy="1647825"/>
            </a:xfrm>
            <a:prstGeom prst="rect">
              <a:avLst/>
            </a:prstGeom>
          </p:spPr>
        </p:pic>
        <p:pic>
          <p:nvPicPr>
            <p:cNvPr id="14" name="Graphic 13">
              <a:extLst>
                <a:ext uri="{FF2B5EF4-FFF2-40B4-BE49-F238E27FC236}">
                  <a16:creationId xmlns:a16="http://schemas.microsoft.com/office/drawing/2014/main" id="{E5C02DDF-25A6-42C7-9525-F279CE2095C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049000" y="5180889"/>
              <a:ext cx="1143000" cy="914400"/>
            </a:xfrm>
            <a:prstGeom prst="rect">
              <a:avLst/>
            </a:prstGeom>
          </p:spPr>
        </p:pic>
      </p:grpSp>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877176" y="2428875"/>
            <a:ext cx="1066800" cy="1066800"/>
          </a:xfrm>
          <a:solidFill>
            <a:schemeClr val="tx1"/>
          </a:solidFill>
        </p:spPr>
        <p:txBody>
          <a:bodyPr>
            <a:normAutofit/>
          </a:bodyPr>
          <a:lstStyle>
            <a:lvl1pPr marL="0" indent="0" algn="l">
              <a:lnSpc>
                <a:spcPct val="100000"/>
              </a:lnSpc>
              <a:buFont typeface="Arial" panose="020B0604020202020204" pitchFamily="34" charset="0"/>
              <a:buNone/>
              <a:defRPr sz="900">
                <a:solidFill>
                  <a:sysClr val="windowText" lastClr="000000"/>
                </a:solidFill>
              </a:defRPr>
            </a:lvl1pPr>
          </a:lstStyle>
          <a:p>
            <a:r>
              <a:rPr lang="en-US" dirty="0"/>
              <a:t>Click icon to add picture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500168"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500168"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4226270"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dirty="0"/>
              <a:t>Click icon to add picture</a:t>
            </a:r>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849262"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49262"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32" name="Picture Placeholder 10">
            <a:extLst>
              <a:ext uri="{FF2B5EF4-FFF2-40B4-BE49-F238E27FC236}">
                <a16:creationId xmlns:a16="http://schemas.microsoft.com/office/drawing/2014/main" id="{1938DB4D-239F-4E8E-8802-0470B0131189}"/>
              </a:ext>
            </a:extLst>
          </p:cNvPr>
          <p:cNvSpPr>
            <a:spLocks noGrp="1"/>
          </p:cNvSpPr>
          <p:nvPr>
            <p:ph type="pic" sz="quarter" idx="37"/>
          </p:nvPr>
        </p:nvSpPr>
        <p:spPr>
          <a:xfrm>
            <a:off x="665558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dirty="0"/>
              <a:t>Click icon to add picture</a:t>
            </a:r>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198355" y="3654378"/>
            <a:ext cx="2105135"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095999" y="3809747"/>
            <a:ext cx="2299855"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913681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dirty="0"/>
              <a:t>Click icon to add picture</a:t>
            </a:r>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759806"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4480" y="3809747"/>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5" name="Picture Placeholder 10">
            <a:extLst>
              <a:ext uri="{FF2B5EF4-FFF2-40B4-BE49-F238E27FC236}">
                <a16:creationId xmlns:a16="http://schemas.microsoft.com/office/drawing/2014/main" id="{1EBAEB1D-A7F9-4F90-B642-4277D3802BAB}"/>
              </a:ext>
            </a:extLst>
          </p:cNvPr>
          <p:cNvSpPr>
            <a:spLocks noGrp="1"/>
          </p:cNvSpPr>
          <p:nvPr>
            <p:ph type="pic" sz="quarter" idx="26"/>
          </p:nvPr>
        </p:nvSpPr>
        <p:spPr>
          <a:xfrm>
            <a:off x="1877176"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dirty="0"/>
              <a:t>Click icon to add picture</a:t>
            </a:r>
          </a:p>
        </p:txBody>
      </p:sp>
      <p:sp>
        <p:nvSpPr>
          <p:cNvPr id="54" name="Text Placeholder 2">
            <a:extLst>
              <a:ext uri="{FF2B5EF4-FFF2-40B4-BE49-F238E27FC236}">
                <a16:creationId xmlns:a16="http://schemas.microsoft.com/office/drawing/2014/main" id="{22930C5B-603C-494E-A467-8B394D01D406}"/>
              </a:ext>
            </a:extLst>
          </p:cNvPr>
          <p:cNvSpPr>
            <a:spLocks noGrp="1"/>
          </p:cNvSpPr>
          <p:nvPr>
            <p:ph type="body" idx="25" hasCustomPrompt="1"/>
          </p:nvPr>
        </p:nvSpPr>
        <p:spPr>
          <a:xfrm>
            <a:off x="1500168"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2" name="Text Placeholder 2">
            <a:extLst>
              <a:ext uri="{FF2B5EF4-FFF2-40B4-BE49-F238E27FC236}">
                <a16:creationId xmlns:a16="http://schemas.microsoft.com/office/drawing/2014/main" id="{540C455F-A23B-493F-B95E-AB485D91DA6A}"/>
              </a:ext>
            </a:extLst>
          </p:cNvPr>
          <p:cNvSpPr>
            <a:spLocks noGrp="1"/>
          </p:cNvSpPr>
          <p:nvPr>
            <p:ph type="body" idx="33" hasCustomPrompt="1"/>
          </p:nvPr>
        </p:nvSpPr>
        <p:spPr>
          <a:xfrm>
            <a:off x="1500168"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6" name="Picture Placeholder 10">
            <a:extLst>
              <a:ext uri="{FF2B5EF4-FFF2-40B4-BE49-F238E27FC236}">
                <a16:creationId xmlns:a16="http://schemas.microsoft.com/office/drawing/2014/main" id="{9461A69E-14C8-4325-89AF-D4257C1C05BA}"/>
              </a:ext>
            </a:extLst>
          </p:cNvPr>
          <p:cNvSpPr>
            <a:spLocks noGrp="1"/>
          </p:cNvSpPr>
          <p:nvPr>
            <p:ph type="pic" sz="quarter" idx="27"/>
          </p:nvPr>
        </p:nvSpPr>
        <p:spPr>
          <a:xfrm>
            <a:off x="4226270"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dirty="0"/>
              <a:t>Click icon to add picture</a:t>
            </a:r>
          </a:p>
        </p:txBody>
      </p:sp>
      <p:sp>
        <p:nvSpPr>
          <p:cNvPr id="59" name="Text Placeholder 2">
            <a:extLst>
              <a:ext uri="{FF2B5EF4-FFF2-40B4-BE49-F238E27FC236}">
                <a16:creationId xmlns:a16="http://schemas.microsoft.com/office/drawing/2014/main" id="{6D1C374C-DAF7-40EF-B279-4EC7A2AFE6A2}"/>
              </a:ext>
            </a:extLst>
          </p:cNvPr>
          <p:cNvSpPr>
            <a:spLocks noGrp="1"/>
          </p:cNvSpPr>
          <p:nvPr>
            <p:ph type="body" idx="30" hasCustomPrompt="1"/>
          </p:nvPr>
        </p:nvSpPr>
        <p:spPr>
          <a:xfrm>
            <a:off x="3849262"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3" name="Text Placeholder 2">
            <a:extLst>
              <a:ext uri="{FF2B5EF4-FFF2-40B4-BE49-F238E27FC236}">
                <a16:creationId xmlns:a16="http://schemas.microsoft.com/office/drawing/2014/main" id="{421FF438-E4E8-4643-BCB3-4A1C12429042}"/>
              </a:ext>
            </a:extLst>
          </p:cNvPr>
          <p:cNvSpPr>
            <a:spLocks noGrp="1"/>
          </p:cNvSpPr>
          <p:nvPr>
            <p:ph type="body" idx="34" hasCustomPrompt="1"/>
          </p:nvPr>
        </p:nvSpPr>
        <p:spPr>
          <a:xfrm>
            <a:off x="3849262"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33" name="Picture Placeholder 10">
            <a:extLst>
              <a:ext uri="{FF2B5EF4-FFF2-40B4-BE49-F238E27FC236}">
                <a16:creationId xmlns:a16="http://schemas.microsoft.com/office/drawing/2014/main" id="{E029C5CA-EDDA-4BF9-9051-8B09E98EE1E2}"/>
              </a:ext>
            </a:extLst>
          </p:cNvPr>
          <p:cNvSpPr>
            <a:spLocks noGrp="1"/>
          </p:cNvSpPr>
          <p:nvPr>
            <p:ph type="pic" sz="quarter" idx="38"/>
          </p:nvPr>
        </p:nvSpPr>
        <p:spPr>
          <a:xfrm>
            <a:off x="665558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dirty="0"/>
              <a:t>Click icon to add picture</a:t>
            </a:r>
          </a:p>
        </p:txBody>
      </p:sp>
      <p:sp>
        <p:nvSpPr>
          <p:cNvPr id="60" name="Text Placeholder 2">
            <a:extLst>
              <a:ext uri="{FF2B5EF4-FFF2-40B4-BE49-F238E27FC236}">
                <a16:creationId xmlns:a16="http://schemas.microsoft.com/office/drawing/2014/main" id="{D4FEDD19-A7BA-45BB-93A0-F1E896C9F26D}"/>
              </a:ext>
            </a:extLst>
          </p:cNvPr>
          <p:cNvSpPr>
            <a:spLocks noGrp="1"/>
          </p:cNvSpPr>
          <p:nvPr>
            <p:ph type="body" idx="31" hasCustomPrompt="1"/>
          </p:nvPr>
        </p:nvSpPr>
        <p:spPr>
          <a:xfrm>
            <a:off x="633992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4" name="Text Placeholder 2">
            <a:extLst>
              <a:ext uri="{FF2B5EF4-FFF2-40B4-BE49-F238E27FC236}">
                <a16:creationId xmlns:a16="http://schemas.microsoft.com/office/drawing/2014/main" id="{A12F0175-7AEE-46B1-9590-D4A427680DC7}"/>
              </a:ext>
            </a:extLst>
          </p:cNvPr>
          <p:cNvSpPr>
            <a:spLocks noGrp="1"/>
          </p:cNvSpPr>
          <p:nvPr>
            <p:ph type="body" idx="35" hasCustomPrompt="1"/>
          </p:nvPr>
        </p:nvSpPr>
        <p:spPr>
          <a:xfrm>
            <a:off x="6339926" y="5668583"/>
            <a:ext cx="1813474"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58" name="Picture Placeholder 10">
            <a:extLst>
              <a:ext uri="{FF2B5EF4-FFF2-40B4-BE49-F238E27FC236}">
                <a16:creationId xmlns:a16="http://schemas.microsoft.com/office/drawing/2014/main" id="{622ED9F4-EB9B-4588-8501-BFECB846EE73}"/>
              </a:ext>
            </a:extLst>
          </p:cNvPr>
          <p:cNvSpPr>
            <a:spLocks noGrp="1"/>
          </p:cNvSpPr>
          <p:nvPr>
            <p:ph type="pic" sz="quarter" idx="29"/>
          </p:nvPr>
        </p:nvSpPr>
        <p:spPr>
          <a:xfrm>
            <a:off x="913681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dirty="0"/>
              <a:t>Click icon to add picture</a:t>
            </a:r>
          </a:p>
        </p:txBody>
      </p:sp>
      <p:sp>
        <p:nvSpPr>
          <p:cNvPr id="61" name="Text Placeholder 2">
            <a:extLst>
              <a:ext uri="{FF2B5EF4-FFF2-40B4-BE49-F238E27FC236}">
                <a16:creationId xmlns:a16="http://schemas.microsoft.com/office/drawing/2014/main" id="{5026D39F-46AB-4680-9A52-F367344A3531}"/>
              </a:ext>
            </a:extLst>
          </p:cNvPr>
          <p:cNvSpPr>
            <a:spLocks noGrp="1"/>
          </p:cNvSpPr>
          <p:nvPr>
            <p:ph type="body" idx="32" hasCustomPrompt="1"/>
          </p:nvPr>
        </p:nvSpPr>
        <p:spPr>
          <a:xfrm>
            <a:off x="875980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5" name="Text Placeholder 2">
            <a:extLst>
              <a:ext uri="{FF2B5EF4-FFF2-40B4-BE49-F238E27FC236}">
                <a16:creationId xmlns:a16="http://schemas.microsoft.com/office/drawing/2014/main" id="{04E11FE2-6320-4E8C-A5B3-8104AF329ADA}"/>
              </a:ext>
            </a:extLst>
          </p:cNvPr>
          <p:cNvSpPr>
            <a:spLocks noGrp="1"/>
          </p:cNvSpPr>
          <p:nvPr>
            <p:ph type="body" idx="36" hasCustomPrompt="1"/>
          </p:nvPr>
        </p:nvSpPr>
        <p:spPr>
          <a:xfrm>
            <a:off x="8744480" y="5668583"/>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solidFill>
                  <a:srgbClr val="898989"/>
                </a:solidFill>
              </a:defRPr>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solidFill>
                  <a:srgbClr val="898989"/>
                </a:solidFill>
              </a:defRPr>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3780648870"/>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mart Ar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786F69D-D4FA-4075-A7EC-8D31A184F630}"/>
              </a:ext>
              <a:ext uri="{C183D7F6-B498-43B3-948B-1728B52AA6E4}">
                <adec:decorative xmlns:adec="http://schemas.microsoft.com/office/drawing/2017/decorative" val="1"/>
              </a:ext>
            </a:extLst>
          </p:cNvPr>
          <p:cNvGrpSpPr/>
          <p:nvPr userDrawn="1"/>
        </p:nvGrpSpPr>
        <p:grpSpPr>
          <a:xfrm>
            <a:off x="0" y="0"/>
            <a:ext cx="2590800" cy="1027906"/>
            <a:chOff x="0" y="0"/>
            <a:chExt cx="2590800" cy="1027906"/>
          </a:xfrm>
        </p:grpSpPr>
        <p:cxnSp>
          <p:nvCxnSpPr>
            <p:cNvPr id="10" name="Straight Connector 9">
              <a:extLst>
                <a:ext uri="{FF2B5EF4-FFF2-40B4-BE49-F238E27FC236}">
                  <a16:creationId xmlns:a16="http://schemas.microsoft.com/office/drawing/2014/main" id="{66988B2D-0240-4256-8268-4B9FF1E72363}"/>
                </a:ext>
              </a:extLst>
            </p:cNvPr>
            <p:cNvCxnSpPr>
              <a:cxnSpLocks/>
            </p:cNvCxnSpPr>
            <p:nvPr userDrawn="1"/>
          </p:nvCxnSpPr>
          <p:spPr>
            <a:xfrm flipV="1">
              <a:off x="0" y="0"/>
              <a:ext cx="25908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8EEAAE1-3D04-41C3-B2D2-B3BEF34C3B27}"/>
                </a:ext>
              </a:extLst>
            </p:cNvPr>
            <p:cNvCxnSpPr>
              <a:cxnSpLocks/>
            </p:cNvCxnSpPr>
            <p:nvPr userDrawn="1"/>
          </p:nvCxnSpPr>
          <p:spPr>
            <a:xfrm flipH="1">
              <a:off x="0" y="0"/>
              <a:ext cx="704850" cy="10279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7" name="SmartArt Placeholder 6">
            <a:extLst>
              <a:ext uri="{FF2B5EF4-FFF2-40B4-BE49-F238E27FC236}">
                <a16:creationId xmlns:a16="http://schemas.microsoft.com/office/drawing/2014/main" id="{156CA116-0F6E-4EE9-B34F-03BA07161A7A}"/>
              </a:ext>
            </a:extLst>
          </p:cNvPr>
          <p:cNvSpPr>
            <a:spLocks noGrp="1"/>
          </p:cNvSpPr>
          <p:nvPr>
            <p:ph type="dgm" sz="quarter" idx="15"/>
          </p:nvPr>
        </p:nvSpPr>
        <p:spPr>
          <a:xfrm>
            <a:off x="838200" y="2111375"/>
            <a:ext cx="10515600" cy="3744913"/>
          </a:xfrm>
        </p:spPr>
        <p:txBody>
          <a:bodyPr/>
          <a:lstStyle/>
          <a:p>
            <a:r>
              <a:rPr lang="en-US" dirty="0"/>
              <a:t>Click icon to add SmartArt graphic</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4283680433"/>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9D2AF524-D4B4-4A3A-9CE4-EDAFE1D5A37B}"/>
              </a:ext>
              <a:ext uri="{C183D7F6-B498-43B3-948B-1728B52AA6E4}">
                <adec:decorative xmlns:adec="http://schemas.microsoft.com/office/drawing/2017/decorative" val="1"/>
              </a:ext>
            </a:extLst>
          </p:cNvPr>
          <p:cNvSpPr/>
          <p:nvPr/>
        </p:nvSpPr>
        <p:spPr>
          <a:xfrm>
            <a:off x="2113884" y="0"/>
            <a:ext cx="10078116" cy="6858000"/>
          </a:xfrm>
          <a:custGeom>
            <a:avLst/>
            <a:gdLst>
              <a:gd name="connsiteX0" fmla="*/ 3793236 w 10078116"/>
              <a:gd name="connsiteY0" fmla="*/ 6858000 h 6858000"/>
              <a:gd name="connsiteX1" fmla="*/ 0 w 10078116"/>
              <a:gd name="connsiteY1" fmla="*/ 0 h 6858000"/>
              <a:gd name="connsiteX2" fmla="*/ 10078116 w 10078116"/>
              <a:gd name="connsiteY2" fmla="*/ 0 h 6858000"/>
              <a:gd name="connsiteX3" fmla="*/ 10078116 w 1007811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078116" h="6858000">
                <a:moveTo>
                  <a:pt x="3793236" y="6858000"/>
                </a:moveTo>
                <a:lnTo>
                  <a:pt x="0" y="0"/>
                </a:lnTo>
                <a:lnTo>
                  <a:pt x="10078116" y="0"/>
                </a:lnTo>
                <a:lnTo>
                  <a:pt x="10078116" y="6858000"/>
                </a:ln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E3987A5-99A6-4B33-BAAF-53159635382E}"/>
              </a:ext>
            </a:extLst>
          </p:cNvPr>
          <p:cNvSpPr>
            <a:spLocks noGrp="1"/>
          </p:cNvSpPr>
          <p:nvPr>
            <p:ph type="title" hasCustomPrompt="1"/>
          </p:nvPr>
        </p:nvSpPr>
        <p:spPr>
          <a:xfrm>
            <a:off x="838200" y="5509419"/>
            <a:ext cx="4082142" cy="585788"/>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TITLE</a:t>
            </a:r>
          </a:p>
        </p:txBody>
      </p:sp>
      <p:sp>
        <p:nvSpPr>
          <p:cNvPr id="16" name="Text Placeholder 15">
            <a:extLst>
              <a:ext uri="{FF2B5EF4-FFF2-40B4-BE49-F238E27FC236}">
                <a16:creationId xmlns:a16="http://schemas.microsoft.com/office/drawing/2014/main" id="{3BABF6CA-407C-4BF0-8234-1321A676E756}"/>
              </a:ext>
            </a:extLst>
          </p:cNvPr>
          <p:cNvSpPr>
            <a:spLocks noGrp="1"/>
          </p:cNvSpPr>
          <p:nvPr>
            <p:ph type="body" sz="quarter" idx="13"/>
          </p:nvPr>
        </p:nvSpPr>
        <p:spPr>
          <a:xfrm>
            <a:off x="166074" y="1507772"/>
            <a:ext cx="2141764" cy="514350"/>
          </a:xfrm>
        </p:spPr>
        <p:txBody>
          <a:bodyPr anchor="ctr">
            <a:normAutofit/>
          </a:bodyPr>
          <a:lstStyle>
            <a:lvl1pPr marL="0" indent="0" algn="r">
              <a:buNone/>
              <a:defRPr sz="2000"/>
            </a:lvl1pPr>
          </a:lstStyle>
          <a:p>
            <a:pPr lvl="0"/>
            <a:r>
              <a:rPr lang="en-US"/>
              <a:t>Click to edit Master text styles</a:t>
            </a:r>
          </a:p>
        </p:txBody>
      </p:sp>
      <p:sp>
        <p:nvSpPr>
          <p:cNvPr id="17" name="Text Placeholder 15">
            <a:extLst>
              <a:ext uri="{FF2B5EF4-FFF2-40B4-BE49-F238E27FC236}">
                <a16:creationId xmlns:a16="http://schemas.microsoft.com/office/drawing/2014/main" id="{76D8129B-5B68-421C-968C-3663C86EFC7C}"/>
              </a:ext>
            </a:extLst>
          </p:cNvPr>
          <p:cNvSpPr>
            <a:spLocks noGrp="1"/>
          </p:cNvSpPr>
          <p:nvPr>
            <p:ph type="body" sz="quarter" idx="14"/>
          </p:nvPr>
        </p:nvSpPr>
        <p:spPr>
          <a:xfrm>
            <a:off x="732131" y="2584097"/>
            <a:ext cx="2141764" cy="514350"/>
          </a:xfrm>
        </p:spPr>
        <p:txBody>
          <a:bodyPr anchor="ctr">
            <a:normAutofit/>
          </a:bodyPr>
          <a:lstStyle>
            <a:lvl1pPr marL="0" indent="0" algn="r">
              <a:buNone/>
              <a:defRPr sz="2000"/>
            </a:lvl1pPr>
          </a:lstStyle>
          <a:p>
            <a:pPr lvl="0"/>
            <a:r>
              <a:rPr lang="en-US"/>
              <a:t>Click to edit Master text styles</a:t>
            </a:r>
          </a:p>
        </p:txBody>
      </p:sp>
      <p:sp>
        <p:nvSpPr>
          <p:cNvPr id="18" name="Text Placeholder 15">
            <a:extLst>
              <a:ext uri="{FF2B5EF4-FFF2-40B4-BE49-F238E27FC236}">
                <a16:creationId xmlns:a16="http://schemas.microsoft.com/office/drawing/2014/main" id="{6C741DCA-8EBD-44F5-9D38-E938A628ADCD}"/>
              </a:ext>
            </a:extLst>
          </p:cNvPr>
          <p:cNvSpPr>
            <a:spLocks noGrp="1"/>
          </p:cNvSpPr>
          <p:nvPr>
            <p:ph type="body" sz="quarter" idx="15"/>
          </p:nvPr>
        </p:nvSpPr>
        <p:spPr>
          <a:xfrm>
            <a:off x="1338556" y="3660422"/>
            <a:ext cx="2141764" cy="514350"/>
          </a:xfrm>
        </p:spPr>
        <p:txBody>
          <a:bodyPr anchor="ctr">
            <a:normAutofit/>
          </a:bodyPr>
          <a:lstStyle>
            <a:lvl1pPr marL="0" indent="0" algn="r">
              <a:buNone/>
              <a:defRPr sz="2000"/>
            </a:lvl1pPr>
          </a:lstStyle>
          <a:p>
            <a:pPr lvl="0"/>
            <a:r>
              <a:rPr lang="en-US"/>
              <a:t>Click to edit Master text styles</a:t>
            </a:r>
          </a:p>
        </p:txBody>
      </p:sp>
      <p:sp>
        <p:nvSpPr>
          <p:cNvPr id="19" name="Text Placeholder 15">
            <a:extLst>
              <a:ext uri="{FF2B5EF4-FFF2-40B4-BE49-F238E27FC236}">
                <a16:creationId xmlns:a16="http://schemas.microsoft.com/office/drawing/2014/main" id="{5C43C6B1-A1BD-4A90-8B4B-F361C1BEDD26}"/>
              </a:ext>
            </a:extLst>
          </p:cNvPr>
          <p:cNvSpPr>
            <a:spLocks noGrp="1"/>
          </p:cNvSpPr>
          <p:nvPr>
            <p:ph type="body" sz="quarter" idx="16"/>
          </p:nvPr>
        </p:nvSpPr>
        <p:spPr>
          <a:xfrm>
            <a:off x="1922756" y="4736748"/>
            <a:ext cx="2141764" cy="514350"/>
          </a:xfrm>
        </p:spPr>
        <p:txBody>
          <a:bodyPr anchor="ctr">
            <a:normAutofit/>
          </a:bodyPr>
          <a:lstStyle>
            <a:lvl1pPr marL="0" indent="0" algn="r">
              <a:buNone/>
              <a:defRPr sz="2000"/>
            </a:lvl1pPr>
          </a:lstStyle>
          <a:p>
            <a:pPr lvl="0"/>
            <a:r>
              <a:rPr lang="en-US"/>
              <a:t>Click to edit Master text styles</a:t>
            </a:r>
          </a:p>
        </p:txBody>
      </p:sp>
      <p:sp>
        <p:nvSpPr>
          <p:cNvPr id="34" name="Text Placeholder 15">
            <a:extLst>
              <a:ext uri="{FF2B5EF4-FFF2-40B4-BE49-F238E27FC236}">
                <a16:creationId xmlns:a16="http://schemas.microsoft.com/office/drawing/2014/main" id="{0C66E1BD-33F0-4B94-BF94-CD4698F85C3D}"/>
              </a:ext>
            </a:extLst>
          </p:cNvPr>
          <p:cNvSpPr>
            <a:spLocks noGrp="1"/>
          </p:cNvSpPr>
          <p:nvPr>
            <p:ph type="body" sz="quarter" idx="17" hasCustomPrompt="1"/>
          </p:nvPr>
        </p:nvSpPr>
        <p:spPr>
          <a:xfrm>
            <a:off x="4401536" y="1613528"/>
            <a:ext cx="5102680" cy="1010842"/>
          </a:xfrm>
        </p:spPr>
        <p:txBody>
          <a:bodyPr anchor="t">
            <a:normAutofit/>
          </a:bodyPr>
          <a:lstStyle>
            <a:lvl1pPr marL="0" indent="0" algn="l">
              <a:lnSpc>
                <a:spcPct val="100000"/>
              </a:lnSpc>
              <a:buNone/>
              <a:defRPr sz="1400" spc="50" baseline="0"/>
            </a:lvl1pPr>
          </a:lstStyle>
          <a:p>
            <a:pPr lvl="0"/>
            <a:r>
              <a:rPr lang="en-US" dirty="0"/>
              <a:t>Click to edit master text style</a:t>
            </a:r>
          </a:p>
        </p:txBody>
      </p:sp>
      <p:sp>
        <p:nvSpPr>
          <p:cNvPr id="35" name="Text Placeholder 15">
            <a:extLst>
              <a:ext uri="{FF2B5EF4-FFF2-40B4-BE49-F238E27FC236}">
                <a16:creationId xmlns:a16="http://schemas.microsoft.com/office/drawing/2014/main" id="{2D4661B1-6559-407A-9AEC-A46A0570AE8F}"/>
              </a:ext>
            </a:extLst>
          </p:cNvPr>
          <p:cNvSpPr>
            <a:spLocks noGrp="1"/>
          </p:cNvSpPr>
          <p:nvPr>
            <p:ph type="body" sz="quarter" idx="18" hasCustomPrompt="1"/>
          </p:nvPr>
        </p:nvSpPr>
        <p:spPr>
          <a:xfrm>
            <a:off x="4986029" y="268256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6" name="Text Placeholder 15">
            <a:extLst>
              <a:ext uri="{FF2B5EF4-FFF2-40B4-BE49-F238E27FC236}">
                <a16:creationId xmlns:a16="http://schemas.microsoft.com/office/drawing/2014/main" id="{DCC983F7-6A25-42C0-811C-EA32138C5B80}"/>
              </a:ext>
            </a:extLst>
          </p:cNvPr>
          <p:cNvSpPr>
            <a:spLocks noGrp="1"/>
          </p:cNvSpPr>
          <p:nvPr>
            <p:ph type="body" sz="quarter" idx="19" hasCustomPrompt="1"/>
          </p:nvPr>
        </p:nvSpPr>
        <p:spPr>
          <a:xfrm>
            <a:off x="5576938" y="375539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7" name="Text Placeholder 15">
            <a:extLst>
              <a:ext uri="{FF2B5EF4-FFF2-40B4-BE49-F238E27FC236}">
                <a16:creationId xmlns:a16="http://schemas.microsoft.com/office/drawing/2014/main" id="{E83DA0EB-27DD-416A-8DA5-4AFDC8587E5C}"/>
              </a:ext>
            </a:extLst>
          </p:cNvPr>
          <p:cNvSpPr>
            <a:spLocks noGrp="1"/>
          </p:cNvSpPr>
          <p:nvPr>
            <p:ph type="body" sz="quarter" idx="20" hasCustomPrompt="1"/>
          </p:nvPr>
        </p:nvSpPr>
        <p:spPr>
          <a:xfrm>
            <a:off x="6175280" y="4824430"/>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5" name="Date Placeholder 4">
            <a:extLst>
              <a:ext uri="{FF2B5EF4-FFF2-40B4-BE49-F238E27FC236}">
                <a16:creationId xmlns:a16="http://schemas.microsoft.com/office/drawing/2014/main" id="{874DC36F-5D3E-439D-80B5-32633FC34434}"/>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6" name="Footer Placeholder 5">
            <a:extLst>
              <a:ext uri="{FF2B5EF4-FFF2-40B4-BE49-F238E27FC236}">
                <a16:creationId xmlns:a16="http://schemas.microsoft.com/office/drawing/2014/main" id="{6C710A8A-CEC9-4787-A745-C28DD965F7DD}"/>
              </a:ext>
            </a:extLst>
          </p:cNvPr>
          <p:cNvSpPr>
            <a:spLocks noGrp="1"/>
          </p:cNvSpPr>
          <p:nvPr>
            <p:ph type="ftr" sz="quarter" idx="11"/>
          </p:nvPr>
        </p:nvSpPr>
        <p:spPr>
          <a:xfrm>
            <a:off x="6749143" y="6356350"/>
            <a:ext cx="3775981" cy="365125"/>
          </a:xfrm>
        </p:spPr>
        <p:txBody>
          <a:bodyPr/>
          <a:lstStyle>
            <a:lvl1pPr>
              <a:defRPr sz="900"/>
            </a:lvl1pPr>
          </a:lstStyle>
          <a:p>
            <a:r>
              <a:rPr lang="en-US" dirty="0"/>
              <a:t>PRESENTATION TITLE</a:t>
            </a:r>
          </a:p>
        </p:txBody>
      </p:sp>
      <p:sp>
        <p:nvSpPr>
          <p:cNvPr id="7" name="Slide Number Placeholder 6">
            <a:extLst>
              <a:ext uri="{FF2B5EF4-FFF2-40B4-BE49-F238E27FC236}">
                <a16:creationId xmlns:a16="http://schemas.microsoft.com/office/drawing/2014/main" id="{4162BD04-8F01-472A-9456-4702A2218BB5}"/>
              </a:ext>
            </a:extLst>
          </p:cNvPr>
          <p:cNvSpPr>
            <a:spLocks noGrp="1"/>
          </p:cNvSpPr>
          <p:nvPr>
            <p:ph type="sldNum" sz="quarter" idx="12"/>
          </p:nvPr>
        </p:nvSpPr>
        <p:spPr>
          <a:xfrm>
            <a:off x="10810874" y="6356350"/>
            <a:ext cx="542925" cy="365125"/>
          </a:xfrm>
        </p:spPr>
        <p:txBody>
          <a:bodyPr/>
          <a:lstStyle>
            <a:lvl1pPr>
              <a:defRPr sz="900"/>
            </a:lvl1pPr>
          </a:lstStyle>
          <a:p>
            <a:fld id="{A49DFD55-3C28-40EF-9E31-A92D2E4017FF}" type="slidenum">
              <a:rPr lang="en-US" smtClean="0"/>
              <a:pPr/>
              <a:t>‹#›</a:t>
            </a:fld>
            <a:endParaRPr lang="en-US" dirty="0"/>
          </a:p>
        </p:txBody>
      </p:sp>
      <p:cxnSp>
        <p:nvCxnSpPr>
          <p:cNvPr id="3" name="Straight Connector 2">
            <a:extLst>
              <a:ext uri="{FF2B5EF4-FFF2-40B4-BE49-F238E27FC236}">
                <a16:creationId xmlns:a16="http://schemas.microsoft.com/office/drawing/2014/main" id="{D3795F91-C721-4363-956D-756673AE7957}"/>
              </a:ext>
              <a:ext uri="{C183D7F6-B498-43B3-948B-1728B52AA6E4}">
                <adec:decorative xmlns:adec="http://schemas.microsoft.com/office/drawing/2017/decorative" val="1"/>
              </a:ext>
            </a:extLst>
          </p:cNvPr>
          <p:cNvCxnSpPr>
            <a:cxnSpLocks/>
          </p:cNvCxnSpPr>
          <p:nvPr userDrawn="1"/>
        </p:nvCxnSpPr>
        <p:spPr>
          <a:xfrm>
            <a:off x="4353515" y="502393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4" name="Straight Connector 3">
            <a:extLst>
              <a:ext uri="{FF2B5EF4-FFF2-40B4-BE49-F238E27FC236}">
                <a16:creationId xmlns:a16="http://schemas.microsoft.com/office/drawing/2014/main" id="{8AC14461-E27D-413D-B31A-47B74646AF25}"/>
              </a:ext>
              <a:ext uri="{C183D7F6-B498-43B3-948B-1728B52AA6E4}">
                <adec:decorative xmlns:adec="http://schemas.microsoft.com/office/drawing/2017/decorative" val="1"/>
              </a:ext>
            </a:extLst>
          </p:cNvPr>
          <p:cNvCxnSpPr>
            <a:cxnSpLocks/>
          </p:cNvCxnSpPr>
          <p:nvPr userDrawn="1"/>
        </p:nvCxnSpPr>
        <p:spPr>
          <a:xfrm>
            <a:off x="3759917" y="3948451"/>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8" name="Straight Connector 7">
            <a:extLst>
              <a:ext uri="{FF2B5EF4-FFF2-40B4-BE49-F238E27FC236}">
                <a16:creationId xmlns:a16="http://schemas.microsoft.com/office/drawing/2014/main" id="{4D6AEA4C-7710-4829-BA87-8DD77F15932C}"/>
              </a:ext>
              <a:ext uri="{C183D7F6-B498-43B3-948B-1728B52AA6E4}">
                <adec:decorative xmlns:adec="http://schemas.microsoft.com/office/drawing/2017/decorative" val="1"/>
              </a:ext>
            </a:extLst>
          </p:cNvPr>
          <p:cNvCxnSpPr>
            <a:cxnSpLocks/>
          </p:cNvCxnSpPr>
          <p:nvPr userDrawn="1"/>
        </p:nvCxnSpPr>
        <p:spPr>
          <a:xfrm>
            <a:off x="3173453" y="2872686"/>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9" name="Straight Connector 8">
            <a:extLst>
              <a:ext uri="{FF2B5EF4-FFF2-40B4-BE49-F238E27FC236}">
                <a16:creationId xmlns:a16="http://schemas.microsoft.com/office/drawing/2014/main" id="{E9BD473E-6203-491C-87AC-54AC0AB23333}"/>
              </a:ext>
              <a:ext uri="{C183D7F6-B498-43B3-948B-1728B52AA6E4}">
                <adec:decorative xmlns:adec="http://schemas.microsoft.com/office/drawing/2017/decorative" val="1"/>
              </a:ext>
            </a:extLst>
          </p:cNvPr>
          <p:cNvCxnSpPr>
            <a:cxnSpLocks/>
          </p:cNvCxnSpPr>
          <p:nvPr userDrawn="1"/>
        </p:nvCxnSpPr>
        <p:spPr>
          <a:xfrm>
            <a:off x="2586263" y="179608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1754808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Two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2933700" y="892177"/>
            <a:ext cx="8421688" cy="1325563"/>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2933700" y="2776936"/>
            <a:ext cx="3924300"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2933700" y="3834606"/>
            <a:ext cx="3924300"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7410173" y="2776936"/>
            <a:ext cx="3943627"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7410173" y="3834606"/>
            <a:ext cx="3943627"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pic>
        <p:nvPicPr>
          <p:cNvPr id="11" name="Graphic 10">
            <a:extLst>
              <a:ext uri="{FF2B5EF4-FFF2-40B4-BE49-F238E27FC236}">
                <a16:creationId xmlns:a16="http://schemas.microsoft.com/office/drawing/2014/main" id="{EE24E1DB-1F20-4C28-8069-D9219D1F8BBD}"/>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39434" t="20278" b="22673"/>
          <a:stretch/>
        </p:blipFill>
        <p:spPr>
          <a:xfrm>
            <a:off x="25785" y="0"/>
            <a:ext cx="4368030" cy="3912394"/>
          </a:xfrm>
          <a:prstGeom prst="rect">
            <a:avLst/>
          </a:prstGeom>
        </p:spPr>
      </p:pic>
    </p:spTree>
    <p:extLst>
      <p:ext uri="{BB962C8B-B14F-4D97-AF65-F5344CB8AC3E}">
        <p14:creationId xmlns:p14="http://schemas.microsoft.com/office/powerpoint/2010/main" val="42298439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hree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43104"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1243104"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4647665" y="2776936"/>
            <a:ext cx="2896671"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4647665" y="3834606"/>
            <a:ext cx="2896671"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
            <a:extLst>
              <a:ext uri="{FF2B5EF4-FFF2-40B4-BE49-F238E27FC236}">
                <a16:creationId xmlns:a16="http://schemas.microsoft.com/office/drawing/2014/main" id="{1F60A771-8BBC-4565-AB09-402DA7CB2780}"/>
              </a:ext>
            </a:extLst>
          </p:cNvPr>
          <p:cNvSpPr>
            <a:spLocks noGrp="1"/>
          </p:cNvSpPr>
          <p:nvPr>
            <p:ph type="body" idx="13" hasCustomPrompt="1"/>
          </p:nvPr>
        </p:nvSpPr>
        <p:spPr>
          <a:xfrm>
            <a:off x="8066421"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22" name="Content Placeholder 3">
            <a:extLst>
              <a:ext uri="{FF2B5EF4-FFF2-40B4-BE49-F238E27FC236}">
                <a16:creationId xmlns:a16="http://schemas.microsoft.com/office/drawing/2014/main" id="{C464A9BD-B815-4632-8F54-6EB70E48BAFF}"/>
              </a:ext>
            </a:extLst>
          </p:cNvPr>
          <p:cNvSpPr>
            <a:spLocks noGrp="1"/>
          </p:cNvSpPr>
          <p:nvPr>
            <p:ph sz="half" idx="14"/>
          </p:nvPr>
        </p:nvSpPr>
        <p:spPr>
          <a:xfrm>
            <a:off x="8066421"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10" name="Group 9">
            <a:extLst>
              <a:ext uri="{FF2B5EF4-FFF2-40B4-BE49-F238E27FC236}">
                <a16:creationId xmlns:a16="http://schemas.microsoft.com/office/drawing/2014/main" id="{B2368EF4-1233-48C7-8DB5-75844BFCD594}"/>
              </a:ext>
              <a:ext uri="{C183D7F6-B498-43B3-948B-1728B52AA6E4}">
                <adec:decorative xmlns:adec="http://schemas.microsoft.com/office/drawing/2017/decorative" val="1"/>
              </a:ext>
            </a:extLst>
          </p:cNvPr>
          <p:cNvGrpSpPr/>
          <p:nvPr userDrawn="1"/>
        </p:nvGrpSpPr>
        <p:grpSpPr>
          <a:xfrm>
            <a:off x="0" y="0"/>
            <a:ext cx="2238376" cy="3105150"/>
            <a:chOff x="0" y="0"/>
            <a:chExt cx="2238376" cy="3105150"/>
          </a:xfrm>
        </p:grpSpPr>
        <p:cxnSp>
          <p:nvCxnSpPr>
            <p:cNvPr id="16" name="Straight Connector 15">
              <a:extLst>
                <a:ext uri="{FF2B5EF4-FFF2-40B4-BE49-F238E27FC236}">
                  <a16:creationId xmlns:a16="http://schemas.microsoft.com/office/drawing/2014/main" id="{463D7850-C2A6-43CE-BBE4-8E81A0A593BF}"/>
                </a:ext>
              </a:extLst>
            </p:cNvPr>
            <p:cNvCxnSpPr>
              <a:cxnSpLocks/>
            </p:cNvCxnSpPr>
            <p:nvPr userDrawn="1"/>
          </p:nvCxnSpPr>
          <p:spPr>
            <a:xfrm flipH="1">
              <a:off x="0" y="0"/>
              <a:ext cx="1238250" cy="31051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BAD3E03-2E3B-440C-9105-6F9D33006D66}"/>
                </a:ext>
              </a:extLst>
            </p:cNvPr>
            <p:cNvCxnSpPr>
              <a:cxnSpLocks/>
            </p:cNvCxnSpPr>
            <p:nvPr userDrawn="1"/>
          </p:nvCxnSpPr>
          <p:spPr>
            <a:xfrm flipH="1">
              <a:off x="0" y="0"/>
              <a:ext cx="2238376" cy="2476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906244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8AF138-F71B-40AB-BB8B-4BBA69EB15B9}" type="datetime1">
              <a:rPr lang="en-US" smtClean="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54768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54768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4" name="Group 3">
            <a:extLst>
              <a:ext uri="{FF2B5EF4-FFF2-40B4-BE49-F238E27FC236}">
                <a16:creationId xmlns:a16="http://schemas.microsoft.com/office/drawing/2014/main" id="{D74AA03A-263D-4B5F-B05B-7D6923A9A4D3}"/>
              </a:ext>
            </a:extLst>
          </p:cNvPr>
          <p:cNvGrpSpPr/>
          <p:nvPr userDrawn="1"/>
        </p:nvGrpSpPr>
        <p:grpSpPr>
          <a:xfrm>
            <a:off x="0" y="0"/>
            <a:ext cx="4762501" cy="5186363"/>
            <a:chOff x="0" y="0"/>
            <a:chExt cx="4762501" cy="5186363"/>
          </a:xfrm>
        </p:grpSpPr>
        <p:cxnSp>
          <p:nvCxnSpPr>
            <p:cNvPr id="23" name="Straight Connector 22">
              <a:extLst>
                <a:ext uri="{FF2B5EF4-FFF2-40B4-BE49-F238E27FC236}">
                  <a16:creationId xmlns:a16="http://schemas.microsoft.com/office/drawing/2014/main" id="{D87F08D6-2CA7-4A5A-BE34-07113DCA535D}"/>
                </a:ext>
              </a:extLst>
            </p:cNvPr>
            <p:cNvCxnSpPr>
              <a:cxnSpLocks/>
            </p:cNvCxnSpPr>
            <p:nvPr userDrawn="1"/>
          </p:nvCxnSpPr>
          <p:spPr>
            <a:xfrm flipH="1" flipV="1">
              <a:off x="0" y="876300"/>
              <a:ext cx="4762500" cy="1628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768C87F-B9C3-4DFF-8454-F3F52CE4346B}"/>
                </a:ext>
              </a:extLst>
            </p:cNvPr>
            <p:cNvCxnSpPr>
              <a:cxnSpLocks/>
            </p:cNvCxnSpPr>
            <p:nvPr userDrawn="1"/>
          </p:nvCxnSpPr>
          <p:spPr>
            <a:xfrm flipH="1" flipV="1">
              <a:off x="2638425" y="0"/>
              <a:ext cx="2124076" cy="5186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Date Placeholder 6">
            <a:extLst>
              <a:ext uri="{FF2B5EF4-FFF2-40B4-BE49-F238E27FC236}">
                <a16:creationId xmlns:a16="http://schemas.microsoft.com/office/drawing/2014/main" id="{71F34533-9677-48AF-9374-976825F4BB7E}"/>
              </a:ext>
            </a:extLst>
          </p:cNvPr>
          <p:cNvSpPr>
            <a:spLocks noGrp="1"/>
          </p:cNvSpPr>
          <p:nvPr>
            <p:ph type="dt" sz="half" idx="10"/>
          </p:nvPr>
        </p:nvSpPr>
        <p:spPr>
          <a:xfrm>
            <a:off x="838200" y="6356350"/>
            <a:ext cx="2743200" cy="365125"/>
          </a:xfrm>
        </p:spPr>
        <p:txBody>
          <a:bodyPr/>
          <a:lstStyle>
            <a:lvl1pPr>
              <a:defRPr sz="900"/>
            </a:lvl1pPr>
          </a:lstStyle>
          <a:p>
            <a:r>
              <a:rPr lang="en-US" dirty="0"/>
              <a:t>20XX</a:t>
            </a:r>
          </a:p>
        </p:txBody>
      </p:sp>
      <p:sp>
        <p:nvSpPr>
          <p:cNvPr id="22" name="Footer Placeholder 7">
            <a:extLst>
              <a:ext uri="{FF2B5EF4-FFF2-40B4-BE49-F238E27FC236}">
                <a16:creationId xmlns:a16="http://schemas.microsoft.com/office/drawing/2014/main" id="{4FAB8A26-B99E-4F96-8327-A932A14F2C03}"/>
              </a:ext>
            </a:extLst>
          </p:cNvPr>
          <p:cNvSpPr>
            <a:spLocks noGrp="1"/>
          </p:cNvSpPr>
          <p:nvPr>
            <p:ph type="ftr" sz="quarter" idx="11"/>
          </p:nvPr>
        </p:nvSpPr>
        <p:spPr>
          <a:xfrm>
            <a:off x="4038600" y="6356350"/>
            <a:ext cx="4114800" cy="365125"/>
          </a:xfrm>
        </p:spPr>
        <p:txBody>
          <a:bodyPr/>
          <a:lstStyle>
            <a:lvl1pPr>
              <a:defRPr sz="900"/>
            </a:lvl1pPr>
          </a:lstStyle>
          <a:p>
            <a:r>
              <a:rPr lang="en-US" dirty="0"/>
              <a:t>PRESENTATION TITLE</a:t>
            </a:r>
          </a:p>
        </p:txBody>
      </p:sp>
      <p:sp>
        <p:nvSpPr>
          <p:cNvPr id="24" name="Slide Number Placeholder 8">
            <a:extLst>
              <a:ext uri="{FF2B5EF4-FFF2-40B4-BE49-F238E27FC236}">
                <a16:creationId xmlns:a16="http://schemas.microsoft.com/office/drawing/2014/main" id="{EB0962D2-BCC3-48AB-A769-2A7327D29191}"/>
              </a:ext>
            </a:extLst>
          </p:cNvPr>
          <p:cNvSpPr>
            <a:spLocks noGrp="1"/>
          </p:cNvSpPr>
          <p:nvPr>
            <p:ph type="sldNum" sz="quarter" idx="12"/>
          </p:nvPr>
        </p:nvSpPr>
        <p:spPr>
          <a:xfrm>
            <a:off x="8610600" y="6356350"/>
            <a:ext cx="2743200"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72744753"/>
      </p:ext>
    </p:extLst>
  </p:cSld>
  <p:clrMapOvr>
    <a:masterClrMapping/>
  </p:clrMapOvr>
  <p:extLst>
    <p:ext uri="{DCECCB84-F9BA-43D5-87BE-67443E8EF086}">
      <p15:sldGuideLst xmlns:p15="http://schemas.microsoft.com/office/powerpoint/2012/main">
        <p15:guide id="1" pos="300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4267200" y="1615736"/>
            <a:ext cx="4179570" cy="1524735"/>
          </a:xfrm>
        </p:spPr>
        <p:txBody>
          <a:bodyPr anchor="b">
            <a:noAutofit/>
          </a:bodyPr>
          <a:lstStyle>
            <a:lvl1pPr algn="l">
              <a:defRPr sz="3600" spc="150" baseline="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4267200" y="3238103"/>
            <a:ext cx="4179570" cy="1371997"/>
          </a:xfrm>
        </p:spPr>
        <p:txBody>
          <a:bodyPr>
            <a:normAutofit/>
          </a:bodyPr>
          <a:lstStyle>
            <a:lvl1pPr marL="0" indent="0" algn="l">
              <a:lnSpc>
                <a:spcPct val="150000"/>
              </a:lnSpc>
              <a:buNone/>
              <a:defRPr sz="1400"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6" name="Graphic 5">
            <a:extLst>
              <a:ext uri="{FF2B5EF4-FFF2-40B4-BE49-F238E27FC236}">
                <a16:creationId xmlns:a16="http://schemas.microsoft.com/office/drawing/2014/main" id="{ED3361C9-310A-4255-A94E-B77588962DA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3176938" cy="6858000"/>
          </a:xfrm>
          <a:prstGeom prst="rect">
            <a:avLst/>
          </a:prstGeom>
        </p:spPr>
      </p:pic>
      <p:sp>
        <p:nvSpPr>
          <p:cNvPr id="9" name="Date Placeholder 6">
            <a:extLst>
              <a:ext uri="{FF2B5EF4-FFF2-40B4-BE49-F238E27FC236}">
                <a16:creationId xmlns:a16="http://schemas.microsoft.com/office/drawing/2014/main" id="{BF358517-D7B7-40D0-A9D0-B650C80898AC}"/>
              </a:ext>
            </a:extLst>
          </p:cNvPr>
          <p:cNvSpPr>
            <a:spLocks noGrp="1"/>
          </p:cNvSpPr>
          <p:nvPr>
            <p:ph type="dt" sz="half" idx="10"/>
          </p:nvPr>
        </p:nvSpPr>
        <p:spPr>
          <a:xfrm>
            <a:off x="4267200" y="6356350"/>
            <a:ext cx="1774371" cy="365125"/>
          </a:xfrm>
        </p:spPr>
        <p:txBody>
          <a:bodyPr/>
          <a:lstStyle>
            <a:lvl1pPr>
              <a:defRPr sz="900"/>
            </a:lvl1pPr>
          </a:lstStyle>
          <a:p>
            <a:r>
              <a:rPr lang="en-US" dirty="0"/>
              <a:t>20XX</a:t>
            </a:r>
          </a:p>
        </p:txBody>
      </p:sp>
      <p:sp>
        <p:nvSpPr>
          <p:cNvPr id="10" name="Footer Placeholder 7">
            <a:extLst>
              <a:ext uri="{FF2B5EF4-FFF2-40B4-BE49-F238E27FC236}">
                <a16:creationId xmlns:a16="http://schemas.microsoft.com/office/drawing/2014/main" id="{6026D44C-0B39-4DE1-A0FC-5615DDAAE3CE}"/>
              </a:ext>
            </a:extLst>
          </p:cNvPr>
          <p:cNvSpPr>
            <a:spLocks noGrp="1"/>
          </p:cNvSpPr>
          <p:nvPr>
            <p:ph type="ftr" sz="quarter" idx="11"/>
          </p:nvPr>
        </p:nvSpPr>
        <p:spPr>
          <a:xfrm>
            <a:off x="6479721" y="6356350"/>
            <a:ext cx="2661557" cy="365125"/>
          </a:xfrm>
        </p:spPr>
        <p:txBody>
          <a:bodyPr/>
          <a:lstStyle>
            <a:lvl1pPr>
              <a:defRPr sz="900"/>
            </a:lvl1pPr>
          </a:lstStyle>
          <a:p>
            <a:r>
              <a:rPr lang="en-US" dirty="0"/>
              <a:t>PRESENTATION TITLE</a:t>
            </a:r>
          </a:p>
        </p:txBody>
      </p:sp>
      <p:sp>
        <p:nvSpPr>
          <p:cNvPr id="11" name="Slide Number Placeholder 8">
            <a:extLst>
              <a:ext uri="{FF2B5EF4-FFF2-40B4-BE49-F238E27FC236}">
                <a16:creationId xmlns:a16="http://schemas.microsoft.com/office/drawing/2014/main" id="{0F8222B4-B618-42C4-8BDB-D2E4DF2F22C3}"/>
              </a:ext>
            </a:extLst>
          </p:cNvPr>
          <p:cNvSpPr>
            <a:spLocks noGrp="1"/>
          </p:cNvSpPr>
          <p:nvPr>
            <p:ph type="sldNum" sz="quarter" idx="12"/>
          </p:nvPr>
        </p:nvSpPr>
        <p:spPr>
          <a:xfrm>
            <a:off x="9579428" y="6356350"/>
            <a:ext cx="1774371"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335185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E433E4-878F-4587-B5AF-9ED0DEAEBA14}" type="datetime1">
              <a:rPr lang="en-US" smtClean="0"/>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CFC2BC-1411-4B33-8AFD-CA02D120ABC2}" type="datetime1">
              <a:rPr lang="en-US" smtClean="0"/>
              <a:t>12/5/2022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58E09C-BE15-4AC2-9A62-E1D75E35EC3B}" type="datetime1">
              <a:rPr lang="en-US" smtClean="0"/>
              <a:t>12/5/2022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943178-1ED8-4AA8-AFFF-7658F8CD61FC}" type="datetime1">
              <a:rPr lang="en-US" smtClean="0"/>
              <a:t>12/5/2022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FB637E-98F9-4515-8135-5182C376515B}" type="datetime1">
              <a:rPr lang="en-US" smtClean="0"/>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2DBD57-A686-413F-B5EE-2975710D6B56}" type="datetime1">
              <a:rPr lang="en-US" smtClean="0"/>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791C59D-7313-4253-A06B-A6AC5C40E855}" type="datetime1">
              <a:rPr lang="en-US" smtClean="0"/>
              <a:t>12/5/2022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4C17E5-24ED-44BC-BA50-02EF90355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33D101-3AF0-4F06-90ED-B83615C36C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AE9FDE-AF95-49F8-A927-35A23C9E6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20XX</a:t>
            </a:r>
          </a:p>
        </p:txBody>
      </p:sp>
      <p:sp>
        <p:nvSpPr>
          <p:cNvPr id="5" name="Footer Placeholder 4">
            <a:extLst>
              <a:ext uri="{FF2B5EF4-FFF2-40B4-BE49-F238E27FC236}">
                <a16:creationId xmlns:a16="http://schemas.microsoft.com/office/drawing/2014/main" id="{CC2E900D-8FF9-4E80-860D-89C2D3B4E4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F1A66A0C-1415-46A3-A1FF-BE18C70873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DFD55-3C28-40EF-9E31-A92D2E4017FF}" type="slidenum">
              <a:rPr lang="en-US" smtClean="0"/>
              <a:t>‹#›</a:t>
            </a:fld>
            <a:endParaRPr lang="en-US" dirty="0"/>
          </a:p>
        </p:txBody>
      </p:sp>
    </p:spTree>
    <p:extLst>
      <p:ext uri="{BB962C8B-B14F-4D97-AF65-F5344CB8AC3E}">
        <p14:creationId xmlns:p14="http://schemas.microsoft.com/office/powerpoint/2010/main" val="1931311260"/>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Lst>
  <p:hf hdr="0"/>
  <p:txStyles>
    <p:title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ercot.com/files/docs/2011/12/02/2012_flight_schedule.d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F387B-4926-49B9-AAAA-E5BD7524E7BC}"/>
              </a:ext>
            </a:extLst>
          </p:cNvPr>
          <p:cNvSpPr>
            <a:spLocks noGrp="1"/>
          </p:cNvSpPr>
          <p:nvPr>
            <p:ph type="ctrTitle"/>
          </p:nvPr>
        </p:nvSpPr>
        <p:spPr>
          <a:xfrm>
            <a:off x="2589212" y="2514600"/>
            <a:ext cx="9504721" cy="2262781"/>
          </a:xfrm>
        </p:spPr>
        <p:txBody>
          <a:bodyPr>
            <a:normAutofit fontScale="90000"/>
          </a:bodyPr>
          <a:lstStyle/>
          <a:p>
            <a:br>
              <a:rPr lang="en-US" dirty="0"/>
            </a:br>
            <a:r>
              <a:rPr lang="en-US" dirty="0"/>
              <a:t>Y2023 &amp; Y2024 Annual Events Risk Mitigation Considerations</a:t>
            </a:r>
          </a:p>
        </p:txBody>
      </p:sp>
      <p:sp>
        <p:nvSpPr>
          <p:cNvPr id="3" name="Subtitle 2">
            <a:extLst>
              <a:ext uri="{FF2B5EF4-FFF2-40B4-BE49-F238E27FC236}">
                <a16:creationId xmlns:a16="http://schemas.microsoft.com/office/drawing/2014/main" id="{44507D1A-FAA4-49AF-91A9-7FD9BE8667BD}"/>
              </a:ext>
            </a:extLst>
          </p:cNvPr>
          <p:cNvSpPr>
            <a:spLocks noGrp="1"/>
          </p:cNvSpPr>
          <p:nvPr>
            <p:ph type="subTitle" idx="1"/>
          </p:nvPr>
        </p:nvSpPr>
        <p:spPr/>
        <p:txBody>
          <a:bodyPr/>
          <a:lstStyle/>
          <a:p>
            <a:r>
              <a:rPr lang="en-US" dirty="0"/>
              <a:t>Kathy Scott </a:t>
            </a:r>
          </a:p>
        </p:txBody>
      </p:sp>
      <p:sp>
        <p:nvSpPr>
          <p:cNvPr id="4" name="Slide Number Placeholder 3">
            <a:extLst>
              <a:ext uri="{FF2B5EF4-FFF2-40B4-BE49-F238E27FC236}">
                <a16:creationId xmlns:a16="http://schemas.microsoft.com/office/drawing/2014/main" id="{B12650CB-6531-4CBF-BE15-AE4B6B53BBA4}"/>
              </a:ext>
            </a:extLst>
          </p:cNvPr>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3462011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7FC4-0E00-4688-99C2-55D173DA0EEC}"/>
              </a:ext>
            </a:extLst>
          </p:cNvPr>
          <p:cNvSpPr>
            <a:spLocks noGrp="1"/>
          </p:cNvSpPr>
          <p:nvPr>
            <p:ph type="title"/>
          </p:nvPr>
        </p:nvSpPr>
        <p:spPr>
          <a:xfrm>
            <a:off x="2423428" y="217710"/>
            <a:ext cx="9131715" cy="889730"/>
          </a:xfrm>
        </p:spPr>
        <p:txBody>
          <a:bodyPr>
            <a:normAutofit fontScale="90000"/>
          </a:bodyPr>
          <a:lstStyle/>
          <a:p>
            <a:pPr algn="ctr"/>
            <a:r>
              <a:rPr lang="en-US" sz="3200" b="1" dirty="0">
                <a:solidFill>
                  <a:srgbClr val="202124"/>
                </a:solidFill>
                <a:latin typeface="Roboto" panose="02000000000000000000" pitchFamily="2" charset="0"/>
              </a:rPr>
              <a:t>Market Considerations to Mitigate Risk to </a:t>
            </a:r>
            <a:br>
              <a:rPr lang="en-US" sz="3200" b="1" dirty="0">
                <a:solidFill>
                  <a:srgbClr val="202124"/>
                </a:solidFill>
                <a:latin typeface="Roboto" panose="02000000000000000000" pitchFamily="2" charset="0"/>
              </a:rPr>
            </a:br>
            <a:r>
              <a:rPr lang="en-US" sz="3200" b="1" dirty="0">
                <a:solidFill>
                  <a:srgbClr val="202124"/>
                </a:solidFill>
                <a:latin typeface="Roboto" panose="02000000000000000000" pitchFamily="2" charset="0"/>
              </a:rPr>
              <a:t>Mission Critical Projects </a:t>
            </a:r>
            <a:endParaRPr lang="en-US" sz="3200" dirty="0"/>
          </a:p>
        </p:txBody>
      </p:sp>
      <p:sp>
        <p:nvSpPr>
          <p:cNvPr id="3" name="Content Placeholder 2">
            <a:extLst>
              <a:ext uri="{FF2B5EF4-FFF2-40B4-BE49-F238E27FC236}">
                <a16:creationId xmlns:a16="http://schemas.microsoft.com/office/drawing/2014/main" id="{34D60DD5-4352-4881-986C-CE54E720F085}"/>
              </a:ext>
            </a:extLst>
          </p:cNvPr>
          <p:cNvSpPr>
            <a:spLocks noGrp="1"/>
          </p:cNvSpPr>
          <p:nvPr>
            <p:ph idx="1"/>
          </p:nvPr>
        </p:nvSpPr>
        <p:spPr>
          <a:xfrm>
            <a:off x="2423428" y="1152907"/>
            <a:ext cx="9565372" cy="5611960"/>
          </a:xfrm>
        </p:spPr>
        <p:txBody>
          <a:bodyPr>
            <a:normAutofit fontScale="40000" lnSpcReduction="20000"/>
          </a:bodyPr>
          <a:lstStyle/>
          <a:p>
            <a:r>
              <a:rPr lang="en-US" sz="3800" b="1" dirty="0">
                <a:solidFill>
                  <a:srgbClr val="202124"/>
                </a:solidFill>
                <a:latin typeface="Roboto" panose="02000000000000000000" pitchFamily="2" charset="0"/>
              </a:rPr>
              <a:t>Y2024 Market Flight Testing:</a:t>
            </a:r>
            <a:r>
              <a:rPr lang="en-US" sz="3800" dirty="0">
                <a:solidFill>
                  <a:srgbClr val="202124"/>
                </a:solidFill>
                <a:latin typeface="Roboto" panose="02000000000000000000" pitchFamily="2" charset="0"/>
              </a:rPr>
              <a:t>  </a:t>
            </a:r>
          </a:p>
          <a:p>
            <a:pPr lvl="1"/>
            <a:r>
              <a:rPr lang="en-US" sz="2900" dirty="0">
                <a:solidFill>
                  <a:srgbClr val="202124"/>
                </a:solidFill>
                <a:latin typeface="Roboto" panose="02000000000000000000" pitchFamily="2" charset="0"/>
              </a:rPr>
              <a:t>As part of prior TX SET Version Release post implementation review and lessons learned workshops, one recommendation was to allow ERCOT/Market Participants an opportunity for production system stabilization.  </a:t>
            </a:r>
          </a:p>
          <a:p>
            <a:pPr lvl="1"/>
            <a:r>
              <a:rPr lang="en-US" sz="2900" dirty="0">
                <a:solidFill>
                  <a:srgbClr val="202124"/>
                </a:solidFill>
                <a:latin typeface="Roboto" panose="02000000000000000000" pitchFamily="2" charset="0"/>
              </a:rPr>
              <a:t>There is </a:t>
            </a:r>
            <a:r>
              <a:rPr lang="en-US" sz="2900" b="1" dirty="0">
                <a:solidFill>
                  <a:srgbClr val="202124"/>
                </a:solidFill>
                <a:latin typeface="Roboto" panose="02000000000000000000" pitchFamily="2" charset="0"/>
              </a:rPr>
              <a:t>Market precedence </a:t>
            </a:r>
            <a:r>
              <a:rPr lang="en-US" sz="2900" dirty="0">
                <a:solidFill>
                  <a:srgbClr val="202124"/>
                </a:solidFill>
                <a:latin typeface="Roboto" panose="02000000000000000000" pitchFamily="2" charset="0"/>
              </a:rPr>
              <a:t>for two Flights scheduled during the implementation of a new TX SET Version Release.   The TX SET v4.0 Flight Testing Schedule and Implementation Plan adhered to this Lesson Learned with the recommendation of scheduling and RMS approving Only 2 Market Flights Y2012 for TX SET v4.0 Market Testing. </a:t>
            </a:r>
            <a:r>
              <a:rPr lang="en-US" sz="2900" b="1" dirty="0">
                <a:solidFill>
                  <a:srgbClr val="0063DB"/>
                </a:solidFill>
                <a:latin typeface="Roboto" panose="02000000000000000000" pitchFamily="2" charset="0"/>
                <a:hlinkClick r:id="rId2" tooltip="2012 Flight Testing Schedule"/>
              </a:rPr>
              <a:t>2012 Flight Testing Schedule</a:t>
            </a:r>
            <a:endParaRPr lang="en-US" sz="2900" b="1" dirty="0">
              <a:solidFill>
                <a:srgbClr val="202124"/>
              </a:solidFill>
              <a:latin typeface="Roboto" panose="02000000000000000000" pitchFamily="2" charset="0"/>
            </a:endParaRPr>
          </a:p>
          <a:p>
            <a:pPr lvl="2"/>
            <a:r>
              <a:rPr lang="en-US" sz="2800" dirty="0">
                <a:solidFill>
                  <a:srgbClr val="202124"/>
                </a:solidFill>
                <a:latin typeface="Roboto" panose="02000000000000000000" pitchFamily="2" charset="0"/>
              </a:rPr>
              <a:t>Flight 0312 was the first Flight Testing Schedule requiring all Market Participants and ERCOT to successfully test TX SET v4.0 functionality for Compliance and Retail Certification.  </a:t>
            </a:r>
          </a:p>
          <a:p>
            <a:pPr lvl="2"/>
            <a:r>
              <a:rPr lang="en-US" sz="2800" dirty="0">
                <a:solidFill>
                  <a:srgbClr val="202124"/>
                </a:solidFill>
                <a:latin typeface="Roboto" panose="02000000000000000000" pitchFamily="2" charset="0"/>
              </a:rPr>
              <a:t>Flight 0912 was the second and final Flight-Testing Schedule for Y2012. </a:t>
            </a:r>
          </a:p>
          <a:p>
            <a:pPr lvl="2"/>
            <a:r>
              <a:rPr lang="en-US" sz="2800" dirty="0">
                <a:solidFill>
                  <a:srgbClr val="202124"/>
                </a:solidFill>
                <a:latin typeface="Roboto" panose="02000000000000000000" pitchFamily="2" charset="0"/>
              </a:rPr>
              <a:t>Both Flight 0312 and 0912 Allowed New Entrance for Retail Testing Certification.  </a:t>
            </a:r>
          </a:p>
          <a:p>
            <a:pPr lvl="2"/>
            <a:r>
              <a:rPr lang="en-US" sz="2800" dirty="0">
                <a:solidFill>
                  <a:srgbClr val="202124"/>
                </a:solidFill>
                <a:latin typeface="Roboto" panose="02000000000000000000" pitchFamily="2" charset="0"/>
              </a:rPr>
              <a:t>TX SET v4.0 production go-live was successfully implemented on Sunday, June 3, 2012.   </a:t>
            </a:r>
          </a:p>
          <a:p>
            <a:pPr lvl="1"/>
            <a:r>
              <a:rPr lang="en-US" sz="2900" dirty="0">
                <a:solidFill>
                  <a:srgbClr val="202124"/>
                </a:solidFill>
                <a:latin typeface="Roboto" panose="02000000000000000000" pitchFamily="2" charset="0"/>
              </a:rPr>
              <a:t>TX SET v5.0 Market Flight Testing will require that every Market Participant and ERCOT successfully test v5.0 new functionality in order to receive (new) or maintain (existing) their Retail Market certification.   There will be over 100 CRs, along with some 3</a:t>
            </a:r>
            <a:r>
              <a:rPr lang="en-US" sz="2900" baseline="30000" dirty="0">
                <a:solidFill>
                  <a:srgbClr val="202124"/>
                </a:solidFill>
                <a:latin typeface="Roboto" panose="02000000000000000000" pitchFamily="2" charset="0"/>
              </a:rPr>
              <a:t>rd</a:t>
            </a:r>
            <a:r>
              <a:rPr lang="en-US" sz="2900" dirty="0">
                <a:solidFill>
                  <a:srgbClr val="202124"/>
                </a:solidFill>
                <a:latin typeface="Roboto" panose="02000000000000000000" pitchFamily="2" charset="0"/>
              </a:rPr>
              <a:t> Party Vendors on behalf of CRs, testing with six  (1)EC, (1) MOU and (4)TDSPs – called Round Robin Testing.   </a:t>
            </a:r>
          </a:p>
          <a:p>
            <a:pPr lvl="1"/>
            <a:r>
              <a:rPr lang="en-US" sz="2900" dirty="0">
                <a:solidFill>
                  <a:srgbClr val="202124"/>
                </a:solidFill>
                <a:latin typeface="Roboto" panose="02000000000000000000" pitchFamily="2" charset="0"/>
              </a:rPr>
              <a:t>Total number of new entrance is unknown, therefore. testing will be comprehensive and lengthy – as they say  “</a:t>
            </a:r>
            <a:r>
              <a:rPr lang="en-US" sz="2900" b="1" dirty="0">
                <a:solidFill>
                  <a:srgbClr val="202124"/>
                </a:solidFill>
                <a:latin typeface="Roboto" panose="02000000000000000000" pitchFamily="2" charset="0"/>
              </a:rPr>
              <a:t>Retail Market testing, we can only go as fast as the slowest Market Participant”</a:t>
            </a:r>
            <a:r>
              <a:rPr lang="en-US" sz="2900" dirty="0">
                <a:solidFill>
                  <a:srgbClr val="202124"/>
                </a:solidFill>
                <a:latin typeface="Roboto" panose="02000000000000000000" pitchFamily="2" charset="0"/>
              </a:rPr>
              <a:t>   All new entrants require more test scripts, especially since they are required to successfully complete banking scripts in addition to transactional functionality scripts.   </a:t>
            </a:r>
          </a:p>
          <a:p>
            <a:pPr lvl="1"/>
            <a:r>
              <a:rPr lang="en-US" sz="2900" dirty="0">
                <a:solidFill>
                  <a:srgbClr val="202124"/>
                </a:solidFill>
                <a:latin typeface="Roboto" panose="02000000000000000000" pitchFamily="2" charset="0"/>
              </a:rPr>
              <a:t>If TX SET v5.0 planned Market Flight Testing is in Q1 2024 and Production Go-Live is in Q2 2024, it would be best to avoid the months of June – August for any potential third test flight in case TDSP resources are needed to assist call centers or perform EOP duties due to a major weather event(s).   A major weather event on the Gulf coast could impact three of the four TDSPs.    </a:t>
            </a:r>
          </a:p>
          <a:p>
            <a:pPr lvl="1"/>
            <a:r>
              <a:rPr lang="en-US" sz="2900" b="1" dirty="0">
                <a:solidFill>
                  <a:srgbClr val="202124"/>
                </a:solidFill>
                <a:latin typeface="Roboto" panose="02000000000000000000" pitchFamily="2" charset="0"/>
              </a:rPr>
              <a:t>Recommendation</a:t>
            </a:r>
            <a:r>
              <a:rPr lang="en-US" sz="2900" dirty="0">
                <a:solidFill>
                  <a:srgbClr val="202124"/>
                </a:solidFill>
                <a:latin typeface="Roboto" panose="02000000000000000000" pitchFamily="2" charset="0"/>
              </a:rPr>
              <a:t>: </a:t>
            </a:r>
          </a:p>
          <a:p>
            <a:pPr lvl="2"/>
            <a:r>
              <a:rPr lang="en-US" sz="2700" dirty="0">
                <a:solidFill>
                  <a:srgbClr val="202124"/>
                </a:solidFill>
                <a:latin typeface="Roboto" panose="02000000000000000000" pitchFamily="2" charset="0"/>
              </a:rPr>
              <a:t>Conduct two Market Test Flights in Y2024 – First Flight would be dedicated to TX SET v5.0 Compliance and Certification and second Flight would be normal TX SET v5.0 testing activities.   </a:t>
            </a:r>
          </a:p>
          <a:p>
            <a:pPr lvl="2"/>
            <a:r>
              <a:rPr lang="en-US" sz="2700" dirty="0">
                <a:solidFill>
                  <a:srgbClr val="202124"/>
                </a:solidFill>
                <a:latin typeface="Roboto" panose="02000000000000000000" pitchFamily="2" charset="0"/>
              </a:rPr>
              <a:t>Benefits of two Market Test Flights in Y2024 would allow Market Participants (MPs) and ERCOT with a period for system stabilization or HyperCare of their Production systems between Market Test Flights following a TX SET Production Release.    </a:t>
            </a:r>
          </a:p>
          <a:p>
            <a:pPr lvl="2"/>
            <a:r>
              <a:rPr lang="en-US" sz="2700" dirty="0">
                <a:solidFill>
                  <a:srgbClr val="202124"/>
                </a:solidFill>
                <a:latin typeface="Roboto" panose="02000000000000000000" pitchFamily="2" charset="0"/>
              </a:rPr>
              <a:t>Both Market Test Flights would allow new entrants that would continue to give new entrants an opportunity to become TX SETv5.0 compliant along with receiving Retail Market certification to operate in the Texas Retail Market.    </a:t>
            </a:r>
          </a:p>
          <a:p>
            <a:pPr lvl="1"/>
            <a:endParaRPr lang="en-US" dirty="0"/>
          </a:p>
        </p:txBody>
      </p:sp>
      <p:sp>
        <p:nvSpPr>
          <p:cNvPr id="4" name="Slide Number Placeholder 3">
            <a:extLst>
              <a:ext uri="{FF2B5EF4-FFF2-40B4-BE49-F238E27FC236}">
                <a16:creationId xmlns:a16="http://schemas.microsoft.com/office/drawing/2014/main" id="{B913D699-A8C1-4D6E-A96B-ECB1302190AF}"/>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2249654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3DB88-62DD-4C41-977F-D59BEF14EE76}"/>
              </a:ext>
            </a:extLst>
          </p:cNvPr>
          <p:cNvSpPr>
            <a:spLocks noGrp="1"/>
          </p:cNvSpPr>
          <p:nvPr>
            <p:ph type="title"/>
          </p:nvPr>
        </p:nvSpPr>
        <p:spPr>
          <a:xfrm>
            <a:off x="69088" y="6272212"/>
            <a:ext cx="4082142" cy="585788"/>
          </a:xfrm>
        </p:spPr>
        <p:txBody>
          <a:bodyPr>
            <a:normAutofit/>
          </a:bodyPr>
          <a:lstStyle/>
          <a:p>
            <a:r>
              <a:rPr lang="en-US" sz="1600" dirty="0"/>
              <a:t>TIMELINE of Actions</a:t>
            </a:r>
          </a:p>
        </p:txBody>
      </p:sp>
      <p:sp>
        <p:nvSpPr>
          <p:cNvPr id="3" name="Text Placeholder 2">
            <a:extLst>
              <a:ext uri="{FF2B5EF4-FFF2-40B4-BE49-F238E27FC236}">
                <a16:creationId xmlns:a16="http://schemas.microsoft.com/office/drawing/2014/main" id="{AEF37E83-2D8B-42EF-A2C4-5D2BBDB1F05B}"/>
              </a:ext>
            </a:extLst>
          </p:cNvPr>
          <p:cNvSpPr>
            <a:spLocks noGrp="1"/>
          </p:cNvSpPr>
          <p:nvPr>
            <p:ph type="body" sz="quarter" idx="13"/>
          </p:nvPr>
        </p:nvSpPr>
        <p:spPr>
          <a:xfrm>
            <a:off x="166074" y="1507772"/>
            <a:ext cx="2141764" cy="514350"/>
          </a:xfrm>
        </p:spPr>
        <p:txBody>
          <a:bodyPr/>
          <a:lstStyle/>
          <a:p>
            <a:r>
              <a:rPr lang="en-US" b="1" dirty="0"/>
              <a:t>Q1 2023</a:t>
            </a:r>
          </a:p>
        </p:txBody>
      </p:sp>
      <p:sp>
        <p:nvSpPr>
          <p:cNvPr id="4" name="Text Placeholder 3">
            <a:extLst>
              <a:ext uri="{FF2B5EF4-FFF2-40B4-BE49-F238E27FC236}">
                <a16:creationId xmlns:a16="http://schemas.microsoft.com/office/drawing/2014/main" id="{B0D77839-2CFD-4BC8-85DA-9EE69CCE1B20}"/>
              </a:ext>
            </a:extLst>
          </p:cNvPr>
          <p:cNvSpPr>
            <a:spLocks noGrp="1"/>
          </p:cNvSpPr>
          <p:nvPr>
            <p:ph type="body" sz="quarter" idx="14"/>
          </p:nvPr>
        </p:nvSpPr>
        <p:spPr>
          <a:xfrm>
            <a:off x="732131" y="2584097"/>
            <a:ext cx="2141764" cy="514350"/>
          </a:xfrm>
        </p:spPr>
        <p:txBody>
          <a:bodyPr/>
          <a:lstStyle/>
          <a:p>
            <a:r>
              <a:rPr lang="en-US" b="1" dirty="0"/>
              <a:t>Q2 2023</a:t>
            </a:r>
          </a:p>
        </p:txBody>
      </p:sp>
      <p:sp>
        <p:nvSpPr>
          <p:cNvPr id="5" name="Text Placeholder 4">
            <a:extLst>
              <a:ext uri="{FF2B5EF4-FFF2-40B4-BE49-F238E27FC236}">
                <a16:creationId xmlns:a16="http://schemas.microsoft.com/office/drawing/2014/main" id="{57E386FF-C90F-4484-A843-D4BA75FFF002}"/>
              </a:ext>
            </a:extLst>
          </p:cNvPr>
          <p:cNvSpPr>
            <a:spLocks noGrp="1"/>
          </p:cNvSpPr>
          <p:nvPr>
            <p:ph type="body" sz="quarter" idx="15"/>
          </p:nvPr>
        </p:nvSpPr>
        <p:spPr>
          <a:xfrm>
            <a:off x="1338556" y="3660422"/>
            <a:ext cx="2141764" cy="514350"/>
          </a:xfrm>
        </p:spPr>
        <p:txBody>
          <a:bodyPr/>
          <a:lstStyle/>
          <a:p>
            <a:r>
              <a:rPr lang="en-US" b="1" dirty="0"/>
              <a:t>Q3 2023</a:t>
            </a:r>
          </a:p>
        </p:txBody>
      </p:sp>
      <p:sp>
        <p:nvSpPr>
          <p:cNvPr id="6" name="Text Placeholder 5">
            <a:extLst>
              <a:ext uri="{FF2B5EF4-FFF2-40B4-BE49-F238E27FC236}">
                <a16:creationId xmlns:a16="http://schemas.microsoft.com/office/drawing/2014/main" id="{F30780D1-5C1B-411C-81ED-7B9970FCBF8A}"/>
              </a:ext>
            </a:extLst>
          </p:cNvPr>
          <p:cNvSpPr>
            <a:spLocks noGrp="1"/>
          </p:cNvSpPr>
          <p:nvPr>
            <p:ph type="body" sz="quarter" idx="16"/>
          </p:nvPr>
        </p:nvSpPr>
        <p:spPr>
          <a:xfrm>
            <a:off x="1922756" y="4736748"/>
            <a:ext cx="2141764" cy="514350"/>
          </a:xfrm>
        </p:spPr>
        <p:txBody>
          <a:bodyPr/>
          <a:lstStyle/>
          <a:p>
            <a:r>
              <a:rPr lang="en-US" b="1" dirty="0"/>
              <a:t>Q4 2023 </a:t>
            </a:r>
          </a:p>
        </p:txBody>
      </p:sp>
      <p:sp>
        <p:nvSpPr>
          <p:cNvPr id="12" name="Text Placeholder 11">
            <a:extLst>
              <a:ext uri="{FF2B5EF4-FFF2-40B4-BE49-F238E27FC236}">
                <a16:creationId xmlns:a16="http://schemas.microsoft.com/office/drawing/2014/main" id="{FABE7D8B-D1CD-44C0-AD2D-2ABA67684E97}"/>
              </a:ext>
            </a:extLst>
          </p:cNvPr>
          <p:cNvSpPr>
            <a:spLocks noGrp="1"/>
          </p:cNvSpPr>
          <p:nvPr>
            <p:ph type="body" sz="quarter" idx="17"/>
          </p:nvPr>
        </p:nvSpPr>
        <p:spPr>
          <a:xfrm>
            <a:off x="4201510" y="1162136"/>
            <a:ext cx="7824415" cy="1390367"/>
          </a:xfrm>
          <a:ln>
            <a:solidFill>
              <a:schemeClr val="tx1"/>
            </a:solidFill>
          </a:ln>
        </p:spPr>
        <p:txBody>
          <a:bodyPr>
            <a:normAutofit/>
          </a:bodyPr>
          <a:lstStyle/>
          <a:p>
            <a:pPr>
              <a:spcBef>
                <a:spcPts val="0"/>
              </a:spcBef>
            </a:pPr>
            <a:r>
              <a:rPr lang="en-US" dirty="0"/>
              <a:t>LP&amp;L Rates </a:t>
            </a:r>
          </a:p>
          <a:p>
            <a:pPr>
              <a:spcBef>
                <a:spcPts val="0"/>
              </a:spcBef>
            </a:pPr>
            <a:r>
              <a:rPr lang="en-US" dirty="0"/>
              <a:t>Customer Enrollment Process – Detailed Timeline</a:t>
            </a:r>
          </a:p>
          <a:p>
            <a:pPr>
              <a:spcBef>
                <a:spcPts val="0"/>
              </a:spcBef>
            </a:pPr>
            <a:r>
              <a:rPr lang="en-US" dirty="0"/>
              <a:t>PUCT Complaint Process / Application of PUCT Rules</a:t>
            </a:r>
          </a:p>
          <a:p>
            <a:pPr>
              <a:spcBef>
                <a:spcPts val="0"/>
              </a:spcBef>
            </a:pPr>
            <a:r>
              <a:rPr lang="en-US" dirty="0"/>
              <a:t>Transaction Timelines / TXSET Timelines </a:t>
            </a:r>
          </a:p>
          <a:p>
            <a:pPr>
              <a:spcBef>
                <a:spcPts val="0"/>
              </a:spcBef>
            </a:pPr>
            <a:r>
              <a:rPr lang="en-US" dirty="0"/>
              <a:t>CSA Process</a:t>
            </a:r>
          </a:p>
        </p:txBody>
      </p:sp>
      <p:sp>
        <p:nvSpPr>
          <p:cNvPr id="13" name="Text Placeholder 12">
            <a:extLst>
              <a:ext uri="{FF2B5EF4-FFF2-40B4-BE49-F238E27FC236}">
                <a16:creationId xmlns:a16="http://schemas.microsoft.com/office/drawing/2014/main" id="{8C2F0B15-120C-423F-8EE5-F303B19D5CC5}"/>
              </a:ext>
            </a:extLst>
          </p:cNvPr>
          <p:cNvSpPr>
            <a:spLocks noGrp="1"/>
          </p:cNvSpPr>
          <p:nvPr>
            <p:ph type="body" sz="quarter" idx="18"/>
          </p:nvPr>
        </p:nvSpPr>
        <p:spPr>
          <a:xfrm>
            <a:off x="4780012" y="2649580"/>
            <a:ext cx="5487937" cy="1010842"/>
          </a:xfrm>
          <a:ln>
            <a:solidFill>
              <a:schemeClr val="tx1"/>
            </a:solidFill>
          </a:ln>
        </p:spPr>
        <p:txBody>
          <a:bodyPr>
            <a:normAutofit/>
          </a:bodyPr>
          <a:lstStyle/>
          <a:p>
            <a:pPr>
              <a:spcBef>
                <a:spcPts val="0"/>
              </a:spcBef>
            </a:pPr>
            <a:r>
              <a:rPr lang="en-US" dirty="0"/>
              <a:t>Mass Customer Lists</a:t>
            </a:r>
          </a:p>
          <a:p>
            <a:pPr>
              <a:spcBef>
                <a:spcPts val="0"/>
              </a:spcBef>
            </a:pPr>
            <a:r>
              <a:rPr lang="en-US" dirty="0"/>
              <a:t>Power to Choose website</a:t>
            </a:r>
          </a:p>
          <a:p>
            <a:pPr>
              <a:spcBef>
                <a:spcPts val="0"/>
              </a:spcBef>
            </a:pPr>
            <a:r>
              <a:rPr lang="en-US" dirty="0"/>
              <a:t>Customer Forums/Town Halls</a:t>
            </a:r>
          </a:p>
          <a:p>
            <a:pPr>
              <a:spcBef>
                <a:spcPts val="0"/>
              </a:spcBef>
            </a:pPr>
            <a:r>
              <a:rPr lang="en-US" dirty="0"/>
              <a:t>Flight Testing / Bank Testing</a:t>
            </a:r>
          </a:p>
        </p:txBody>
      </p:sp>
      <p:sp>
        <p:nvSpPr>
          <p:cNvPr id="14" name="Text Placeholder 13">
            <a:extLst>
              <a:ext uri="{FF2B5EF4-FFF2-40B4-BE49-F238E27FC236}">
                <a16:creationId xmlns:a16="http://schemas.microsoft.com/office/drawing/2014/main" id="{300D2644-F516-41F1-A88D-93673EA209A4}"/>
              </a:ext>
            </a:extLst>
          </p:cNvPr>
          <p:cNvSpPr>
            <a:spLocks noGrp="1"/>
          </p:cNvSpPr>
          <p:nvPr>
            <p:ph type="body" sz="quarter" idx="19"/>
          </p:nvPr>
        </p:nvSpPr>
        <p:spPr>
          <a:xfrm>
            <a:off x="5376913" y="3749407"/>
            <a:ext cx="6181203" cy="1010842"/>
          </a:xfrm>
          <a:ln>
            <a:solidFill>
              <a:schemeClr val="tx1"/>
            </a:solidFill>
          </a:ln>
        </p:spPr>
        <p:txBody>
          <a:bodyPr>
            <a:normAutofit/>
          </a:bodyPr>
          <a:lstStyle/>
          <a:p>
            <a:pPr>
              <a:spcBef>
                <a:spcPts val="0"/>
              </a:spcBef>
            </a:pPr>
            <a:r>
              <a:rPr lang="en-US" dirty="0"/>
              <a:t>CBCI files </a:t>
            </a:r>
          </a:p>
          <a:p>
            <a:pPr>
              <a:spcBef>
                <a:spcPts val="0"/>
              </a:spcBef>
            </a:pPr>
            <a:r>
              <a:rPr lang="en-US" dirty="0"/>
              <a:t>Default REP Selection Process</a:t>
            </a:r>
          </a:p>
          <a:p>
            <a:pPr>
              <a:spcBef>
                <a:spcPts val="0"/>
              </a:spcBef>
            </a:pPr>
            <a:r>
              <a:rPr lang="en-US" dirty="0"/>
              <a:t>DNP Blackout Period</a:t>
            </a:r>
          </a:p>
          <a:p>
            <a:pPr>
              <a:spcBef>
                <a:spcPts val="0"/>
              </a:spcBef>
            </a:pPr>
            <a:r>
              <a:rPr lang="en-US" dirty="0"/>
              <a:t>Market Operations Group Established</a:t>
            </a:r>
          </a:p>
          <a:p>
            <a:endParaRPr lang="en-US" dirty="0"/>
          </a:p>
        </p:txBody>
      </p:sp>
      <p:sp>
        <p:nvSpPr>
          <p:cNvPr id="15" name="Text Placeholder 14">
            <a:extLst>
              <a:ext uri="{FF2B5EF4-FFF2-40B4-BE49-F238E27FC236}">
                <a16:creationId xmlns:a16="http://schemas.microsoft.com/office/drawing/2014/main" id="{9405A1F0-98C1-4B11-8D9A-3C009ADC44D0}"/>
              </a:ext>
            </a:extLst>
          </p:cNvPr>
          <p:cNvSpPr>
            <a:spLocks noGrp="1"/>
          </p:cNvSpPr>
          <p:nvPr>
            <p:ph type="body" sz="quarter" idx="20"/>
          </p:nvPr>
        </p:nvSpPr>
        <p:spPr>
          <a:xfrm>
            <a:off x="6175280" y="4824430"/>
            <a:ext cx="5102680" cy="426668"/>
          </a:xfrm>
        </p:spPr>
        <p:txBody>
          <a:bodyPr>
            <a:normAutofit/>
          </a:bodyPr>
          <a:lstStyle/>
          <a:p>
            <a:r>
              <a:rPr lang="en-US" sz="2000" dirty="0"/>
              <a:t>GO LIVE – Transition to Competition </a:t>
            </a:r>
          </a:p>
        </p:txBody>
      </p:sp>
      <p:sp>
        <p:nvSpPr>
          <p:cNvPr id="7" name="Text Placeholder 2">
            <a:extLst>
              <a:ext uri="{FF2B5EF4-FFF2-40B4-BE49-F238E27FC236}">
                <a16:creationId xmlns:a16="http://schemas.microsoft.com/office/drawing/2014/main" id="{6B0CAF54-0361-DE50-1D4F-A721E8C35987}"/>
              </a:ext>
            </a:extLst>
          </p:cNvPr>
          <p:cNvSpPr txBox="1">
            <a:spLocks/>
          </p:cNvSpPr>
          <p:nvPr/>
        </p:nvSpPr>
        <p:spPr>
          <a:xfrm>
            <a:off x="-232682" y="455260"/>
            <a:ext cx="2141764" cy="514350"/>
          </a:xfrm>
          <a:prstGeom prst="rect">
            <a:avLst/>
          </a:prstGeom>
        </p:spPr>
        <p:txBody>
          <a:bodyPr vert="horz" lIns="91440" tIns="45720" rIns="91440" bIns="45720" rtlCol="0" anchor="ctr">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Tenorite"/>
                <a:ea typeface="+mn-ea"/>
                <a:cs typeface="+mn-cs"/>
              </a:rPr>
              <a:t>Q4 2022</a:t>
            </a:r>
          </a:p>
        </p:txBody>
      </p:sp>
      <p:cxnSp>
        <p:nvCxnSpPr>
          <p:cNvPr id="9" name="Straight Connector 8">
            <a:extLst>
              <a:ext uri="{FF2B5EF4-FFF2-40B4-BE49-F238E27FC236}">
                <a16:creationId xmlns:a16="http://schemas.microsoft.com/office/drawing/2014/main" id="{FC3F24CF-4CB3-A110-D52F-D678A4F4DE9D}"/>
              </a:ext>
            </a:extLst>
          </p:cNvPr>
          <p:cNvCxnSpPr/>
          <p:nvPr/>
        </p:nvCxnSpPr>
        <p:spPr>
          <a:xfrm>
            <a:off x="2152650" y="712435"/>
            <a:ext cx="1514475" cy="0"/>
          </a:xfrm>
          <a:prstGeom prst="line">
            <a:avLst/>
          </a:prstGeom>
        </p:spPr>
        <p:style>
          <a:lnRef idx="1">
            <a:schemeClr val="dk1"/>
          </a:lnRef>
          <a:fillRef idx="0">
            <a:schemeClr val="dk1"/>
          </a:fillRef>
          <a:effectRef idx="0">
            <a:schemeClr val="dk1"/>
          </a:effectRef>
          <a:fontRef idx="minor">
            <a:schemeClr val="tx1"/>
          </a:fontRef>
        </p:style>
      </p:cxnSp>
      <p:sp>
        <p:nvSpPr>
          <p:cNvPr id="10" name="Text Placeholder 11">
            <a:extLst>
              <a:ext uri="{FF2B5EF4-FFF2-40B4-BE49-F238E27FC236}">
                <a16:creationId xmlns:a16="http://schemas.microsoft.com/office/drawing/2014/main" id="{CE608BEA-8329-6B3A-57DC-1FB35A894E82}"/>
              </a:ext>
            </a:extLst>
          </p:cNvPr>
          <p:cNvSpPr txBox="1">
            <a:spLocks/>
          </p:cNvSpPr>
          <p:nvPr/>
        </p:nvSpPr>
        <p:spPr>
          <a:xfrm>
            <a:off x="3786868" y="42483"/>
            <a:ext cx="1842407" cy="1010842"/>
          </a:xfrm>
          <a:prstGeom prst="rect">
            <a:avLst/>
          </a:prstGeom>
          <a:ln>
            <a:solidFill>
              <a:schemeClr val="tx1"/>
            </a:solidFill>
          </a:ln>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Pro Forma Tariff</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Access Agreement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POLR Process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Safety Net Process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400" b="0" i="0" u="none" strike="noStrike" kern="1200" cap="none" spc="50" normalizeH="0" baseline="0" noProof="0" dirty="0">
              <a:ln>
                <a:noFill/>
              </a:ln>
              <a:solidFill>
                <a:prstClr val="black"/>
              </a:solidFill>
              <a:effectLst/>
              <a:uLnTx/>
              <a:uFillTx/>
              <a:latin typeface="Tenorite"/>
              <a:ea typeface="+mn-ea"/>
              <a:cs typeface="+mn-cs"/>
            </a:endParaRPr>
          </a:p>
        </p:txBody>
      </p:sp>
      <p:sp>
        <p:nvSpPr>
          <p:cNvPr id="11" name="Text Placeholder 13">
            <a:extLst>
              <a:ext uri="{FF2B5EF4-FFF2-40B4-BE49-F238E27FC236}">
                <a16:creationId xmlns:a16="http://schemas.microsoft.com/office/drawing/2014/main" id="{2363DBBD-5350-507E-BC19-223B0F571E19}"/>
              </a:ext>
            </a:extLst>
          </p:cNvPr>
          <p:cNvSpPr txBox="1">
            <a:spLocks/>
          </p:cNvSpPr>
          <p:nvPr/>
        </p:nvSpPr>
        <p:spPr>
          <a:xfrm>
            <a:off x="8726620" y="3756241"/>
            <a:ext cx="3436435"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Tampering Information Process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Smart Meter Texas</a:t>
            </a:r>
          </a:p>
        </p:txBody>
      </p:sp>
      <p:sp>
        <p:nvSpPr>
          <p:cNvPr id="19" name="Text Placeholder 12">
            <a:extLst>
              <a:ext uri="{FF2B5EF4-FFF2-40B4-BE49-F238E27FC236}">
                <a16:creationId xmlns:a16="http://schemas.microsoft.com/office/drawing/2014/main" id="{DA46CF1C-6D3A-2375-2B7F-70C8B5564E42}"/>
              </a:ext>
            </a:extLst>
          </p:cNvPr>
          <p:cNvSpPr txBox="1">
            <a:spLocks/>
          </p:cNvSpPr>
          <p:nvPr/>
        </p:nvSpPr>
        <p:spPr>
          <a:xfrm>
            <a:off x="7612426" y="2639262"/>
            <a:ext cx="2795896"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ESI IDs in TDSP Extract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RMG Chapter 8 Revisions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Historical Usage Requests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TDSP AMS Data Practices</a:t>
            </a:r>
          </a:p>
        </p:txBody>
      </p:sp>
      <p:sp>
        <p:nvSpPr>
          <p:cNvPr id="20" name="Text Placeholder 12">
            <a:extLst>
              <a:ext uri="{FF2B5EF4-FFF2-40B4-BE49-F238E27FC236}">
                <a16:creationId xmlns:a16="http://schemas.microsoft.com/office/drawing/2014/main" id="{86FD8C4A-8908-0BC3-9721-B7571CC0CB43}"/>
              </a:ext>
            </a:extLst>
          </p:cNvPr>
          <p:cNvSpPr txBox="1">
            <a:spLocks/>
          </p:cNvSpPr>
          <p:nvPr/>
        </p:nvSpPr>
        <p:spPr>
          <a:xfrm>
            <a:off x="8822873" y="1162136"/>
            <a:ext cx="3369127" cy="1010842"/>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sng" strike="noStrike" kern="1200" cap="none" spc="50" normalizeH="0" baseline="0" noProof="0" dirty="0">
                <a:ln>
                  <a:noFill/>
                </a:ln>
                <a:solidFill>
                  <a:prstClr val="black"/>
                </a:solidFill>
                <a:effectLst/>
                <a:uLnTx/>
                <a:uFillTx/>
                <a:latin typeface="Tenorite"/>
                <a:ea typeface="+mn-ea"/>
                <a:cs typeface="+mn-cs"/>
              </a:rPr>
              <a:t>ERCOT Activities</a:t>
            </a:r>
            <a:r>
              <a:rPr kumimoji="0" lang="en-US" sz="1400" b="0" i="0" u="none" strike="noStrike" kern="1200" cap="none" spc="50" normalizeH="0" baseline="0" noProof="0" dirty="0">
                <a:ln>
                  <a:noFill/>
                </a:ln>
                <a:solidFill>
                  <a:prstClr val="black"/>
                </a:solidFill>
                <a:effectLst/>
                <a:uLnTx/>
                <a:uFillTx/>
                <a:latin typeface="Tenorite"/>
                <a:ea typeface="+mn-ea"/>
                <a:cs typeface="+mn-cs"/>
              </a:rPr>
              <a:t>:  SAC04s, Load Profiles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sng" strike="noStrike" kern="1200" cap="none" spc="50" normalizeH="0" baseline="0" noProof="0" dirty="0">
                <a:ln>
                  <a:noFill/>
                </a:ln>
                <a:solidFill>
                  <a:prstClr val="black"/>
                </a:solidFill>
                <a:effectLst/>
                <a:uLnTx/>
                <a:uFillTx/>
                <a:latin typeface="Tenorite"/>
                <a:ea typeface="+mn-ea"/>
                <a:cs typeface="+mn-cs"/>
              </a:rPr>
              <a:t>TSDP Activities</a:t>
            </a:r>
            <a:r>
              <a:rPr kumimoji="0" lang="en-US" sz="1400" b="0" i="0" u="none" strike="noStrike" kern="1200" cap="none" spc="50" normalizeH="0" baseline="0" noProof="0" dirty="0">
                <a:ln>
                  <a:noFill/>
                </a:ln>
                <a:solidFill>
                  <a:prstClr val="black"/>
                </a:solidFill>
                <a:effectLst/>
                <a:uLnTx/>
                <a:uFillTx/>
                <a:latin typeface="Tenorite"/>
                <a:ea typeface="+mn-ea"/>
                <a:cs typeface="+mn-cs"/>
              </a:rPr>
              <a:t>:  Critical Care, DLFs, Solar/DG, Switch Hold Files, BUSIDDRQ, Call Center, OGFLT, Weather Moratoriums, Proration</a:t>
            </a:r>
          </a:p>
        </p:txBody>
      </p:sp>
      <p:sp>
        <p:nvSpPr>
          <p:cNvPr id="16" name="TextBox 15">
            <a:extLst>
              <a:ext uri="{FF2B5EF4-FFF2-40B4-BE49-F238E27FC236}">
                <a16:creationId xmlns:a16="http://schemas.microsoft.com/office/drawing/2014/main" id="{74D1E3CC-1330-4118-B6D8-18F7951CF8E9}"/>
              </a:ext>
            </a:extLst>
          </p:cNvPr>
          <p:cNvSpPr txBox="1"/>
          <p:nvPr/>
        </p:nvSpPr>
        <p:spPr>
          <a:xfrm>
            <a:off x="3241040" y="5500489"/>
            <a:ext cx="1107440" cy="400110"/>
          </a:xfrm>
          <a:prstGeom prst="rect">
            <a:avLst/>
          </a:prstGeom>
          <a:noFill/>
        </p:spPr>
        <p:txBody>
          <a:bodyPr wrap="square" rtlCol="0">
            <a:spAutoFit/>
          </a:bodyPr>
          <a:lstStyle/>
          <a:p>
            <a:r>
              <a:rPr lang="en-US" sz="2000" b="1" dirty="0">
                <a:solidFill>
                  <a:srgbClr val="C00000"/>
                </a:solidFill>
              </a:rPr>
              <a:t>Q1 2024 </a:t>
            </a:r>
          </a:p>
        </p:txBody>
      </p:sp>
      <p:sp>
        <p:nvSpPr>
          <p:cNvPr id="21" name="TextBox 20">
            <a:extLst>
              <a:ext uri="{FF2B5EF4-FFF2-40B4-BE49-F238E27FC236}">
                <a16:creationId xmlns:a16="http://schemas.microsoft.com/office/drawing/2014/main" id="{90F4C15D-C422-4C33-8160-21E868B9E85E}"/>
              </a:ext>
            </a:extLst>
          </p:cNvPr>
          <p:cNvSpPr txBox="1"/>
          <p:nvPr/>
        </p:nvSpPr>
        <p:spPr>
          <a:xfrm>
            <a:off x="6175280" y="5500489"/>
            <a:ext cx="6212840" cy="400110"/>
          </a:xfrm>
          <a:prstGeom prst="rect">
            <a:avLst/>
          </a:prstGeom>
          <a:noFill/>
        </p:spPr>
        <p:txBody>
          <a:bodyPr wrap="square">
            <a:spAutoFit/>
          </a:bodyPr>
          <a:lstStyle/>
          <a:p>
            <a:r>
              <a:rPr lang="en-US" sz="2000" b="1" dirty="0">
                <a:solidFill>
                  <a:srgbClr val="C00000"/>
                </a:solidFill>
              </a:rPr>
              <a:t>TX SET v5.0 Required Flight Testing All MPs &amp; ERCOT  </a:t>
            </a:r>
          </a:p>
        </p:txBody>
      </p:sp>
      <p:cxnSp>
        <p:nvCxnSpPr>
          <p:cNvPr id="22" name="Straight Connector 21">
            <a:extLst>
              <a:ext uri="{FF2B5EF4-FFF2-40B4-BE49-F238E27FC236}">
                <a16:creationId xmlns:a16="http://schemas.microsoft.com/office/drawing/2014/main" id="{EF9482EE-81E0-4BC7-B717-DB71F19A6136}"/>
              </a:ext>
            </a:extLst>
          </p:cNvPr>
          <p:cNvCxnSpPr/>
          <p:nvPr/>
        </p:nvCxnSpPr>
        <p:spPr>
          <a:xfrm>
            <a:off x="4581525" y="5757510"/>
            <a:ext cx="1514475" cy="0"/>
          </a:xfrm>
          <a:prstGeom prst="line">
            <a:avLst/>
          </a:prstGeom>
          <a:ln>
            <a:solidFill>
              <a:srgbClr val="C00000"/>
            </a:solidFill>
          </a:ln>
        </p:spPr>
        <p:style>
          <a:lnRef idx="3">
            <a:schemeClr val="dk1"/>
          </a:lnRef>
          <a:fillRef idx="0">
            <a:schemeClr val="dk1"/>
          </a:fillRef>
          <a:effectRef idx="2">
            <a:schemeClr val="dk1"/>
          </a:effectRef>
          <a:fontRef idx="minor">
            <a:schemeClr val="tx1"/>
          </a:fontRef>
        </p:style>
      </p:cxnSp>
      <p:sp>
        <p:nvSpPr>
          <p:cNvPr id="23" name="TextBox 22">
            <a:extLst>
              <a:ext uri="{FF2B5EF4-FFF2-40B4-BE49-F238E27FC236}">
                <a16:creationId xmlns:a16="http://schemas.microsoft.com/office/drawing/2014/main" id="{AFB20D15-E965-4C11-AF18-3AD632B6B83F}"/>
              </a:ext>
            </a:extLst>
          </p:cNvPr>
          <p:cNvSpPr txBox="1"/>
          <p:nvPr/>
        </p:nvSpPr>
        <p:spPr>
          <a:xfrm>
            <a:off x="3703052" y="6119212"/>
            <a:ext cx="1107440" cy="400110"/>
          </a:xfrm>
          <a:prstGeom prst="rect">
            <a:avLst/>
          </a:prstGeom>
          <a:noFill/>
        </p:spPr>
        <p:txBody>
          <a:bodyPr wrap="square" rtlCol="0">
            <a:spAutoFit/>
          </a:bodyPr>
          <a:lstStyle/>
          <a:p>
            <a:r>
              <a:rPr lang="en-US" sz="2000" b="1" dirty="0">
                <a:solidFill>
                  <a:srgbClr val="C00000"/>
                </a:solidFill>
              </a:rPr>
              <a:t>Q2 2024 </a:t>
            </a:r>
          </a:p>
        </p:txBody>
      </p:sp>
      <p:cxnSp>
        <p:nvCxnSpPr>
          <p:cNvPr id="24" name="Straight Connector 23">
            <a:extLst>
              <a:ext uri="{FF2B5EF4-FFF2-40B4-BE49-F238E27FC236}">
                <a16:creationId xmlns:a16="http://schemas.microsoft.com/office/drawing/2014/main" id="{B976E6FE-B588-4248-B358-430F2E44D820}"/>
              </a:ext>
            </a:extLst>
          </p:cNvPr>
          <p:cNvCxnSpPr/>
          <p:nvPr/>
        </p:nvCxnSpPr>
        <p:spPr>
          <a:xfrm>
            <a:off x="4810492" y="6402740"/>
            <a:ext cx="1514475" cy="0"/>
          </a:xfrm>
          <a:prstGeom prst="line">
            <a:avLst/>
          </a:prstGeom>
          <a:ln>
            <a:solidFill>
              <a:srgbClr val="C00000"/>
            </a:solidFill>
          </a:ln>
        </p:spPr>
        <p:style>
          <a:lnRef idx="3">
            <a:schemeClr val="dk1"/>
          </a:lnRef>
          <a:fillRef idx="0">
            <a:schemeClr val="dk1"/>
          </a:fillRef>
          <a:effectRef idx="2">
            <a:schemeClr val="dk1"/>
          </a:effectRef>
          <a:fontRef idx="minor">
            <a:schemeClr val="tx1"/>
          </a:fontRef>
        </p:style>
      </p:cxnSp>
      <p:sp>
        <p:nvSpPr>
          <p:cNvPr id="25" name="TextBox 24">
            <a:extLst>
              <a:ext uri="{FF2B5EF4-FFF2-40B4-BE49-F238E27FC236}">
                <a16:creationId xmlns:a16="http://schemas.microsoft.com/office/drawing/2014/main" id="{0580B56C-3D71-49AB-823F-E9AAF0A616F8}"/>
              </a:ext>
            </a:extLst>
          </p:cNvPr>
          <p:cNvSpPr txBox="1"/>
          <p:nvPr/>
        </p:nvSpPr>
        <p:spPr>
          <a:xfrm>
            <a:off x="6410959" y="6208712"/>
            <a:ext cx="5614965" cy="400110"/>
          </a:xfrm>
          <a:prstGeom prst="rect">
            <a:avLst/>
          </a:prstGeom>
          <a:noFill/>
        </p:spPr>
        <p:txBody>
          <a:bodyPr wrap="square">
            <a:spAutoFit/>
          </a:bodyPr>
          <a:lstStyle/>
          <a:p>
            <a:r>
              <a:rPr lang="en-US" sz="2000" b="1" dirty="0">
                <a:solidFill>
                  <a:srgbClr val="C00000"/>
                </a:solidFill>
              </a:rPr>
              <a:t>TX SET v5.0 Production Implementation/Go-Live</a:t>
            </a:r>
          </a:p>
        </p:txBody>
      </p:sp>
    </p:spTree>
    <p:extLst>
      <p:ext uri="{BB962C8B-B14F-4D97-AF65-F5344CB8AC3E}">
        <p14:creationId xmlns:p14="http://schemas.microsoft.com/office/powerpoint/2010/main" val="332104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additive="base">
                                        <p:cTn id="25" dur="500" fill="hold"/>
                                        <p:tgtEl>
                                          <p:spTgt spid="23"/>
                                        </p:tgtEl>
                                        <p:attrNameLst>
                                          <p:attrName>ppt_x</p:attrName>
                                        </p:attrNameLst>
                                      </p:cBhvr>
                                      <p:tavLst>
                                        <p:tav tm="0">
                                          <p:val>
                                            <p:strVal val="#ppt_x"/>
                                          </p:val>
                                        </p:tav>
                                        <p:tav tm="100000">
                                          <p:val>
                                            <p:strVal val="#ppt_x"/>
                                          </p:val>
                                        </p:tav>
                                      </p:tavLst>
                                    </p:anim>
                                    <p:anim calcmode="lin" valueType="num">
                                      <p:cBhvr additive="base">
                                        <p:cTn id="2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additive="base">
                                        <p:cTn id="31" dur="500" fill="hold"/>
                                        <p:tgtEl>
                                          <p:spTgt spid="24"/>
                                        </p:tgtEl>
                                        <p:attrNameLst>
                                          <p:attrName>ppt_x</p:attrName>
                                        </p:attrNameLst>
                                      </p:cBhvr>
                                      <p:tavLst>
                                        <p:tav tm="0">
                                          <p:val>
                                            <p:strVal val="#ppt_x"/>
                                          </p:val>
                                        </p:tav>
                                        <p:tav tm="100000">
                                          <p:val>
                                            <p:strVal val="#ppt_x"/>
                                          </p:val>
                                        </p:tav>
                                      </p:tavLst>
                                    </p:anim>
                                    <p:anim calcmode="lin" valueType="num">
                                      <p:cBhvr additive="base">
                                        <p:cTn id="3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5">
                                            <p:txEl>
                                              <p:pRg st="0" end="0"/>
                                            </p:txEl>
                                          </p:spTgt>
                                        </p:tgtEl>
                                        <p:attrNameLst>
                                          <p:attrName>style.visibility</p:attrName>
                                        </p:attrNameLst>
                                      </p:cBhvr>
                                      <p:to>
                                        <p:strVal val="visible"/>
                                      </p:to>
                                    </p:set>
                                    <p:anim calcmode="lin" valueType="num">
                                      <p:cBhvr additive="base">
                                        <p:cTn id="37"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1" grpId="0"/>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27" name="Group 26">
            <a:extLst>
              <a:ext uri="{FF2B5EF4-FFF2-40B4-BE49-F238E27FC236}">
                <a16:creationId xmlns:a16="http://schemas.microsoft.com/office/drawing/2014/main" id="{166BF9EE-F7AC-4FA5-AC7E-001B3A642F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28"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9"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0"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31"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32"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33"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4"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5"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6"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7"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8"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9"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1" name="Group 40">
            <a:extLst>
              <a:ext uri="{FF2B5EF4-FFF2-40B4-BE49-F238E27FC236}">
                <a16:creationId xmlns:a16="http://schemas.microsoft.com/office/drawing/2014/main" id="{E312DBA5-56D8-42B2-BA94-28168C2A67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42"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43"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44"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45"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46"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47"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48"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49"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0"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1"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52"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53"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55" name="Rectangle 54">
            <a:extLst>
              <a:ext uri="{FF2B5EF4-FFF2-40B4-BE49-F238E27FC236}">
                <a16:creationId xmlns:a16="http://schemas.microsoft.com/office/drawing/2014/main" id="{1996130F-9AB5-4DE9-8574-3AF891C5C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57" name="Freeform 6">
            <a:extLst>
              <a:ext uri="{FF2B5EF4-FFF2-40B4-BE49-F238E27FC236}">
                <a16:creationId xmlns:a16="http://schemas.microsoft.com/office/drawing/2014/main" id="{3623DEAC-F39C-45D6-86DC-1033F6429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useBgFill="1">
        <p:nvSpPr>
          <p:cNvPr id="59" name="Rectangle 58">
            <a:extLst>
              <a:ext uri="{FF2B5EF4-FFF2-40B4-BE49-F238E27FC236}">
                <a16:creationId xmlns:a16="http://schemas.microsoft.com/office/drawing/2014/main" id="{A692209D-B607-46C3-8560-07AF722916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94874638-CF15-4908-BC4B-4908744D0B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4639734" cy="6858000"/>
          </a:xfrm>
          <a:prstGeom prst="rect">
            <a:avLst/>
          </a:prstGeom>
          <a:solidFill>
            <a:schemeClr val="tx2">
              <a:lumMod val="5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DE77CC6-47B0-4031-84A6-F333751FA891}"/>
              </a:ext>
            </a:extLst>
          </p:cNvPr>
          <p:cNvSpPr>
            <a:spLocks noGrp="1"/>
          </p:cNvSpPr>
          <p:nvPr>
            <p:ph type="title"/>
          </p:nvPr>
        </p:nvSpPr>
        <p:spPr>
          <a:xfrm>
            <a:off x="540279" y="967417"/>
            <a:ext cx="3778870" cy="3943250"/>
          </a:xfrm>
        </p:spPr>
        <p:txBody>
          <a:bodyPr vert="horz" lIns="91440" tIns="45720" rIns="91440" bIns="45720" rtlCol="0" anchor="b">
            <a:normAutofit/>
          </a:bodyPr>
          <a:lstStyle/>
          <a:p>
            <a:r>
              <a:rPr lang="en-US" sz="4000" dirty="0">
                <a:solidFill>
                  <a:srgbClr val="FEFFFF"/>
                </a:solidFill>
              </a:rPr>
              <a:t>Questions </a:t>
            </a:r>
          </a:p>
        </p:txBody>
      </p:sp>
      <p:sp>
        <p:nvSpPr>
          <p:cNvPr id="63" name="Freeform 5">
            <a:extLst>
              <a:ext uri="{FF2B5EF4-FFF2-40B4-BE49-F238E27FC236}">
                <a16:creationId xmlns:a16="http://schemas.microsoft.com/office/drawing/2014/main" id="{5F1B8348-CD6E-4561-A704-C232D9A267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5033007"/>
            <a:ext cx="5404022" cy="857047"/>
          </a:xfrm>
          <a:custGeom>
            <a:avLst/>
            <a:gdLst>
              <a:gd name="T0" fmla="*/ 1114 w 1117"/>
              <a:gd name="T1" fmla="*/ 77 h 163"/>
              <a:gd name="T2" fmla="*/ 1040 w 1117"/>
              <a:gd name="T3" fmla="*/ 3 h 163"/>
              <a:gd name="T4" fmla="*/ 1039 w 1117"/>
              <a:gd name="T5" fmla="*/ 2 h 163"/>
              <a:gd name="T6" fmla="*/ 1034 w 1117"/>
              <a:gd name="T7" fmla="*/ 0 h 163"/>
              <a:gd name="T8" fmla="*/ 578 w 1117"/>
              <a:gd name="T9" fmla="*/ 0 h 163"/>
              <a:gd name="T10" fmla="*/ 562 w 1117"/>
              <a:gd name="T11" fmla="*/ 0 h 163"/>
              <a:gd name="T12" fmla="*/ 440 w 1117"/>
              <a:gd name="T13" fmla="*/ 0 h 163"/>
              <a:gd name="T14" fmla="*/ 106 w 1117"/>
              <a:gd name="T15" fmla="*/ 0 h 163"/>
              <a:gd name="T16" fmla="*/ 0 w 1117"/>
              <a:gd name="T17" fmla="*/ 0 h 163"/>
              <a:gd name="T18" fmla="*/ 0 w 1117"/>
              <a:gd name="T19" fmla="*/ 163 h 163"/>
              <a:gd name="T20" fmla="*/ 106 w 1117"/>
              <a:gd name="T21" fmla="*/ 163 h 163"/>
              <a:gd name="T22" fmla="*/ 440 w 1117"/>
              <a:gd name="T23" fmla="*/ 163 h 163"/>
              <a:gd name="T24" fmla="*/ 562 w 1117"/>
              <a:gd name="T25" fmla="*/ 163 h 163"/>
              <a:gd name="T26" fmla="*/ 578 w 1117"/>
              <a:gd name="T27" fmla="*/ 163 h 163"/>
              <a:gd name="T28" fmla="*/ 1034 w 1117"/>
              <a:gd name="T29" fmla="*/ 163 h 163"/>
              <a:gd name="T30" fmla="*/ 1039 w 1117"/>
              <a:gd name="T31" fmla="*/ 161 h 163"/>
              <a:gd name="T32" fmla="*/ 1040 w 1117"/>
              <a:gd name="T33" fmla="*/ 160 h 163"/>
              <a:gd name="T34" fmla="*/ 1114 w 1117"/>
              <a:gd name="T35" fmla="*/ 86 h 163"/>
              <a:gd name="T36" fmla="*/ 1114 w 1117"/>
              <a:gd name="T37"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7" h="163">
                <a:moveTo>
                  <a:pt x="1114" y="77"/>
                </a:moveTo>
                <a:cubicBezTo>
                  <a:pt x="1040" y="3"/>
                  <a:pt x="1040" y="3"/>
                  <a:pt x="1040" y="3"/>
                </a:cubicBezTo>
                <a:cubicBezTo>
                  <a:pt x="1040" y="2"/>
                  <a:pt x="1039" y="2"/>
                  <a:pt x="1039" y="2"/>
                </a:cubicBezTo>
                <a:cubicBezTo>
                  <a:pt x="1038" y="1"/>
                  <a:pt x="1036" y="0"/>
                  <a:pt x="1034" y="0"/>
                </a:cubicBezTo>
                <a:cubicBezTo>
                  <a:pt x="578" y="0"/>
                  <a:pt x="578" y="0"/>
                  <a:pt x="578" y="0"/>
                </a:cubicBezTo>
                <a:cubicBezTo>
                  <a:pt x="562" y="0"/>
                  <a:pt x="562" y="0"/>
                  <a:pt x="562" y="0"/>
                </a:cubicBezTo>
                <a:cubicBezTo>
                  <a:pt x="440" y="0"/>
                  <a:pt x="440" y="0"/>
                  <a:pt x="440" y="0"/>
                </a:cubicBezTo>
                <a:cubicBezTo>
                  <a:pt x="106" y="0"/>
                  <a:pt x="106" y="0"/>
                  <a:pt x="106" y="0"/>
                </a:cubicBezTo>
                <a:cubicBezTo>
                  <a:pt x="0" y="0"/>
                  <a:pt x="0" y="0"/>
                  <a:pt x="0" y="0"/>
                </a:cubicBezTo>
                <a:cubicBezTo>
                  <a:pt x="0" y="163"/>
                  <a:pt x="0" y="163"/>
                  <a:pt x="0" y="163"/>
                </a:cubicBezTo>
                <a:cubicBezTo>
                  <a:pt x="106" y="163"/>
                  <a:pt x="106" y="163"/>
                  <a:pt x="106" y="163"/>
                </a:cubicBezTo>
                <a:cubicBezTo>
                  <a:pt x="440" y="163"/>
                  <a:pt x="440" y="163"/>
                  <a:pt x="440" y="163"/>
                </a:cubicBezTo>
                <a:cubicBezTo>
                  <a:pt x="562" y="163"/>
                  <a:pt x="562" y="163"/>
                  <a:pt x="562" y="163"/>
                </a:cubicBezTo>
                <a:cubicBezTo>
                  <a:pt x="578" y="163"/>
                  <a:pt x="578" y="163"/>
                  <a:pt x="578" y="163"/>
                </a:cubicBezTo>
                <a:cubicBezTo>
                  <a:pt x="1034" y="163"/>
                  <a:pt x="1034" y="163"/>
                  <a:pt x="1034" y="163"/>
                </a:cubicBezTo>
                <a:cubicBezTo>
                  <a:pt x="1036" y="163"/>
                  <a:pt x="1038" y="162"/>
                  <a:pt x="1039" y="161"/>
                </a:cubicBezTo>
                <a:cubicBezTo>
                  <a:pt x="1039" y="160"/>
                  <a:pt x="1040" y="160"/>
                  <a:pt x="1040" y="160"/>
                </a:cubicBezTo>
                <a:cubicBezTo>
                  <a:pt x="1114" y="86"/>
                  <a:pt x="1114" y="86"/>
                  <a:pt x="1114" y="86"/>
                </a:cubicBezTo>
                <a:cubicBezTo>
                  <a:pt x="1117" y="83"/>
                  <a:pt x="1117" y="79"/>
                  <a:pt x="1114"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4" name="Slide Number Placeholder 3">
            <a:extLst>
              <a:ext uri="{FF2B5EF4-FFF2-40B4-BE49-F238E27FC236}">
                <a16:creationId xmlns:a16="http://schemas.microsoft.com/office/drawing/2014/main" id="{C4B786CB-DB2B-4347-888F-88A8DADD4B50}"/>
              </a:ext>
            </a:extLst>
          </p:cNvPr>
          <p:cNvSpPr>
            <a:spLocks noGrp="1"/>
          </p:cNvSpPr>
          <p:nvPr>
            <p:ph type="sldNum" sz="quarter" idx="12"/>
          </p:nvPr>
        </p:nvSpPr>
        <p:spPr>
          <a:xfrm>
            <a:off x="4242486" y="5202719"/>
            <a:ext cx="650510" cy="517624"/>
          </a:xfrm>
        </p:spPr>
        <p:txBody>
          <a:bodyPr vert="horz" lIns="91440" tIns="45720" rIns="91440" bIns="45720" rtlCol="0" anchor="ctr">
            <a:normAutofit/>
          </a:bodyPr>
          <a:lstStyle/>
          <a:p>
            <a:pPr defTabSz="914400">
              <a:spcAft>
                <a:spcPts val="600"/>
              </a:spcAft>
            </a:pPr>
            <a:fld id="{D57F1E4F-1CFF-5643-939E-217C01CDF565}" type="slidenum">
              <a:rPr lang="en-US" smtClean="0"/>
              <a:pPr defTabSz="914400">
                <a:spcAft>
                  <a:spcPts val="600"/>
                </a:spcAft>
              </a:pPr>
              <a:t>12</a:t>
            </a:fld>
            <a:endParaRPr lang="en-US" dirty="0"/>
          </a:p>
        </p:txBody>
      </p:sp>
      <p:pic>
        <p:nvPicPr>
          <p:cNvPr id="24" name="Graphic 23" descr="Help">
            <a:extLst>
              <a:ext uri="{FF2B5EF4-FFF2-40B4-BE49-F238E27FC236}">
                <a16:creationId xmlns:a16="http://schemas.microsoft.com/office/drawing/2014/main" id="{A1983BEC-F055-9E0E-678B-53690781347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43011" y="967417"/>
            <a:ext cx="4930468" cy="4930468"/>
          </a:xfrm>
          <a:prstGeom prst="rect">
            <a:avLst/>
          </a:prstGeom>
        </p:spPr>
      </p:pic>
    </p:spTree>
    <p:extLst>
      <p:ext uri="{BB962C8B-B14F-4D97-AF65-F5344CB8AC3E}">
        <p14:creationId xmlns:p14="http://schemas.microsoft.com/office/powerpoint/2010/main" val="3739111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iterate>
                                    <p:tmPct val="10000"/>
                                  </p:iterate>
                                  <p:childTnLst>
                                    <p:set>
                                      <p:cBhvr>
                                        <p:cTn id="6" dur="1" fill="hold">
                                          <p:stCondLst>
                                            <p:cond delay="0"/>
                                          </p:stCondLst>
                                        </p:cTn>
                                        <p:tgtEl>
                                          <p:spTgt spid="24"/>
                                        </p:tgtEl>
                                        <p:attrNameLst>
                                          <p:attrName>style.visibility</p:attrName>
                                        </p:attrNameLst>
                                      </p:cBhvr>
                                      <p:to>
                                        <p:strVal val="visible"/>
                                      </p:to>
                                    </p:set>
                                    <p:animEffect transition="in" filter="fade">
                                      <p:cBhvr>
                                        <p:cTn id="7" dur="700"/>
                                        <p:tgtEl>
                                          <p:spTgt spid="24"/>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9A3F5-A0D3-41EF-BE6A-B4C009E0BBA1}"/>
              </a:ext>
            </a:extLst>
          </p:cNvPr>
          <p:cNvSpPr>
            <a:spLocks noGrp="1"/>
          </p:cNvSpPr>
          <p:nvPr>
            <p:ph type="title"/>
          </p:nvPr>
        </p:nvSpPr>
        <p:spPr/>
        <p:txBody>
          <a:bodyPr>
            <a:normAutofit/>
          </a:bodyPr>
          <a:lstStyle/>
          <a:p>
            <a:pPr algn="ctr"/>
            <a:r>
              <a:rPr lang="en-US" b="1" dirty="0"/>
              <a:t>Annual Market Facing Events or Planned Projects </a:t>
            </a:r>
          </a:p>
        </p:txBody>
      </p:sp>
      <p:sp>
        <p:nvSpPr>
          <p:cNvPr id="3" name="Content Placeholder 2">
            <a:extLst>
              <a:ext uri="{FF2B5EF4-FFF2-40B4-BE49-F238E27FC236}">
                <a16:creationId xmlns:a16="http://schemas.microsoft.com/office/drawing/2014/main" id="{CA14A2E5-A858-4A4C-A239-C28B228FBACE}"/>
              </a:ext>
            </a:extLst>
          </p:cNvPr>
          <p:cNvSpPr>
            <a:spLocks noGrp="1"/>
          </p:cNvSpPr>
          <p:nvPr>
            <p:ph idx="1"/>
          </p:nvPr>
        </p:nvSpPr>
        <p:spPr>
          <a:xfrm>
            <a:off x="2589212" y="1905000"/>
            <a:ext cx="8915400" cy="4566920"/>
          </a:xfrm>
        </p:spPr>
        <p:txBody>
          <a:bodyPr>
            <a:normAutofit fontScale="85000" lnSpcReduction="10000"/>
          </a:bodyPr>
          <a:lstStyle/>
          <a:p>
            <a:r>
              <a:rPr lang="en-US" b="1" dirty="0"/>
              <a:t>2023 Flight Testing </a:t>
            </a:r>
            <a:r>
              <a:rPr lang="en-US" dirty="0"/>
              <a:t>= </a:t>
            </a:r>
            <a:r>
              <a:rPr lang="en-US" b="1" dirty="0"/>
              <a:t>Flight 0223, Flight 0423 </a:t>
            </a:r>
            <a:r>
              <a:rPr lang="en-US" dirty="0"/>
              <a:t>(</a:t>
            </a:r>
            <a:r>
              <a:rPr lang="en-US" b="1" dirty="0"/>
              <a:t>Lubbock/Existing CRs Only</a:t>
            </a:r>
            <a:r>
              <a:rPr lang="en-US" dirty="0"/>
              <a:t>), </a:t>
            </a:r>
            <a:r>
              <a:rPr lang="en-US" b="1" dirty="0"/>
              <a:t>Flight 1023</a:t>
            </a:r>
            <a:r>
              <a:rPr lang="en-US" dirty="0"/>
              <a:t> </a:t>
            </a:r>
          </a:p>
          <a:p>
            <a:r>
              <a:rPr lang="en-US" b="1" dirty="0"/>
              <a:t>2023 Annual Mass Transition Testing </a:t>
            </a:r>
          </a:p>
          <a:p>
            <a:r>
              <a:rPr lang="en-US" b="1" dirty="0"/>
              <a:t>2023 Business (</a:t>
            </a:r>
            <a:r>
              <a:rPr lang="en-US" b="1" dirty="0">
                <a:solidFill>
                  <a:srgbClr val="C00000"/>
                </a:solidFill>
              </a:rPr>
              <a:t>BUS</a:t>
            </a:r>
            <a:r>
              <a:rPr lang="en-US" b="1" dirty="0"/>
              <a:t>) Annual Validation (AV) </a:t>
            </a:r>
            <a:r>
              <a:rPr lang="en-US" dirty="0"/>
              <a:t>Updates scheduled 03/23 – 9/23</a:t>
            </a:r>
          </a:p>
          <a:p>
            <a:r>
              <a:rPr lang="en-US" b="1" dirty="0"/>
              <a:t>2023 Weather Sensitivity (WS) </a:t>
            </a:r>
            <a:r>
              <a:rPr lang="en-US" dirty="0"/>
              <a:t>Updates scheduled 11/23 – 2/24* </a:t>
            </a:r>
          </a:p>
          <a:p>
            <a:r>
              <a:rPr lang="en-US" b="1" dirty="0"/>
              <a:t>TDSP(s) Internal Projects: </a:t>
            </a:r>
            <a:r>
              <a:rPr lang="en-US" dirty="0"/>
              <a:t>Service Pack and/or Database/Operating Systems’ version upgrades, Competitive Retailer Information Portal (CRIP) enhancements, may be others </a:t>
            </a:r>
          </a:p>
          <a:p>
            <a:r>
              <a:rPr lang="en-US" b="1" dirty="0"/>
              <a:t>(1) TDSP’s 3G Meter Remediation to NextGen Meters completion</a:t>
            </a:r>
            <a:r>
              <a:rPr lang="en-US" dirty="0"/>
              <a:t>.  This could include additional time needed to bring all impacted ESI IDs Usage, Billing and MarkeTraks current. </a:t>
            </a:r>
          </a:p>
          <a:p>
            <a:r>
              <a:rPr lang="en-US" b="1" dirty="0"/>
              <a:t>TDSP(s) 2023 Planned Market Projects</a:t>
            </a:r>
            <a:r>
              <a:rPr lang="en-US" dirty="0"/>
              <a:t>: Development, testing and implementation project to change BUSIDRRQ Profiles for AMS metered Premises to new BUSLRG or BUSLRGDG Load Profiles, if and where applicable.  </a:t>
            </a:r>
          </a:p>
          <a:p>
            <a:r>
              <a:rPr lang="en-US" b="1" dirty="0"/>
              <a:t>April 2023 - October 2023:  MOU Market Flight Testing and Integration into Retail Market</a:t>
            </a:r>
          </a:p>
          <a:p>
            <a:r>
              <a:rPr lang="en-US" b="1" dirty="0"/>
              <a:t>2023 Texas SET v5.0 Market Activities</a:t>
            </a:r>
            <a:r>
              <a:rPr lang="en-US" dirty="0"/>
              <a:t>:  Market Participants (MPs) and ERCOT’s internal system requirements gathering, development, testing (unit and regression), create new processes documentation, training material and provide training.  (Estimated 12 months)      </a:t>
            </a:r>
          </a:p>
          <a:p>
            <a:endParaRPr lang="en-US" dirty="0"/>
          </a:p>
        </p:txBody>
      </p:sp>
      <p:sp>
        <p:nvSpPr>
          <p:cNvPr id="4" name="Slide Number Placeholder 3">
            <a:extLst>
              <a:ext uri="{FF2B5EF4-FFF2-40B4-BE49-F238E27FC236}">
                <a16:creationId xmlns:a16="http://schemas.microsoft.com/office/drawing/2014/main" id="{06D6BE6A-711B-4308-B42F-F3C02F43FF28}"/>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2947652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5B850-8B70-4A23-854C-3517BDA47F86}"/>
              </a:ext>
            </a:extLst>
          </p:cNvPr>
          <p:cNvSpPr>
            <a:spLocks noGrp="1"/>
          </p:cNvSpPr>
          <p:nvPr>
            <p:ph type="title"/>
          </p:nvPr>
        </p:nvSpPr>
        <p:spPr/>
        <p:txBody>
          <a:bodyPr>
            <a:normAutofit/>
          </a:bodyPr>
          <a:lstStyle/>
          <a:p>
            <a:r>
              <a:rPr lang="en-US" b="1" dirty="0"/>
              <a:t>BUS Annual Validation </a:t>
            </a:r>
            <a:r>
              <a:rPr lang="en-US" dirty="0"/>
              <a:t>(</a:t>
            </a:r>
            <a:r>
              <a:rPr lang="en-US" b="1" dirty="0"/>
              <a:t>AV</a:t>
            </a:r>
            <a:r>
              <a:rPr lang="en-US" dirty="0"/>
              <a:t>) </a:t>
            </a:r>
            <a:r>
              <a:rPr lang="en-US" b="1" dirty="0"/>
              <a:t>&amp;</a:t>
            </a:r>
            <a:r>
              <a:rPr lang="en-US" dirty="0"/>
              <a:t> </a:t>
            </a:r>
            <a:br>
              <a:rPr lang="en-US" dirty="0"/>
            </a:br>
            <a:r>
              <a:rPr lang="en-US" b="1" dirty="0"/>
              <a:t>Weather Sensitivity </a:t>
            </a:r>
            <a:r>
              <a:rPr lang="en-US" dirty="0"/>
              <a:t>(</a:t>
            </a:r>
            <a:r>
              <a:rPr lang="en-US" b="1" dirty="0"/>
              <a:t>WS</a:t>
            </a:r>
            <a:r>
              <a:rPr lang="en-US" dirty="0"/>
              <a:t>) </a:t>
            </a:r>
            <a:r>
              <a:rPr lang="en-US" b="1" dirty="0"/>
              <a:t>for Y2022  </a:t>
            </a:r>
          </a:p>
        </p:txBody>
      </p:sp>
      <p:sp>
        <p:nvSpPr>
          <p:cNvPr id="3" name="Content Placeholder 2">
            <a:extLst>
              <a:ext uri="{FF2B5EF4-FFF2-40B4-BE49-F238E27FC236}">
                <a16:creationId xmlns:a16="http://schemas.microsoft.com/office/drawing/2014/main" id="{578B29E1-3271-42C6-B0F2-175A4243AE4D}"/>
              </a:ext>
            </a:extLst>
          </p:cNvPr>
          <p:cNvSpPr>
            <a:spLocks noGrp="1"/>
          </p:cNvSpPr>
          <p:nvPr>
            <p:ph idx="1"/>
          </p:nvPr>
        </p:nvSpPr>
        <p:spPr>
          <a:xfrm>
            <a:off x="2592925" y="1828800"/>
            <a:ext cx="8915400" cy="4826000"/>
          </a:xfrm>
        </p:spPr>
        <p:txBody>
          <a:bodyPr>
            <a:normAutofit fontScale="92500" lnSpcReduction="20000"/>
          </a:bodyPr>
          <a:lstStyle/>
          <a:p>
            <a:r>
              <a:rPr lang="en-US" b="1" dirty="0"/>
              <a:t>Business Annual Validation (AV):</a:t>
            </a:r>
          </a:p>
          <a:p>
            <a:pPr lvl="1"/>
            <a:r>
              <a:rPr lang="en-US" dirty="0"/>
              <a:t>AEP:           </a:t>
            </a:r>
            <a:r>
              <a:rPr lang="en-US" b="1" dirty="0"/>
              <a:t>12,301</a:t>
            </a:r>
          </a:p>
          <a:p>
            <a:pPr lvl="1"/>
            <a:r>
              <a:rPr lang="en-US" dirty="0"/>
              <a:t>CNP:  	      </a:t>
            </a:r>
            <a:r>
              <a:rPr lang="en-US" b="1" dirty="0"/>
              <a:t>13,077</a:t>
            </a:r>
          </a:p>
          <a:p>
            <a:pPr lvl="1"/>
            <a:r>
              <a:rPr lang="en-US" dirty="0"/>
              <a:t>Nueces:         </a:t>
            </a:r>
            <a:r>
              <a:rPr lang="en-US" b="1" dirty="0"/>
              <a:t>411</a:t>
            </a:r>
          </a:p>
          <a:p>
            <a:pPr lvl="1"/>
            <a:r>
              <a:rPr lang="en-US" dirty="0"/>
              <a:t>Oncor:      </a:t>
            </a:r>
            <a:r>
              <a:rPr lang="en-US" b="1" dirty="0"/>
              <a:t>19,068</a:t>
            </a:r>
          </a:p>
          <a:p>
            <a:pPr lvl="1"/>
            <a:r>
              <a:rPr lang="en-US" dirty="0"/>
              <a:t>TNMP:          </a:t>
            </a:r>
            <a:r>
              <a:rPr lang="en-US" b="1" dirty="0"/>
              <a:t>1,811</a:t>
            </a:r>
          </a:p>
          <a:p>
            <a:pPr lvl="1"/>
            <a:r>
              <a:rPr lang="en-US" b="1" dirty="0">
                <a:solidFill>
                  <a:srgbClr val="C00000"/>
                </a:solidFill>
              </a:rPr>
              <a:t>Total:         46,668</a:t>
            </a:r>
          </a:p>
          <a:p>
            <a:pPr marL="457200" lvl="1" indent="0">
              <a:buNone/>
            </a:pPr>
            <a:endParaRPr lang="en-US" b="1" dirty="0">
              <a:solidFill>
                <a:srgbClr val="C00000"/>
              </a:solidFill>
            </a:endParaRPr>
          </a:p>
          <a:p>
            <a:r>
              <a:rPr lang="en-US" b="1" dirty="0"/>
              <a:t>Weather Sensitivity (WS)</a:t>
            </a:r>
            <a:r>
              <a:rPr lang="en-US" b="1" dirty="0">
                <a:solidFill>
                  <a:schemeClr val="accent1"/>
                </a:solidFill>
              </a:rPr>
              <a:t>*</a:t>
            </a:r>
            <a:r>
              <a:rPr lang="en-US" b="1" dirty="0"/>
              <a:t> </a:t>
            </a:r>
          </a:p>
          <a:p>
            <a:pPr lvl="1"/>
            <a:r>
              <a:rPr lang="en-US" dirty="0"/>
              <a:t>AEP:                   </a:t>
            </a:r>
            <a:r>
              <a:rPr lang="en-US" b="1" dirty="0"/>
              <a:t>9</a:t>
            </a:r>
          </a:p>
          <a:p>
            <a:pPr lvl="1"/>
            <a:r>
              <a:rPr lang="en-US" dirty="0"/>
              <a:t>CNP:  	           </a:t>
            </a:r>
            <a:r>
              <a:rPr lang="en-US" b="1" dirty="0"/>
              <a:t>579</a:t>
            </a:r>
          </a:p>
          <a:p>
            <a:pPr lvl="1"/>
            <a:r>
              <a:rPr lang="en-US" dirty="0"/>
              <a:t>Nueces:             </a:t>
            </a:r>
            <a:r>
              <a:rPr lang="en-US" b="1" dirty="0"/>
              <a:t>3</a:t>
            </a:r>
          </a:p>
          <a:p>
            <a:pPr lvl="1"/>
            <a:r>
              <a:rPr lang="en-US" dirty="0"/>
              <a:t>Oncor:               </a:t>
            </a:r>
            <a:r>
              <a:rPr lang="en-US" b="1" dirty="0"/>
              <a:t>7</a:t>
            </a:r>
          </a:p>
          <a:p>
            <a:pPr lvl="1"/>
            <a:r>
              <a:rPr lang="en-US" dirty="0"/>
              <a:t>TNMP:               </a:t>
            </a:r>
            <a:r>
              <a:rPr lang="en-US" b="1" dirty="0"/>
              <a:t>23</a:t>
            </a:r>
          </a:p>
          <a:p>
            <a:pPr lvl="1"/>
            <a:r>
              <a:rPr lang="en-US" b="1" dirty="0">
                <a:solidFill>
                  <a:srgbClr val="C00000"/>
                </a:solidFill>
              </a:rPr>
              <a:t>Total:               621</a:t>
            </a:r>
          </a:p>
          <a:p>
            <a:endParaRPr lang="en-US" b="1" dirty="0"/>
          </a:p>
        </p:txBody>
      </p:sp>
      <p:sp>
        <p:nvSpPr>
          <p:cNvPr id="4" name="TextBox 3">
            <a:extLst>
              <a:ext uri="{FF2B5EF4-FFF2-40B4-BE49-F238E27FC236}">
                <a16:creationId xmlns:a16="http://schemas.microsoft.com/office/drawing/2014/main" id="{0829AB29-C5C3-45DF-BB4E-3CF2BBDA1D0E}"/>
              </a:ext>
            </a:extLst>
          </p:cNvPr>
          <p:cNvSpPr txBox="1"/>
          <p:nvPr/>
        </p:nvSpPr>
        <p:spPr>
          <a:xfrm>
            <a:off x="5410199" y="2974975"/>
            <a:ext cx="5524501" cy="584775"/>
          </a:xfrm>
          <a:prstGeom prst="rect">
            <a:avLst/>
          </a:prstGeom>
          <a:noFill/>
        </p:spPr>
        <p:txBody>
          <a:bodyPr wrap="square" rtlCol="0">
            <a:spAutoFit/>
          </a:bodyPr>
          <a:lstStyle/>
          <a:p>
            <a:r>
              <a:rPr lang="en-US" sz="1600" b="1" dirty="0"/>
              <a:t>Market Total Business Profiles:        1,035,000</a:t>
            </a:r>
          </a:p>
          <a:p>
            <a:pPr lvl="1"/>
            <a:r>
              <a:rPr lang="en-US" sz="1600" b="1" dirty="0"/>
              <a:t>   2022 AV BUS Changes:                 </a:t>
            </a:r>
            <a:r>
              <a:rPr lang="en-US" sz="1600" b="1" dirty="0">
                <a:solidFill>
                  <a:srgbClr val="C00000"/>
                </a:solidFill>
              </a:rPr>
              <a:t>4.5%  of Total </a:t>
            </a:r>
          </a:p>
        </p:txBody>
      </p:sp>
      <p:sp>
        <p:nvSpPr>
          <p:cNvPr id="5" name="TextBox 4">
            <a:extLst>
              <a:ext uri="{FF2B5EF4-FFF2-40B4-BE49-F238E27FC236}">
                <a16:creationId xmlns:a16="http://schemas.microsoft.com/office/drawing/2014/main" id="{B27B4D72-A468-4A25-85D9-58511AFED037}"/>
              </a:ext>
            </a:extLst>
          </p:cNvPr>
          <p:cNvSpPr txBox="1"/>
          <p:nvPr/>
        </p:nvSpPr>
        <p:spPr>
          <a:xfrm>
            <a:off x="5552439" y="5064185"/>
            <a:ext cx="5952173" cy="615553"/>
          </a:xfrm>
          <a:prstGeom prst="rect">
            <a:avLst/>
          </a:prstGeom>
          <a:noFill/>
        </p:spPr>
        <p:txBody>
          <a:bodyPr wrap="square" rtlCol="0">
            <a:spAutoFit/>
          </a:bodyPr>
          <a:lstStyle/>
          <a:p>
            <a:r>
              <a:rPr lang="en-US" b="1" dirty="0">
                <a:solidFill>
                  <a:schemeClr val="accent1"/>
                </a:solidFill>
              </a:rPr>
              <a:t>*</a:t>
            </a:r>
            <a:r>
              <a:rPr lang="en-US" sz="1600" b="1" dirty="0"/>
              <a:t>Y2023:  </a:t>
            </a:r>
            <a:r>
              <a:rPr lang="en-US" sz="1600" dirty="0"/>
              <a:t>Profile Working Group (PWG) will recommend that this annual EC/MOU/TDSP requirement be eliminated</a:t>
            </a:r>
          </a:p>
        </p:txBody>
      </p:sp>
      <p:sp>
        <p:nvSpPr>
          <p:cNvPr id="6" name="Slide Number Placeholder 5">
            <a:extLst>
              <a:ext uri="{FF2B5EF4-FFF2-40B4-BE49-F238E27FC236}">
                <a16:creationId xmlns:a16="http://schemas.microsoft.com/office/drawing/2014/main" id="{03DE0A7E-A6B1-4B82-A7D4-5F0075896835}"/>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376917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9A3F5-A0D3-41EF-BE6A-B4C009E0BBA1}"/>
              </a:ext>
            </a:extLst>
          </p:cNvPr>
          <p:cNvSpPr>
            <a:spLocks noGrp="1"/>
          </p:cNvSpPr>
          <p:nvPr>
            <p:ph type="title"/>
          </p:nvPr>
        </p:nvSpPr>
        <p:spPr/>
        <p:txBody>
          <a:bodyPr>
            <a:normAutofit/>
          </a:bodyPr>
          <a:lstStyle/>
          <a:p>
            <a:pPr algn="ctr"/>
            <a:r>
              <a:rPr lang="en-US" b="1" dirty="0"/>
              <a:t>Annual Market Facing Events or Planned Projects </a:t>
            </a:r>
          </a:p>
        </p:txBody>
      </p:sp>
      <p:sp>
        <p:nvSpPr>
          <p:cNvPr id="3" name="Content Placeholder 2">
            <a:extLst>
              <a:ext uri="{FF2B5EF4-FFF2-40B4-BE49-F238E27FC236}">
                <a16:creationId xmlns:a16="http://schemas.microsoft.com/office/drawing/2014/main" id="{CA14A2E5-A858-4A4C-A239-C28B228FBACE}"/>
              </a:ext>
            </a:extLst>
          </p:cNvPr>
          <p:cNvSpPr>
            <a:spLocks noGrp="1"/>
          </p:cNvSpPr>
          <p:nvPr>
            <p:ph idx="1"/>
          </p:nvPr>
        </p:nvSpPr>
        <p:spPr>
          <a:xfrm>
            <a:off x="2589212" y="1991360"/>
            <a:ext cx="9308148" cy="4551680"/>
          </a:xfrm>
        </p:spPr>
        <p:txBody>
          <a:bodyPr>
            <a:normAutofit fontScale="92500"/>
          </a:bodyPr>
          <a:lstStyle/>
          <a:p>
            <a:r>
              <a:rPr lang="en-US" b="1" dirty="0"/>
              <a:t>2024 Market Flight Testing </a:t>
            </a:r>
            <a:r>
              <a:rPr lang="en-US" dirty="0"/>
              <a:t>= To Be Recommended by TX SET and Approved by RMS</a:t>
            </a:r>
          </a:p>
          <a:p>
            <a:r>
              <a:rPr lang="en-US" b="1" dirty="0"/>
              <a:t>2024 Annual Mass Transition Testing </a:t>
            </a:r>
          </a:p>
          <a:p>
            <a:r>
              <a:rPr lang="en-US" b="1" dirty="0"/>
              <a:t>2024: Residential (</a:t>
            </a:r>
            <a:r>
              <a:rPr lang="en-US" b="1" dirty="0">
                <a:solidFill>
                  <a:srgbClr val="C00000"/>
                </a:solidFill>
              </a:rPr>
              <a:t>RES</a:t>
            </a:r>
            <a:r>
              <a:rPr lang="en-US" b="1" dirty="0"/>
              <a:t>) and Business (</a:t>
            </a:r>
            <a:r>
              <a:rPr lang="en-US" b="1" dirty="0">
                <a:solidFill>
                  <a:srgbClr val="C00000"/>
                </a:solidFill>
              </a:rPr>
              <a:t>BUS</a:t>
            </a:r>
            <a:r>
              <a:rPr lang="en-US" b="1" dirty="0"/>
              <a:t>) Annual Validation</a:t>
            </a:r>
            <a:r>
              <a:rPr lang="en-US" dirty="0"/>
              <a:t> </a:t>
            </a:r>
            <a:r>
              <a:rPr lang="en-US" b="1" dirty="0"/>
              <a:t>(AV) - </a:t>
            </a:r>
            <a:r>
              <a:rPr lang="en-US" dirty="0"/>
              <a:t>3/24 thru 9/24</a:t>
            </a:r>
          </a:p>
          <a:p>
            <a:pPr lvl="1"/>
            <a:r>
              <a:rPr lang="en-US" dirty="0"/>
              <a:t>MOU’s transitions to Retail Competition completes 10/23, therefore,  new MOU would receive their RES and BUS list of ESI IDs for Y2024 Annual Validation (AV) in March.  List of Weather Sensitivity (WS) ESI IDs will be provided by ERCOT in November, if applicable   </a:t>
            </a:r>
          </a:p>
          <a:p>
            <a:r>
              <a:rPr lang="en-US" b="1" dirty="0"/>
              <a:t>2024: Weather Sensitivity (WS) </a:t>
            </a:r>
            <a:r>
              <a:rPr lang="en-US" dirty="0"/>
              <a:t>Updates (11/24 – 2/25*)</a:t>
            </a:r>
          </a:p>
          <a:p>
            <a:r>
              <a:rPr lang="en-US" b="1" dirty="0"/>
              <a:t>TDSP(s) internal Projects</a:t>
            </a:r>
            <a:r>
              <a:rPr lang="en-US" dirty="0"/>
              <a:t>:  Annual Service Pack and/or Database version upgrades, Competitive Retailer Information Portal (CRIP) enhancements, may be others. </a:t>
            </a:r>
          </a:p>
          <a:p>
            <a:r>
              <a:rPr lang="en-US" b="1" dirty="0"/>
              <a:t>TDSP(s) Project</a:t>
            </a:r>
            <a:r>
              <a:rPr lang="en-US" dirty="0"/>
              <a:t>: Development, testing and implementation to change BUSIDRRQ Profiles for AMS metered Premises to transition to new BUSLRG or BUSLRGDG Load Profiles, where applicable.  (Maybe Y2023 carryover)    </a:t>
            </a:r>
          </a:p>
          <a:p>
            <a:r>
              <a:rPr lang="en-US" b="1" dirty="0"/>
              <a:t>2024 Texas SET v5.0 Market Activities: Flight Testing Q1 2024 and Go-Live Q2 2024</a:t>
            </a:r>
            <a:r>
              <a:rPr lang="en-US" dirty="0"/>
              <a:t>.   </a:t>
            </a:r>
          </a:p>
          <a:p>
            <a:endParaRPr lang="en-US" dirty="0"/>
          </a:p>
          <a:p>
            <a:endParaRPr lang="en-US" dirty="0"/>
          </a:p>
        </p:txBody>
      </p:sp>
      <p:sp>
        <p:nvSpPr>
          <p:cNvPr id="4" name="Slide Number Placeholder 3">
            <a:extLst>
              <a:ext uri="{FF2B5EF4-FFF2-40B4-BE49-F238E27FC236}">
                <a16:creationId xmlns:a16="http://schemas.microsoft.com/office/drawing/2014/main" id="{4C717578-0C71-4E1F-8B7D-535DA705D5A8}"/>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37253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5B850-8B70-4A23-854C-3517BDA47F86}"/>
              </a:ext>
            </a:extLst>
          </p:cNvPr>
          <p:cNvSpPr>
            <a:spLocks noGrp="1"/>
          </p:cNvSpPr>
          <p:nvPr>
            <p:ph type="title"/>
          </p:nvPr>
        </p:nvSpPr>
        <p:spPr>
          <a:xfrm>
            <a:off x="2592925" y="264232"/>
            <a:ext cx="8911687" cy="1228058"/>
          </a:xfrm>
        </p:spPr>
        <p:txBody>
          <a:bodyPr>
            <a:normAutofit/>
          </a:bodyPr>
          <a:lstStyle/>
          <a:p>
            <a:r>
              <a:rPr lang="en-US" b="1" dirty="0"/>
              <a:t>Residential (RES) &amp; Business (BUS)                Annual Validation (AV) planned Y2024 </a:t>
            </a:r>
          </a:p>
        </p:txBody>
      </p:sp>
      <p:sp>
        <p:nvSpPr>
          <p:cNvPr id="3" name="Content Placeholder 2">
            <a:extLst>
              <a:ext uri="{FF2B5EF4-FFF2-40B4-BE49-F238E27FC236}">
                <a16:creationId xmlns:a16="http://schemas.microsoft.com/office/drawing/2014/main" id="{578B29E1-3271-42C6-B0F2-175A4243AE4D}"/>
              </a:ext>
            </a:extLst>
          </p:cNvPr>
          <p:cNvSpPr>
            <a:spLocks noGrp="1"/>
          </p:cNvSpPr>
          <p:nvPr>
            <p:ph idx="1"/>
          </p:nvPr>
        </p:nvSpPr>
        <p:spPr>
          <a:xfrm>
            <a:off x="2592924" y="1554480"/>
            <a:ext cx="9314595" cy="5100320"/>
          </a:xfrm>
        </p:spPr>
        <p:txBody>
          <a:bodyPr>
            <a:normAutofit fontScale="92500" lnSpcReduction="10000"/>
          </a:bodyPr>
          <a:lstStyle/>
          <a:p>
            <a:r>
              <a:rPr lang="en-US" b="1" dirty="0"/>
              <a:t>2021 Residential (RES) Annual Validation (AV):</a:t>
            </a:r>
          </a:p>
          <a:p>
            <a:pPr lvl="1"/>
            <a:r>
              <a:rPr lang="en-US" dirty="0"/>
              <a:t>AEP:           </a:t>
            </a:r>
            <a:r>
              <a:rPr lang="en-US" b="1" dirty="0"/>
              <a:t>20,351</a:t>
            </a:r>
          </a:p>
          <a:p>
            <a:pPr lvl="1"/>
            <a:r>
              <a:rPr lang="en-US" dirty="0"/>
              <a:t>CNP:  	      </a:t>
            </a:r>
            <a:r>
              <a:rPr lang="en-US" b="1" dirty="0"/>
              <a:t>43,616</a:t>
            </a:r>
          </a:p>
          <a:p>
            <a:pPr lvl="1"/>
            <a:r>
              <a:rPr lang="en-US" dirty="0"/>
              <a:t>Nueces:       </a:t>
            </a:r>
            <a:r>
              <a:rPr lang="en-US" b="1" dirty="0"/>
              <a:t>N/A</a:t>
            </a:r>
          </a:p>
          <a:p>
            <a:pPr lvl="1"/>
            <a:r>
              <a:rPr lang="en-US" dirty="0"/>
              <a:t>Oncor:      </a:t>
            </a:r>
            <a:r>
              <a:rPr lang="en-US" b="1" dirty="0"/>
              <a:t>71,271</a:t>
            </a:r>
          </a:p>
          <a:p>
            <a:pPr lvl="1"/>
            <a:r>
              <a:rPr lang="en-US" dirty="0"/>
              <a:t>TNMP:         </a:t>
            </a:r>
            <a:r>
              <a:rPr lang="en-US" b="1" dirty="0"/>
              <a:t>4,890</a:t>
            </a:r>
          </a:p>
          <a:p>
            <a:pPr lvl="1"/>
            <a:r>
              <a:rPr lang="en-US" b="1" dirty="0">
                <a:solidFill>
                  <a:srgbClr val="C00000"/>
                </a:solidFill>
              </a:rPr>
              <a:t>Total:       140,128</a:t>
            </a:r>
          </a:p>
          <a:p>
            <a:pPr marL="457200" lvl="1" indent="0">
              <a:buNone/>
            </a:pPr>
            <a:endParaRPr lang="en-US" b="1" dirty="0">
              <a:solidFill>
                <a:srgbClr val="C00000"/>
              </a:solidFill>
            </a:endParaRPr>
          </a:p>
          <a:p>
            <a:r>
              <a:rPr lang="en-US" b="1" dirty="0"/>
              <a:t>2021 Business (BUS) Annual Validation (AV) </a:t>
            </a:r>
          </a:p>
          <a:p>
            <a:pPr lvl="1"/>
            <a:r>
              <a:rPr lang="en-US" dirty="0"/>
              <a:t>AEP:             </a:t>
            </a:r>
            <a:r>
              <a:rPr lang="en-US" b="1" dirty="0"/>
              <a:t>12,360  </a:t>
            </a:r>
          </a:p>
          <a:p>
            <a:pPr lvl="1"/>
            <a:r>
              <a:rPr lang="en-US" dirty="0"/>
              <a:t>CNP:  	         </a:t>
            </a:r>
            <a:r>
              <a:rPr lang="en-US" b="1" dirty="0"/>
              <a:t>12,985</a:t>
            </a:r>
          </a:p>
          <a:p>
            <a:pPr lvl="1"/>
            <a:r>
              <a:rPr lang="en-US" dirty="0"/>
              <a:t>Nueces:            </a:t>
            </a:r>
            <a:r>
              <a:rPr lang="en-US" b="1" dirty="0"/>
              <a:t>110</a:t>
            </a:r>
          </a:p>
          <a:p>
            <a:pPr lvl="1"/>
            <a:r>
              <a:rPr lang="en-US" dirty="0"/>
              <a:t>Oncor:         </a:t>
            </a:r>
            <a:r>
              <a:rPr lang="en-US" b="1" dirty="0"/>
              <a:t>20,035</a:t>
            </a:r>
          </a:p>
          <a:p>
            <a:pPr lvl="1"/>
            <a:r>
              <a:rPr lang="en-US" dirty="0"/>
              <a:t>TNMP:             </a:t>
            </a:r>
            <a:r>
              <a:rPr lang="en-US" b="1" dirty="0"/>
              <a:t>2,243</a:t>
            </a:r>
          </a:p>
          <a:p>
            <a:pPr lvl="1"/>
            <a:r>
              <a:rPr lang="en-US" b="1" dirty="0">
                <a:solidFill>
                  <a:srgbClr val="C00000"/>
                </a:solidFill>
              </a:rPr>
              <a:t>Total:            47,733</a:t>
            </a:r>
          </a:p>
          <a:p>
            <a:endParaRPr lang="en-US" b="1" dirty="0"/>
          </a:p>
        </p:txBody>
      </p:sp>
      <p:sp>
        <p:nvSpPr>
          <p:cNvPr id="4" name="TextBox 3">
            <a:extLst>
              <a:ext uri="{FF2B5EF4-FFF2-40B4-BE49-F238E27FC236}">
                <a16:creationId xmlns:a16="http://schemas.microsoft.com/office/drawing/2014/main" id="{31509841-B047-4165-A4E7-C2247C7F249A}"/>
              </a:ext>
            </a:extLst>
          </p:cNvPr>
          <p:cNvSpPr txBox="1"/>
          <p:nvPr/>
        </p:nvSpPr>
        <p:spPr>
          <a:xfrm>
            <a:off x="6604000" y="2387600"/>
            <a:ext cx="5181600" cy="923330"/>
          </a:xfrm>
          <a:prstGeom prst="rect">
            <a:avLst/>
          </a:prstGeom>
          <a:noFill/>
        </p:spPr>
        <p:txBody>
          <a:bodyPr wrap="square" rtlCol="0">
            <a:spAutoFit/>
          </a:bodyPr>
          <a:lstStyle/>
          <a:p>
            <a:r>
              <a:rPr lang="en-US" b="1" dirty="0"/>
              <a:t>Y2024</a:t>
            </a:r>
            <a:r>
              <a:rPr lang="en-US" dirty="0"/>
              <a:t>:  </a:t>
            </a:r>
          </a:p>
          <a:p>
            <a:r>
              <a:rPr lang="en-US" dirty="0"/>
              <a:t>MOU will be added to this Annual Validation (AV) responsibility (EC/</a:t>
            </a:r>
            <a:r>
              <a:rPr lang="en-US" b="1" dirty="0"/>
              <a:t>MOU</a:t>
            </a:r>
            <a:r>
              <a:rPr lang="en-US" dirty="0"/>
              <a:t>/TDSPs)  </a:t>
            </a:r>
          </a:p>
        </p:txBody>
      </p:sp>
      <p:sp>
        <p:nvSpPr>
          <p:cNvPr id="5" name="TextBox 4">
            <a:extLst>
              <a:ext uri="{FF2B5EF4-FFF2-40B4-BE49-F238E27FC236}">
                <a16:creationId xmlns:a16="http://schemas.microsoft.com/office/drawing/2014/main" id="{B21D3F8F-9CD0-486A-A89E-7A0F5AB0DE5E}"/>
              </a:ext>
            </a:extLst>
          </p:cNvPr>
          <p:cNvSpPr txBox="1"/>
          <p:nvPr/>
        </p:nvSpPr>
        <p:spPr>
          <a:xfrm>
            <a:off x="6465363" y="5110480"/>
            <a:ext cx="5181600" cy="923330"/>
          </a:xfrm>
          <a:prstGeom prst="rect">
            <a:avLst/>
          </a:prstGeom>
          <a:noFill/>
        </p:spPr>
        <p:txBody>
          <a:bodyPr wrap="square" rtlCol="0">
            <a:spAutoFit/>
          </a:bodyPr>
          <a:lstStyle/>
          <a:p>
            <a:r>
              <a:rPr lang="en-US" b="1" dirty="0"/>
              <a:t>Y2024</a:t>
            </a:r>
            <a:r>
              <a:rPr lang="en-US" dirty="0"/>
              <a:t>:  </a:t>
            </a:r>
          </a:p>
          <a:p>
            <a:r>
              <a:rPr lang="en-US" dirty="0"/>
              <a:t>MOU will be added to this Annual Validation (AV) responsibility (EC/</a:t>
            </a:r>
            <a:r>
              <a:rPr lang="en-US" b="1" dirty="0"/>
              <a:t>MOU</a:t>
            </a:r>
            <a:r>
              <a:rPr lang="en-US" dirty="0"/>
              <a:t>/TDSPs)  </a:t>
            </a:r>
          </a:p>
        </p:txBody>
      </p:sp>
      <p:sp>
        <p:nvSpPr>
          <p:cNvPr id="6" name="Slide Number Placeholder 5">
            <a:extLst>
              <a:ext uri="{FF2B5EF4-FFF2-40B4-BE49-F238E27FC236}">
                <a16:creationId xmlns:a16="http://schemas.microsoft.com/office/drawing/2014/main" id="{343E79BD-4D98-44A4-8285-9B0B0D014035}"/>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3004423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D9B92-9165-4DD5-9A51-944AC33E910F}"/>
              </a:ext>
            </a:extLst>
          </p:cNvPr>
          <p:cNvSpPr>
            <a:spLocks noGrp="1"/>
          </p:cNvSpPr>
          <p:nvPr>
            <p:ph type="title"/>
          </p:nvPr>
        </p:nvSpPr>
        <p:spPr>
          <a:xfrm>
            <a:off x="2592925" y="624110"/>
            <a:ext cx="8911687" cy="869410"/>
          </a:xfrm>
        </p:spPr>
        <p:txBody>
          <a:bodyPr>
            <a:normAutofit fontScale="90000"/>
          </a:bodyPr>
          <a:lstStyle/>
          <a:p>
            <a:r>
              <a:rPr lang="en-US" dirty="0">
                <a:latin typeface="Roboto" panose="02000000000000000000" pitchFamily="2" charset="0"/>
                <a:ea typeface="Roboto" panose="02000000000000000000" pitchFamily="2" charset="0"/>
              </a:rPr>
              <a:t>What is </a:t>
            </a:r>
            <a:r>
              <a:rPr lang="en-US" b="1" dirty="0">
                <a:latin typeface="Roboto" panose="02000000000000000000" pitchFamily="2" charset="0"/>
                <a:ea typeface="Roboto" panose="02000000000000000000" pitchFamily="2" charset="0"/>
              </a:rPr>
              <a:t>Risk Mitigation </a:t>
            </a:r>
            <a:r>
              <a:rPr lang="en-US" dirty="0">
                <a:latin typeface="Roboto" panose="02000000000000000000" pitchFamily="2" charset="0"/>
                <a:ea typeface="Roboto" panose="02000000000000000000" pitchFamily="2" charset="0"/>
              </a:rPr>
              <a:t>and </a:t>
            </a:r>
            <a:r>
              <a:rPr lang="en-US" b="1" dirty="0">
                <a:latin typeface="Roboto" panose="02000000000000000000" pitchFamily="2" charset="0"/>
                <a:ea typeface="Roboto" panose="02000000000000000000" pitchFamily="2" charset="0"/>
              </a:rPr>
              <a:t>Best Practices</a:t>
            </a:r>
            <a:r>
              <a:rPr lang="en-US" dirty="0">
                <a:latin typeface="Roboto" panose="02000000000000000000" pitchFamily="2" charset="0"/>
                <a:ea typeface="Roboto" panose="02000000000000000000" pitchFamily="2" charset="0"/>
              </a:rPr>
              <a:t>?</a:t>
            </a:r>
            <a:br>
              <a:rPr lang="en-US" dirty="0">
                <a:latin typeface="Roboto" panose="02000000000000000000" pitchFamily="2" charset="0"/>
                <a:ea typeface="Roboto" panose="02000000000000000000" pitchFamily="2" charset="0"/>
              </a:rPr>
            </a:br>
            <a:endParaRPr lang="en-US" dirty="0"/>
          </a:p>
        </p:txBody>
      </p:sp>
      <p:sp>
        <p:nvSpPr>
          <p:cNvPr id="3" name="Content Placeholder 2">
            <a:extLst>
              <a:ext uri="{FF2B5EF4-FFF2-40B4-BE49-F238E27FC236}">
                <a16:creationId xmlns:a16="http://schemas.microsoft.com/office/drawing/2014/main" id="{D3CAB6F2-412E-459A-9052-7EF33C78538F}"/>
              </a:ext>
            </a:extLst>
          </p:cNvPr>
          <p:cNvSpPr>
            <a:spLocks noGrp="1"/>
          </p:cNvSpPr>
          <p:nvPr>
            <p:ph idx="1"/>
          </p:nvPr>
        </p:nvSpPr>
        <p:spPr>
          <a:xfrm>
            <a:off x="2589212" y="1493520"/>
            <a:ext cx="8915400" cy="4826000"/>
          </a:xfrm>
        </p:spPr>
        <p:txBody>
          <a:bodyPr>
            <a:normAutofit/>
          </a:bodyPr>
          <a:lstStyle/>
          <a:p>
            <a:r>
              <a:rPr lang="en-US" sz="2400" b="0" i="0" dirty="0">
                <a:solidFill>
                  <a:srgbClr val="202124"/>
                </a:solidFill>
                <a:effectLst/>
                <a:latin typeface="Roboto" panose="02000000000000000000" pitchFamily="2" charset="0"/>
              </a:rPr>
              <a:t>Risk mitigation is </a:t>
            </a:r>
            <a:r>
              <a:rPr lang="en-US" sz="2400" b="1" i="0" dirty="0">
                <a:solidFill>
                  <a:srgbClr val="202124"/>
                </a:solidFill>
                <a:effectLst/>
                <a:latin typeface="Roboto" panose="02000000000000000000" pitchFamily="2" charset="0"/>
              </a:rPr>
              <a:t>the practice of reducing the impact of potential risks by developing a plan to manage, eliminate, or limit setbacks as much as possible</a:t>
            </a:r>
            <a:r>
              <a:rPr lang="en-US" sz="2400" b="0" i="0" dirty="0">
                <a:solidFill>
                  <a:srgbClr val="202124"/>
                </a:solidFill>
                <a:effectLst/>
                <a:latin typeface="Roboto" panose="02000000000000000000" pitchFamily="2" charset="0"/>
              </a:rPr>
              <a:t>.</a:t>
            </a:r>
          </a:p>
          <a:p>
            <a:endParaRPr lang="en-US" sz="2200" b="0" i="0" dirty="0">
              <a:solidFill>
                <a:srgbClr val="202124"/>
              </a:solidFill>
              <a:effectLst/>
              <a:latin typeface="Roboto" panose="02000000000000000000" pitchFamily="2" charset="0"/>
            </a:endParaRPr>
          </a:p>
          <a:p>
            <a:r>
              <a:rPr lang="en-US" sz="2200" b="1" i="0" dirty="0">
                <a:solidFill>
                  <a:srgbClr val="202124"/>
                </a:solidFill>
                <a:effectLst/>
                <a:latin typeface="Roboto" panose="02000000000000000000" pitchFamily="2" charset="0"/>
              </a:rPr>
              <a:t> Risk Mitigation Best Practices: </a:t>
            </a:r>
          </a:p>
          <a:p>
            <a:pPr lvl="1"/>
            <a:r>
              <a:rPr lang="en-US" sz="2000" dirty="0">
                <a:solidFill>
                  <a:srgbClr val="202124"/>
                </a:solidFill>
                <a:latin typeface="Roboto" panose="02000000000000000000" pitchFamily="2" charset="0"/>
              </a:rPr>
              <a:t> Make sure stakeholders are involved in final decisions.</a:t>
            </a:r>
          </a:p>
          <a:p>
            <a:pPr lvl="1"/>
            <a:r>
              <a:rPr lang="en-US" sz="2000" b="0" i="0" dirty="0">
                <a:solidFill>
                  <a:srgbClr val="202124"/>
                </a:solidFill>
                <a:effectLst/>
                <a:latin typeface="Roboto" panose="02000000000000000000" pitchFamily="2" charset="0"/>
              </a:rPr>
              <a:t>Communicate risks as they arise throughout the Project.</a:t>
            </a:r>
          </a:p>
          <a:p>
            <a:pPr lvl="1"/>
            <a:r>
              <a:rPr lang="en-US" sz="2000" b="0" i="0" dirty="0">
                <a:solidFill>
                  <a:srgbClr val="202124"/>
                </a:solidFill>
                <a:effectLst/>
                <a:latin typeface="Roboto" panose="02000000000000000000" pitchFamily="2" charset="0"/>
              </a:rPr>
              <a:t>Avoid or eliminate the risk (exit activities that could bring on the risk) </a:t>
            </a:r>
          </a:p>
          <a:p>
            <a:pPr lvl="1"/>
            <a:r>
              <a:rPr lang="en-US" sz="2000" b="0" i="0" dirty="0">
                <a:solidFill>
                  <a:srgbClr val="202124"/>
                </a:solidFill>
                <a:effectLst/>
                <a:latin typeface="Roboto" panose="02000000000000000000" pitchFamily="2" charset="0"/>
              </a:rPr>
              <a:t>Reduce the risk (take the necessary steps to reduce the likelihood of a negative event that may impact project’s final functionality or its production implementation delivery date)</a:t>
            </a:r>
          </a:p>
          <a:p>
            <a:endParaRPr lang="en-US" sz="2400" dirty="0">
              <a:latin typeface="Roboto" panose="02000000000000000000" pitchFamily="2" charset="0"/>
              <a:ea typeface="Roboto" panose="02000000000000000000" pitchFamily="2" charset="0"/>
            </a:endParaRPr>
          </a:p>
        </p:txBody>
      </p:sp>
      <p:sp>
        <p:nvSpPr>
          <p:cNvPr id="4" name="Slide Number Placeholder 3">
            <a:extLst>
              <a:ext uri="{FF2B5EF4-FFF2-40B4-BE49-F238E27FC236}">
                <a16:creationId xmlns:a16="http://schemas.microsoft.com/office/drawing/2014/main" id="{AE2A2C3A-6F1E-4CF6-9531-08A0C9487F96}"/>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3686555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7FC4-0E00-4688-99C2-55D173DA0EEC}"/>
              </a:ext>
            </a:extLst>
          </p:cNvPr>
          <p:cNvSpPr>
            <a:spLocks noGrp="1"/>
          </p:cNvSpPr>
          <p:nvPr>
            <p:ph type="title"/>
          </p:nvPr>
        </p:nvSpPr>
        <p:spPr>
          <a:xfrm>
            <a:off x="2592925" y="624110"/>
            <a:ext cx="8911687" cy="1306290"/>
          </a:xfrm>
        </p:spPr>
        <p:txBody>
          <a:bodyPr/>
          <a:lstStyle/>
          <a:p>
            <a:r>
              <a:rPr lang="en-US" b="1" i="0" dirty="0">
                <a:solidFill>
                  <a:srgbClr val="202124"/>
                </a:solidFill>
                <a:effectLst/>
                <a:latin typeface="Roboto" panose="02000000000000000000" pitchFamily="2" charset="0"/>
              </a:rPr>
              <a:t>Market Facing “Mission Critical Projects” </a:t>
            </a:r>
            <a:endParaRPr lang="en-US" b="1" dirty="0"/>
          </a:p>
        </p:txBody>
      </p:sp>
      <p:sp>
        <p:nvSpPr>
          <p:cNvPr id="3" name="Content Placeholder 2">
            <a:extLst>
              <a:ext uri="{FF2B5EF4-FFF2-40B4-BE49-F238E27FC236}">
                <a16:creationId xmlns:a16="http://schemas.microsoft.com/office/drawing/2014/main" id="{34D60DD5-4352-4881-986C-CE54E720F085}"/>
              </a:ext>
            </a:extLst>
          </p:cNvPr>
          <p:cNvSpPr>
            <a:spLocks noGrp="1"/>
          </p:cNvSpPr>
          <p:nvPr>
            <p:ph idx="1"/>
          </p:nvPr>
        </p:nvSpPr>
        <p:spPr>
          <a:xfrm>
            <a:off x="2589212" y="1463040"/>
            <a:ext cx="9135428" cy="5201920"/>
          </a:xfrm>
        </p:spPr>
        <p:txBody>
          <a:bodyPr>
            <a:normAutofit fontScale="85000" lnSpcReduction="20000"/>
          </a:bodyPr>
          <a:lstStyle/>
          <a:p>
            <a:r>
              <a:rPr lang="en-US" sz="2800" b="1" i="0" dirty="0">
                <a:solidFill>
                  <a:srgbClr val="202124"/>
                </a:solidFill>
                <a:effectLst/>
                <a:latin typeface="Roboto" panose="02000000000000000000" pitchFamily="2" charset="0"/>
              </a:rPr>
              <a:t>April 2023</a:t>
            </a:r>
            <a:r>
              <a:rPr lang="en-US" sz="2800" b="0" i="0" dirty="0">
                <a:solidFill>
                  <a:srgbClr val="202124"/>
                </a:solidFill>
                <a:effectLst/>
                <a:latin typeface="Roboto" panose="02000000000000000000" pitchFamily="2" charset="0"/>
              </a:rPr>
              <a:t>:   </a:t>
            </a:r>
            <a:r>
              <a:rPr lang="en-US" sz="2800" b="1" i="0" dirty="0">
                <a:solidFill>
                  <a:srgbClr val="202124"/>
                </a:solidFill>
                <a:effectLst/>
                <a:latin typeface="Roboto" panose="02000000000000000000" pitchFamily="2" charset="0"/>
              </a:rPr>
              <a:t>MOU’s successful completion of Market Flight 0423 and End-to-End Retail testing</a:t>
            </a:r>
          </a:p>
          <a:p>
            <a:r>
              <a:rPr lang="en-US" sz="2800" b="1" dirty="0">
                <a:solidFill>
                  <a:srgbClr val="202124"/>
                </a:solidFill>
                <a:latin typeface="Roboto" panose="02000000000000000000" pitchFamily="2" charset="0"/>
              </a:rPr>
              <a:t>Q4 2023 (October)</a:t>
            </a:r>
            <a:r>
              <a:rPr lang="en-US" sz="2800" dirty="0">
                <a:solidFill>
                  <a:srgbClr val="202124"/>
                </a:solidFill>
                <a:latin typeface="Roboto" panose="02000000000000000000" pitchFamily="2" charset="0"/>
              </a:rPr>
              <a:t>:  </a:t>
            </a:r>
            <a:r>
              <a:rPr lang="en-US" sz="2800" b="1" i="0" dirty="0">
                <a:solidFill>
                  <a:srgbClr val="202124"/>
                </a:solidFill>
                <a:effectLst/>
                <a:latin typeface="Roboto" panose="02000000000000000000" pitchFamily="2" charset="0"/>
              </a:rPr>
              <a:t>MOU’s </a:t>
            </a:r>
            <a:r>
              <a:rPr lang="en-US" sz="2800" b="1" dirty="0">
                <a:solidFill>
                  <a:srgbClr val="202124"/>
                </a:solidFill>
                <a:latin typeface="Roboto" panose="02000000000000000000" pitchFamily="2" charset="0"/>
              </a:rPr>
              <a:t>successful Retail production implementation of TX SET v4.0A. </a:t>
            </a:r>
          </a:p>
          <a:p>
            <a:r>
              <a:rPr lang="en-US" sz="2800" b="1" dirty="0">
                <a:solidFill>
                  <a:srgbClr val="202124"/>
                </a:solidFill>
                <a:latin typeface="Roboto" panose="02000000000000000000" pitchFamily="2" charset="0"/>
              </a:rPr>
              <a:t>MOU’s successful development and testing required 4-6 months after their Q4 2023 Go-Live to be prepared for TX SET v5.0 Market Flight testing.   </a:t>
            </a:r>
          </a:p>
          <a:p>
            <a:r>
              <a:rPr lang="en-US" sz="2800" b="1" i="0" dirty="0">
                <a:solidFill>
                  <a:srgbClr val="202124"/>
                </a:solidFill>
                <a:effectLst/>
                <a:latin typeface="Roboto" panose="02000000000000000000" pitchFamily="2" charset="0"/>
              </a:rPr>
              <a:t>Q1 2024</a:t>
            </a:r>
            <a:r>
              <a:rPr lang="en-US" sz="2800" b="0" i="0" dirty="0">
                <a:solidFill>
                  <a:srgbClr val="202124"/>
                </a:solidFill>
                <a:effectLst/>
                <a:latin typeface="Roboto" panose="02000000000000000000" pitchFamily="2" charset="0"/>
              </a:rPr>
              <a:t>:  </a:t>
            </a:r>
            <a:r>
              <a:rPr lang="en-US" sz="2800" b="1" i="0" dirty="0">
                <a:solidFill>
                  <a:srgbClr val="202124"/>
                </a:solidFill>
                <a:effectLst/>
                <a:latin typeface="Roboto" panose="02000000000000000000" pitchFamily="2" charset="0"/>
              </a:rPr>
              <a:t>All Market Participants (MPs) </a:t>
            </a:r>
            <a:r>
              <a:rPr lang="en-US" sz="2800" b="1" dirty="0">
                <a:solidFill>
                  <a:srgbClr val="202124"/>
                </a:solidFill>
                <a:latin typeface="Roboto" panose="02000000000000000000" pitchFamily="2" charset="0"/>
              </a:rPr>
              <a:t>are required to </a:t>
            </a:r>
            <a:r>
              <a:rPr lang="en-US" sz="2800" b="1" i="0" dirty="0">
                <a:solidFill>
                  <a:srgbClr val="202124"/>
                </a:solidFill>
                <a:effectLst/>
                <a:latin typeface="Roboto" panose="02000000000000000000" pitchFamily="2" charset="0"/>
              </a:rPr>
              <a:t>successfully test </a:t>
            </a:r>
            <a:r>
              <a:rPr lang="en-US" sz="2800" b="1" dirty="0">
                <a:solidFill>
                  <a:srgbClr val="202124"/>
                </a:solidFill>
                <a:latin typeface="Roboto" panose="02000000000000000000" pitchFamily="2" charset="0"/>
              </a:rPr>
              <a:t>to receive</a:t>
            </a:r>
            <a:r>
              <a:rPr lang="en-US" sz="2800" b="1" i="0" dirty="0">
                <a:solidFill>
                  <a:srgbClr val="202124"/>
                </a:solidFill>
                <a:effectLst/>
                <a:latin typeface="Roboto" panose="02000000000000000000" pitchFamily="2" charset="0"/>
              </a:rPr>
              <a:t> their TX SET v5.0 Compliance and Certification</a:t>
            </a:r>
            <a:r>
              <a:rPr lang="en-US" sz="2800" b="0" i="0" dirty="0">
                <a:solidFill>
                  <a:srgbClr val="202124"/>
                </a:solidFill>
                <a:effectLst/>
                <a:latin typeface="Roboto" panose="02000000000000000000" pitchFamily="2" charset="0"/>
              </a:rPr>
              <a:t>. </a:t>
            </a:r>
            <a:r>
              <a:rPr lang="en-US" sz="2800" b="1" dirty="0">
                <a:solidFill>
                  <a:srgbClr val="202124"/>
                </a:solidFill>
                <a:latin typeface="Roboto" panose="02000000000000000000" pitchFamily="2" charset="0"/>
              </a:rPr>
              <a:t> </a:t>
            </a:r>
            <a:endParaRPr lang="en-US" sz="2800" b="0" i="0" dirty="0">
              <a:solidFill>
                <a:srgbClr val="202124"/>
              </a:solidFill>
              <a:effectLst/>
              <a:latin typeface="Roboto" panose="02000000000000000000" pitchFamily="2" charset="0"/>
            </a:endParaRPr>
          </a:p>
          <a:p>
            <a:r>
              <a:rPr lang="en-US" sz="2800" b="1" dirty="0">
                <a:solidFill>
                  <a:srgbClr val="202124"/>
                </a:solidFill>
                <a:latin typeface="Roboto" panose="02000000000000000000" pitchFamily="2" charset="0"/>
              </a:rPr>
              <a:t>Q2 2024</a:t>
            </a:r>
            <a:r>
              <a:rPr lang="en-US" sz="2800" dirty="0">
                <a:solidFill>
                  <a:srgbClr val="202124"/>
                </a:solidFill>
                <a:latin typeface="Roboto" panose="02000000000000000000" pitchFamily="2" charset="0"/>
              </a:rPr>
              <a:t>:  </a:t>
            </a:r>
            <a:r>
              <a:rPr lang="en-US" sz="2800" b="1" dirty="0">
                <a:solidFill>
                  <a:srgbClr val="202124"/>
                </a:solidFill>
                <a:latin typeface="Roboto" panose="02000000000000000000" pitchFamily="2" charset="0"/>
              </a:rPr>
              <a:t>All Market Participants (MPs) are required to successfully implement TX SET v5.0 into their Production systems</a:t>
            </a:r>
            <a:r>
              <a:rPr lang="en-US" sz="2800" dirty="0">
                <a:solidFill>
                  <a:srgbClr val="202124"/>
                </a:solidFill>
                <a:latin typeface="Roboto" panose="02000000000000000000" pitchFamily="2" charset="0"/>
              </a:rPr>
              <a:t>.   </a:t>
            </a:r>
          </a:p>
          <a:p>
            <a:pPr marL="457200" lvl="1" indent="0">
              <a:buNone/>
            </a:pPr>
            <a:r>
              <a:rPr lang="en-US" sz="2200" dirty="0">
                <a:solidFill>
                  <a:srgbClr val="202124"/>
                </a:solidFill>
                <a:latin typeface="Roboto" panose="02000000000000000000" pitchFamily="2" charset="0"/>
              </a:rPr>
              <a:t> </a:t>
            </a:r>
            <a:endParaRPr lang="en-US" sz="2200" b="0" i="0" dirty="0">
              <a:solidFill>
                <a:srgbClr val="202124"/>
              </a:solidFill>
              <a:effectLst/>
              <a:latin typeface="Roboto" panose="02000000000000000000" pitchFamily="2" charset="0"/>
            </a:endParaRPr>
          </a:p>
          <a:p>
            <a:endParaRPr lang="en-US" dirty="0"/>
          </a:p>
        </p:txBody>
      </p:sp>
      <p:sp>
        <p:nvSpPr>
          <p:cNvPr id="4" name="Slide Number Placeholder 3">
            <a:extLst>
              <a:ext uri="{FF2B5EF4-FFF2-40B4-BE49-F238E27FC236}">
                <a16:creationId xmlns:a16="http://schemas.microsoft.com/office/drawing/2014/main" id="{88C2BCF6-C386-49EC-9624-7FEC11CA27DF}"/>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3263698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7FC4-0E00-4688-99C2-55D173DA0EEC}"/>
              </a:ext>
            </a:extLst>
          </p:cNvPr>
          <p:cNvSpPr>
            <a:spLocks noGrp="1"/>
          </p:cNvSpPr>
          <p:nvPr>
            <p:ph type="title"/>
          </p:nvPr>
        </p:nvSpPr>
        <p:spPr>
          <a:xfrm>
            <a:off x="2592925" y="390430"/>
            <a:ext cx="9131715" cy="889730"/>
          </a:xfrm>
        </p:spPr>
        <p:txBody>
          <a:bodyPr>
            <a:normAutofit fontScale="90000"/>
          </a:bodyPr>
          <a:lstStyle/>
          <a:p>
            <a:pPr algn="ctr"/>
            <a:r>
              <a:rPr lang="en-US" sz="3200" b="1" dirty="0">
                <a:solidFill>
                  <a:srgbClr val="202124"/>
                </a:solidFill>
                <a:latin typeface="Roboto" panose="02000000000000000000" pitchFamily="2" charset="0"/>
              </a:rPr>
              <a:t>Market Considerations to Mitigate Risk to                     “Mission Critical Projects” </a:t>
            </a:r>
            <a:endParaRPr lang="en-US" sz="3200" dirty="0"/>
          </a:p>
        </p:txBody>
      </p:sp>
      <p:sp>
        <p:nvSpPr>
          <p:cNvPr id="3" name="Content Placeholder 2">
            <a:extLst>
              <a:ext uri="{FF2B5EF4-FFF2-40B4-BE49-F238E27FC236}">
                <a16:creationId xmlns:a16="http://schemas.microsoft.com/office/drawing/2014/main" id="{34D60DD5-4352-4881-986C-CE54E720F085}"/>
              </a:ext>
            </a:extLst>
          </p:cNvPr>
          <p:cNvSpPr>
            <a:spLocks noGrp="1"/>
          </p:cNvSpPr>
          <p:nvPr>
            <p:ph idx="1"/>
          </p:nvPr>
        </p:nvSpPr>
        <p:spPr>
          <a:xfrm>
            <a:off x="1803400" y="1316450"/>
            <a:ext cx="10134600" cy="5541550"/>
          </a:xfrm>
        </p:spPr>
        <p:txBody>
          <a:bodyPr>
            <a:normAutofit fontScale="77500" lnSpcReduction="20000"/>
          </a:bodyPr>
          <a:lstStyle/>
          <a:p>
            <a:pPr marL="0" indent="0">
              <a:buNone/>
            </a:pPr>
            <a:r>
              <a:rPr lang="en-US" sz="2400" dirty="0">
                <a:solidFill>
                  <a:srgbClr val="202124"/>
                </a:solidFill>
                <a:latin typeface="Roboto" panose="02000000000000000000" pitchFamily="2" charset="0"/>
              </a:rPr>
              <a:t>:  </a:t>
            </a:r>
          </a:p>
          <a:p>
            <a:r>
              <a:rPr lang="en-US" sz="2400" b="1" dirty="0">
                <a:solidFill>
                  <a:srgbClr val="202124"/>
                </a:solidFill>
                <a:latin typeface="Roboto" panose="02000000000000000000" pitchFamily="2" charset="0"/>
              </a:rPr>
              <a:t>Annual Mass Transition Testing </a:t>
            </a:r>
          </a:p>
          <a:p>
            <a:pPr lvl="1"/>
            <a:r>
              <a:rPr lang="en-US" sz="2200" dirty="0">
                <a:solidFill>
                  <a:srgbClr val="202124"/>
                </a:solidFill>
                <a:latin typeface="Roboto" panose="02000000000000000000" pitchFamily="2" charset="0"/>
              </a:rPr>
              <a:t>Over the past 2-3 years the Market has experienced multiple Mass Transition events in our production systems.  All these impacted ESI IDs were successfully transitioned per the transactions’ requested date to either the Customers’ Competitive Retailer of Choice, or Volunteer REP (VREP), or if neither final alternative was Provider Of Last Resort (POLR).  </a:t>
            </a:r>
          </a:p>
          <a:p>
            <a:pPr lvl="1"/>
            <a:r>
              <a:rPr lang="en-US" sz="2200" dirty="0">
                <a:solidFill>
                  <a:srgbClr val="202124"/>
                </a:solidFill>
                <a:latin typeface="Roboto" panose="02000000000000000000" pitchFamily="2" charset="0"/>
              </a:rPr>
              <a:t>Annual Mass Transition Testing normally executes late Q1 or NLT Q2 of each year. </a:t>
            </a:r>
            <a:r>
              <a:rPr lang="en-US" sz="2000" dirty="0">
                <a:solidFill>
                  <a:srgbClr val="202124"/>
                </a:solidFill>
                <a:latin typeface="Roboto" panose="02000000000000000000" pitchFamily="2" charset="0"/>
              </a:rPr>
              <a:t>In Y2023 or Y2024 if this task is scheduled to proceed on its normal schedule could conflict with Mission Critical Project’s by creating Resource constraints, impacting development and unit/regression testing activities or may negatively impact projects’ planned implementation date. </a:t>
            </a:r>
          </a:p>
          <a:p>
            <a:pPr lvl="1"/>
            <a:r>
              <a:rPr lang="en-US" sz="2200" b="1" dirty="0">
                <a:solidFill>
                  <a:srgbClr val="202124"/>
                </a:solidFill>
                <a:latin typeface="Roboto" panose="02000000000000000000" pitchFamily="2" charset="0"/>
              </a:rPr>
              <a:t>Defer Y2023 and Y2024 Mass Transition Testing to Y2025, if future testing is necessary.  </a:t>
            </a:r>
          </a:p>
          <a:p>
            <a:r>
              <a:rPr lang="en-US" sz="2400" b="1" i="0" dirty="0">
                <a:solidFill>
                  <a:srgbClr val="202124"/>
                </a:solidFill>
                <a:effectLst/>
                <a:latin typeface="Roboto" panose="02000000000000000000" pitchFamily="2" charset="0"/>
              </a:rPr>
              <a:t>Annual Weather Sensitivity (WS) Updates </a:t>
            </a:r>
          </a:p>
          <a:p>
            <a:pPr lvl="1"/>
            <a:r>
              <a:rPr lang="en-US" sz="2200" dirty="0">
                <a:solidFill>
                  <a:srgbClr val="202124"/>
                </a:solidFill>
                <a:latin typeface="Roboto" panose="02000000000000000000" pitchFamily="2" charset="0"/>
              </a:rPr>
              <a:t>Annual WS Updates apply only to BUSIDRRQ Load Profiles                                                         </a:t>
            </a:r>
          </a:p>
          <a:p>
            <a:pPr lvl="2"/>
            <a:r>
              <a:rPr lang="en-US" sz="2000" dirty="0">
                <a:solidFill>
                  <a:srgbClr val="202124"/>
                </a:solidFill>
                <a:latin typeface="Roboto" panose="02000000000000000000" pitchFamily="2" charset="0"/>
              </a:rPr>
              <a:t>BUSIDRRQ locations are Large Commercial and Industrial Premise types </a:t>
            </a:r>
          </a:p>
          <a:p>
            <a:pPr lvl="2"/>
            <a:r>
              <a:rPr lang="en-US" sz="2000" dirty="0">
                <a:solidFill>
                  <a:srgbClr val="202124"/>
                </a:solidFill>
                <a:latin typeface="Roboto" panose="02000000000000000000" pitchFamily="2" charset="0"/>
              </a:rPr>
              <a:t>There are </a:t>
            </a:r>
            <a:r>
              <a:rPr lang="en-US" sz="2000" b="1" dirty="0">
                <a:solidFill>
                  <a:srgbClr val="202124"/>
                </a:solidFill>
                <a:latin typeface="Roboto" panose="02000000000000000000" pitchFamily="2" charset="0"/>
              </a:rPr>
              <a:t>5,748</a:t>
            </a:r>
            <a:r>
              <a:rPr lang="en-US" sz="2000" dirty="0">
                <a:solidFill>
                  <a:srgbClr val="202124"/>
                </a:solidFill>
                <a:latin typeface="Roboto" panose="02000000000000000000" pitchFamily="2" charset="0"/>
              </a:rPr>
              <a:t> ESI IDs identified as BUSIDRRQ in the Market as of 11/04/22.                                       (NOTE:  4,823 ESI IDs are in CNP’s and 401 ESI IDs in TNMP’s Service Territories = </a:t>
            </a:r>
            <a:r>
              <a:rPr lang="en-US" sz="2000" b="1" dirty="0">
                <a:solidFill>
                  <a:srgbClr val="202124"/>
                </a:solidFill>
                <a:latin typeface="Roboto" panose="02000000000000000000" pitchFamily="2" charset="0"/>
              </a:rPr>
              <a:t>91% of total</a:t>
            </a:r>
            <a:r>
              <a:rPr lang="en-US" sz="2000" dirty="0">
                <a:solidFill>
                  <a:srgbClr val="202124"/>
                </a:solidFill>
                <a:latin typeface="Roboto" panose="02000000000000000000" pitchFamily="2" charset="0"/>
              </a:rPr>
              <a:t>) </a:t>
            </a:r>
          </a:p>
          <a:p>
            <a:pPr lvl="1"/>
            <a:r>
              <a:rPr lang="en-US" sz="2200" b="1" dirty="0">
                <a:solidFill>
                  <a:srgbClr val="202124"/>
                </a:solidFill>
                <a:latin typeface="Roboto" panose="02000000000000000000" pitchFamily="2" charset="0"/>
              </a:rPr>
              <a:t>ERCOT uses the WS attribute </a:t>
            </a:r>
            <a:r>
              <a:rPr lang="en-US" sz="2200" dirty="0">
                <a:solidFill>
                  <a:srgbClr val="202124"/>
                </a:solidFill>
                <a:latin typeface="Roboto" panose="02000000000000000000" pitchFamily="2" charset="0"/>
              </a:rPr>
              <a:t>as part of their Proxy Day Estimation calculations.  </a:t>
            </a:r>
          </a:p>
          <a:p>
            <a:pPr lvl="1"/>
            <a:r>
              <a:rPr lang="en-US" sz="2200" dirty="0">
                <a:solidFill>
                  <a:srgbClr val="202124"/>
                </a:solidFill>
                <a:latin typeface="Roboto" panose="02000000000000000000" pitchFamily="2" charset="0"/>
              </a:rPr>
              <a:t>Load Serving Entities (LSEs)/Competitive Retailers </a:t>
            </a:r>
            <a:r>
              <a:rPr lang="en-US" sz="2200" b="1" u="sng" dirty="0">
                <a:solidFill>
                  <a:srgbClr val="202124"/>
                </a:solidFill>
                <a:latin typeface="Roboto" panose="02000000000000000000" pitchFamily="2" charset="0"/>
              </a:rPr>
              <a:t>do not</a:t>
            </a:r>
            <a:r>
              <a:rPr lang="en-US" sz="2200" dirty="0">
                <a:solidFill>
                  <a:srgbClr val="202124"/>
                </a:solidFill>
                <a:latin typeface="Roboto" panose="02000000000000000000" pitchFamily="2" charset="0"/>
              </a:rPr>
              <a:t> use WS attribute.</a:t>
            </a:r>
          </a:p>
          <a:p>
            <a:pPr lvl="1"/>
            <a:r>
              <a:rPr lang="en-US" sz="2200" b="1" dirty="0">
                <a:solidFill>
                  <a:srgbClr val="202124"/>
                </a:solidFill>
                <a:latin typeface="Roboto" panose="02000000000000000000" pitchFamily="2" charset="0"/>
              </a:rPr>
              <a:t>If WS Updates are continued into Y2023/Y2024 – Defer WS Updates to Y2025 if still needed</a:t>
            </a:r>
          </a:p>
          <a:p>
            <a:endParaRPr lang="en-US" sz="2400" i="0" dirty="0">
              <a:solidFill>
                <a:srgbClr val="202124"/>
              </a:solidFill>
              <a:effectLst/>
              <a:latin typeface="Roboto" panose="02000000000000000000" pitchFamily="2" charset="0"/>
            </a:endParaRPr>
          </a:p>
          <a:p>
            <a:pPr marL="457200" lvl="1" indent="0">
              <a:buNone/>
            </a:pPr>
            <a:endParaRPr lang="en-US" sz="2200" b="1" i="0" dirty="0">
              <a:solidFill>
                <a:srgbClr val="202124"/>
              </a:solidFill>
              <a:effectLst/>
              <a:latin typeface="Roboto" panose="02000000000000000000" pitchFamily="2" charset="0"/>
            </a:endParaRPr>
          </a:p>
          <a:p>
            <a:endParaRPr lang="en-US" dirty="0"/>
          </a:p>
        </p:txBody>
      </p:sp>
      <p:sp>
        <p:nvSpPr>
          <p:cNvPr id="4" name="Slide Number Placeholder 3">
            <a:extLst>
              <a:ext uri="{FF2B5EF4-FFF2-40B4-BE49-F238E27FC236}">
                <a16:creationId xmlns:a16="http://schemas.microsoft.com/office/drawing/2014/main" id="{C41D0218-83CD-47CF-829C-2D615B596B07}"/>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516931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7FC4-0E00-4688-99C2-55D173DA0EEC}"/>
              </a:ext>
            </a:extLst>
          </p:cNvPr>
          <p:cNvSpPr>
            <a:spLocks noGrp="1"/>
          </p:cNvSpPr>
          <p:nvPr>
            <p:ph type="title"/>
          </p:nvPr>
        </p:nvSpPr>
        <p:spPr>
          <a:xfrm>
            <a:off x="2592925" y="390430"/>
            <a:ext cx="9131715" cy="889730"/>
          </a:xfrm>
        </p:spPr>
        <p:txBody>
          <a:bodyPr>
            <a:normAutofit fontScale="90000"/>
          </a:bodyPr>
          <a:lstStyle/>
          <a:p>
            <a:pPr algn="ctr"/>
            <a:r>
              <a:rPr lang="en-US" sz="3200" b="1" dirty="0">
                <a:solidFill>
                  <a:srgbClr val="202124"/>
                </a:solidFill>
                <a:latin typeface="Roboto" panose="02000000000000000000" pitchFamily="2" charset="0"/>
              </a:rPr>
              <a:t>Market Considerations to Mitigate Risk to </a:t>
            </a:r>
            <a:br>
              <a:rPr lang="en-US" sz="3200" b="1" dirty="0">
                <a:solidFill>
                  <a:srgbClr val="202124"/>
                </a:solidFill>
                <a:latin typeface="Roboto" panose="02000000000000000000" pitchFamily="2" charset="0"/>
              </a:rPr>
            </a:br>
            <a:r>
              <a:rPr lang="en-US" sz="3200" b="1" dirty="0">
                <a:solidFill>
                  <a:srgbClr val="202124"/>
                </a:solidFill>
                <a:latin typeface="Roboto" panose="02000000000000000000" pitchFamily="2" charset="0"/>
              </a:rPr>
              <a:t>Mission Critical Projects </a:t>
            </a:r>
            <a:endParaRPr lang="en-US" sz="3200" dirty="0"/>
          </a:p>
        </p:txBody>
      </p:sp>
      <p:sp>
        <p:nvSpPr>
          <p:cNvPr id="3" name="Content Placeholder 2">
            <a:extLst>
              <a:ext uri="{FF2B5EF4-FFF2-40B4-BE49-F238E27FC236}">
                <a16:creationId xmlns:a16="http://schemas.microsoft.com/office/drawing/2014/main" id="{34D60DD5-4352-4881-986C-CE54E720F085}"/>
              </a:ext>
            </a:extLst>
          </p:cNvPr>
          <p:cNvSpPr>
            <a:spLocks noGrp="1"/>
          </p:cNvSpPr>
          <p:nvPr>
            <p:ph idx="1"/>
          </p:nvPr>
        </p:nvSpPr>
        <p:spPr>
          <a:xfrm>
            <a:off x="1689100" y="1133570"/>
            <a:ext cx="10502900" cy="5724430"/>
          </a:xfrm>
        </p:spPr>
        <p:txBody>
          <a:bodyPr>
            <a:normAutofit fontScale="70000" lnSpcReduction="20000"/>
          </a:bodyPr>
          <a:lstStyle/>
          <a:p>
            <a:pPr marL="0" indent="0">
              <a:buNone/>
            </a:pPr>
            <a:r>
              <a:rPr lang="en-US" sz="2400" dirty="0">
                <a:solidFill>
                  <a:srgbClr val="202124"/>
                </a:solidFill>
                <a:latin typeface="Roboto" panose="02000000000000000000" pitchFamily="2" charset="0"/>
              </a:rPr>
              <a:t>:  </a:t>
            </a:r>
          </a:p>
          <a:p>
            <a:r>
              <a:rPr lang="en-US" sz="2400" b="1" dirty="0">
                <a:solidFill>
                  <a:srgbClr val="202124"/>
                </a:solidFill>
                <a:latin typeface="Roboto" panose="02000000000000000000" pitchFamily="2" charset="0"/>
              </a:rPr>
              <a:t>Business and Residential Annual Validation (AV) Updates </a:t>
            </a:r>
          </a:p>
          <a:p>
            <a:pPr lvl="1"/>
            <a:r>
              <a:rPr lang="en-US" sz="2300" dirty="0">
                <a:solidFill>
                  <a:srgbClr val="202124"/>
                </a:solidFill>
                <a:latin typeface="Roboto" panose="02000000000000000000" pitchFamily="2" charset="0"/>
              </a:rPr>
              <a:t>ERCOT Nodal Protocols:  18.4.3.1 (3) Validation Process:</a:t>
            </a:r>
          </a:p>
          <a:p>
            <a:pPr lvl="2"/>
            <a:r>
              <a:rPr lang="en-US" sz="2100" dirty="0">
                <a:solidFill>
                  <a:srgbClr val="202124"/>
                </a:solidFill>
                <a:latin typeface="Roboto" panose="02000000000000000000" pitchFamily="2" charset="0"/>
              </a:rPr>
              <a:t>“</a:t>
            </a:r>
            <a:r>
              <a:rPr lang="en-US" sz="2100" b="1" i="1" dirty="0">
                <a:solidFill>
                  <a:srgbClr val="202124"/>
                </a:solidFill>
                <a:latin typeface="Roboto" panose="02000000000000000000" pitchFamily="2" charset="0"/>
              </a:rPr>
              <a:t>Any Market Participant may request temporary changes to the process for validating Load Profile IDs to address unusual circumstances</a:t>
            </a:r>
            <a:r>
              <a:rPr lang="en-US" sz="2100" i="1" dirty="0">
                <a:solidFill>
                  <a:srgbClr val="202124"/>
                </a:solidFill>
                <a:latin typeface="Roboto" panose="02000000000000000000" pitchFamily="2" charset="0"/>
              </a:rPr>
              <a:t>.  Such change requests shall be recommended by the appropriate TAC subcommittee and approved by TAC.  Change requests as a result of an extreme event such as a hurricane or ice storm may be approved directly by TAC.  Such requests, if approved by the TAC, shall be in effect only for the requested year.”</a:t>
            </a:r>
          </a:p>
          <a:p>
            <a:pPr lvl="1"/>
            <a:r>
              <a:rPr lang="en-US" sz="2300" dirty="0">
                <a:solidFill>
                  <a:srgbClr val="202124"/>
                </a:solidFill>
                <a:latin typeface="Roboto" panose="02000000000000000000" pitchFamily="2" charset="0"/>
              </a:rPr>
              <a:t>Annual Validations (AV) updates occur every year for metered Profiles except BUSIDRRQ. </a:t>
            </a:r>
          </a:p>
          <a:p>
            <a:pPr lvl="1"/>
            <a:r>
              <a:rPr lang="en-US" sz="2300" dirty="0">
                <a:solidFill>
                  <a:srgbClr val="202124"/>
                </a:solidFill>
                <a:latin typeface="Roboto" panose="02000000000000000000" pitchFamily="2" charset="0"/>
              </a:rPr>
              <a:t>ERCOT </a:t>
            </a:r>
            <a:r>
              <a:rPr lang="en-US" sz="2300" b="1" dirty="0">
                <a:solidFill>
                  <a:srgbClr val="202124"/>
                </a:solidFill>
                <a:latin typeface="Roboto" panose="02000000000000000000" pitchFamily="2" charset="0"/>
              </a:rPr>
              <a:t>no longer uses Load Profile assignments as part of their Estimation calculations</a:t>
            </a:r>
            <a:r>
              <a:rPr lang="en-US" sz="2300" dirty="0">
                <a:solidFill>
                  <a:srgbClr val="202124"/>
                </a:solidFill>
                <a:latin typeface="Roboto" panose="02000000000000000000" pitchFamily="2" charset="0"/>
              </a:rPr>
              <a:t>.  If 15-minute interval data isn’t available during ERCOT’s settlement run, ERCOT will use a Proxy Day Estimation routine.   </a:t>
            </a:r>
          </a:p>
          <a:p>
            <a:pPr lvl="1"/>
            <a:r>
              <a:rPr lang="en-US" sz="2300" b="1" dirty="0">
                <a:solidFill>
                  <a:srgbClr val="202124"/>
                </a:solidFill>
                <a:latin typeface="Roboto" panose="02000000000000000000" pitchFamily="2" charset="0"/>
              </a:rPr>
              <a:t>Load Serving Entities (LSEs)/Competitive Retailers use Load Profile assignments </a:t>
            </a:r>
            <a:r>
              <a:rPr lang="en-US" sz="2300" dirty="0">
                <a:solidFill>
                  <a:srgbClr val="202124"/>
                </a:solidFill>
                <a:latin typeface="Roboto" panose="02000000000000000000" pitchFamily="2" charset="0"/>
              </a:rPr>
              <a:t>for Pricing, scheduling power with ERCOT and for their shadow settlement processes just to name a few. </a:t>
            </a:r>
          </a:p>
          <a:p>
            <a:pPr lvl="1"/>
            <a:r>
              <a:rPr lang="en-US" sz="2400" dirty="0">
                <a:solidFill>
                  <a:srgbClr val="202124"/>
                </a:solidFill>
                <a:latin typeface="Roboto" panose="02000000000000000000" pitchFamily="2" charset="0"/>
              </a:rPr>
              <a:t>In Y2023 or Y2024 if this task is schedule to proceed on its normal schedule could conflict with Mission Critical Project’s by creating Resource constraints, impacting development and unit/regression testing activities or may negatively impact projects’ planned implementation date. </a:t>
            </a:r>
          </a:p>
          <a:p>
            <a:pPr lvl="1"/>
            <a:r>
              <a:rPr lang="en-US" sz="2300" b="1" i="0" dirty="0">
                <a:solidFill>
                  <a:srgbClr val="202124"/>
                </a:solidFill>
                <a:effectLst/>
                <a:latin typeface="Roboto" panose="02000000000000000000" pitchFamily="2" charset="0"/>
              </a:rPr>
              <a:t>Defer Y2023 Business (BUS) and Y2024 Business (BUS) and Residential (RES) Annual Validation to Y2025</a:t>
            </a:r>
            <a:r>
              <a:rPr lang="en-US" sz="2300" b="0" i="0" dirty="0">
                <a:solidFill>
                  <a:srgbClr val="202124"/>
                </a:solidFill>
                <a:effectLst/>
                <a:latin typeface="Roboto" panose="02000000000000000000" pitchFamily="2" charset="0"/>
              </a:rPr>
              <a:t>. </a:t>
            </a:r>
          </a:p>
          <a:p>
            <a:pPr lvl="2"/>
            <a:r>
              <a:rPr lang="en-US" sz="2100" b="0" i="0" dirty="0">
                <a:solidFill>
                  <a:srgbClr val="202124"/>
                </a:solidFill>
                <a:effectLst/>
                <a:latin typeface="Roboto" panose="02000000000000000000" pitchFamily="2" charset="0"/>
              </a:rPr>
              <a:t>If necessary, the market’s recommendation </a:t>
            </a:r>
            <a:r>
              <a:rPr lang="en-US" sz="2100" dirty="0">
                <a:solidFill>
                  <a:srgbClr val="202124"/>
                </a:solidFill>
                <a:latin typeface="Roboto" panose="02000000000000000000" pitchFamily="2" charset="0"/>
              </a:rPr>
              <a:t>could</a:t>
            </a:r>
            <a:r>
              <a:rPr lang="en-US" sz="2100" b="0" i="0" dirty="0">
                <a:solidFill>
                  <a:srgbClr val="202124"/>
                </a:solidFill>
                <a:effectLst/>
                <a:latin typeface="Roboto" panose="02000000000000000000" pitchFamily="2" charset="0"/>
              </a:rPr>
              <a:t> </a:t>
            </a:r>
            <a:r>
              <a:rPr lang="en-US" sz="2100" dirty="0">
                <a:solidFill>
                  <a:srgbClr val="202124"/>
                </a:solidFill>
                <a:latin typeface="Roboto" panose="02000000000000000000" pitchFamily="2" charset="0"/>
              </a:rPr>
              <a:t>include</a:t>
            </a:r>
            <a:r>
              <a:rPr lang="en-US" sz="2100" b="0" i="0" dirty="0">
                <a:solidFill>
                  <a:srgbClr val="202124"/>
                </a:solidFill>
                <a:effectLst/>
                <a:latin typeface="Roboto" panose="02000000000000000000" pitchFamily="2" charset="0"/>
              </a:rPr>
              <a:t> </a:t>
            </a:r>
            <a:r>
              <a:rPr lang="en-US" sz="2100" dirty="0">
                <a:solidFill>
                  <a:srgbClr val="202124"/>
                </a:solidFill>
                <a:latin typeface="Roboto" panose="02000000000000000000" pitchFamily="2" charset="0"/>
              </a:rPr>
              <a:t>both RES and BUS Annual Validation (AV) be performed in Y2025 based on analysis for Y2022-Y2024, which I feel may be more realistic usage patterns since this would remove COVID Y2021from ERCOT’s AV previous 3-Year analysis when companies were closed, and everyone was working from home due to mandated COVID shutdowns.   </a:t>
            </a:r>
            <a:endParaRPr lang="en-US" sz="2100" dirty="0"/>
          </a:p>
        </p:txBody>
      </p:sp>
      <p:sp>
        <p:nvSpPr>
          <p:cNvPr id="4" name="Slide Number Placeholder 3">
            <a:extLst>
              <a:ext uri="{FF2B5EF4-FFF2-40B4-BE49-F238E27FC236}">
                <a16:creationId xmlns:a16="http://schemas.microsoft.com/office/drawing/2014/main" id="{829B3900-3E05-44BE-81F6-C7A2BD617F51}"/>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39994002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Custom 149">
      <a:dk1>
        <a:sysClr val="windowText" lastClr="000000"/>
      </a:dk1>
      <a:lt1>
        <a:sysClr val="window" lastClr="FFFFFF"/>
      </a:lt1>
      <a:dk2>
        <a:srgbClr val="44546A"/>
      </a:dk2>
      <a:lt2>
        <a:srgbClr val="E7E6E6"/>
      </a:lt2>
      <a:accent1>
        <a:srgbClr val="E9E6DF"/>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56">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imalist Presentation_tm67328976_Win32_LW_SL_v3" id="{B5A5B451-F186-4F05-917D-430247B33515}" vid="{C0610F80-F57F-4E6B-A096-3AEBDD5FC54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650</TotalTime>
  <Words>2110</Words>
  <Application>Microsoft Office PowerPoint</Application>
  <PresentationFormat>Widescreen</PresentationFormat>
  <Paragraphs>163</Paragraphs>
  <Slides>12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Arial</vt:lpstr>
      <vt:lpstr>Calibri</vt:lpstr>
      <vt:lpstr>Century Gothic</vt:lpstr>
      <vt:lpstr>Roboto</vt:lpstr>
      <vt:lpstr>Tenorite</vt:lpstr>
      <vt:lpstr>Wingdings 3</vt:lpstr>
      <vt:lpstr>Wisp</vt:lpstr>
      <vt:lpstr>Office Theme</vt:lpstr>
      <vt:lpstr> Y2023 &amp; Y2024 Annual Events Risk Mitigation Considerations</vt:lpstr>
      <vt:lpstr>Annual Market Facing Events or Planned Projects </vt:lpstr>
      <vt:lpstr>BUS Annual Validation (AV) &amp;  Weather Sensitivity (WS) for Y2022  </vt:lpstr>
      <vt:lpstr>Annual Market Facing Events or Planned Projects </vt:lpstr>
      <vt:lpstr>Residential (RES) &amp; Business (BUS)                Annual Validation (AV) planned Y2024 </vt:lpstr>
      <vt:lpstr>What is Risk Mitigation and Best Practices? </vt:lpstr>
      <vt:lpstr>Market Facing “Mission Critical Projects” </vt:lpstr>
      <vt:lpstr>Market Considerations to Mitigate Risk to                     “Mission Critical Projects” </vt:lpstr>
      <vt:lpstr>Market Considerations to Mitigate Risk to  Mission Critical Projects </vt:lpstr>
      <vt:lpstr>Market Considerations to Mitigate Risk to  Mission Critical Projects </vt:lpstr>
      <vt:lpstr>TIMELINE of Actions</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Y2023/Y2024 Waiver and Deferred Market Activities</dc:title>
  <dc:creator>Scott, Kathy D</dc:creator>
  <cp:lastModifiedBy>Scott, Kathy D</cp:lastModifiedBy>
  <cp:revision>71</cp:revision>
  <dcterms:created xsi:type="dcterms:W3CDTF">2022-12-03T02:50:09Z</dcterms:created>
  <dcterms:modified xsi:type="dcterms:W3CDTF">2022-12-06T05:41:49Z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3ac3a1a-de19-428b-b395-6d250d7743fb_Enabled">
    <vt:lpwstr>true</vt:lpwstr>
  </property>
  <property fmtid="{D5CDD505-2E9C-101B-9397-08002B2CF9AE}" pid="3" name="MSIP_Label_e3ac3a1a-de19-428b-b395-6d250d7743fb_SetDate">
    <vt:lpwstr>2022-12-03T02:50:09Z</vt:lpwstr>
  </property>
  <property fmtid="{D5CDD505-2E9C-101B-9397-08002B2CF9AE}" pid="4" name="MSIP_Label_e3ac3a1a-de19-428b-b395-6d250d7743fb_Method">
    <vt:lpwstr>Standard</vt:lpwstr>
  </property>
  <property fmtid="{D5CDD505-2E9C-101B-9397-08002B2CF9AE}" pid="5" name="MSIP_Label_e3ac3a1a-de19-428b-b395-6d250d7743fb_Name">
    <vt:lpwstr>Internal Use Only</vt:lpwstr>
  </property>
  <property fmtid="{D5CDD505-2E9C-101B-9397-08002B2CF9AE}" pid="6" name="MSIP_Label_e3ac3a1a-de19-428b-b395-6d250d7743fb_SiteId">
    <vt:lpwstr>88cc5fd7-fd78-44b6-ad75-b6915088974f</vt:lpwstr>
  </property>
  <property fmtid="{D5CDD505-2E9C-101B-9397-08002B2CF9AE}" pid="7" name="MSIP_Label_e3ac3a1a-de19-428b-b395-6d250d7743fb_ActionId">
    <vt:lpwstr>bd1f8d3f-0edf-452a-9c09-2d555a40778a</vt:lpwstr>
  </property>
  <property fmtid="{D5CDD505-2E9C-101B-9397-08002B2CF9AE}" pid="8" name="MSIP_Label_e3ac3a1a-de19-428b-b395-6d250d7743fb_ContentBits">
    <vt:lpwstr>0</vt:lpwstr>
  </property>
</Properties>
</file>