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
  </p:notesMasterIdLst>
  <p:sldIdLst>
    <p:sldId id="370" r:id="rId2"/>
    <p:sldId id="412" r:id="rId3"/>
    <p:sldId id="411" r:id="rId4"/>
    <p:sldId id="405" r:id="rId5"/>
    <p:sldId id="385" r:id="rId6"/>
    <p:sldId id="413" r:id="rId7"/>
    <p:sldId id="380"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224">
          <p15:clr>
            <a:srgbClr val="A4A3A4"/>
          </p15:clr>
        </p15:guide>
        <p15:guide id="2" pos="1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294171"/>
    <a:srgbClr val="40949A"/>
    <a:srgbClr val="DDDDDD"/>
    <a:srgbClr val="FF3300"/>
    <a:srgbClr val="FF9900"/>
    <a:srgbClr val="5469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36" autoAdjust="0"/>
    <p:restoredTop sz="94660"/>
  </p:normalViewPr>
  <p:slideViewPr>
    <p:cSldViewPr>
      <p:cViewPr varScale="1">
        <p:scale>
          <a:sx n="105" d="100"/>
          <a:sy n="105" d="100"/>
        </p:scale>
        <p:origin x="1020" y="108"/>
      </p:cViewPr>
      <p:guideLst>
        <p:guide orient="horz" pos="4224"/>
        <p:guide pos="1536"/>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1E67AEE-8CC1-4A0B-A9B6-7A0EA26C2515}" type="slidenum">
              <a:rPr lang="en-US"/>
              <a:pPr>
                <a:defRPr/>
              </a:pPr>
              <a:t>‹#›</a:t>
            </a:fld>
            <a:endParaRPr lang="en-US" dirty="0"/>
          </a:p>
        </p:txBody>
      </p:sp>
    </p:spTree>
    <p:extLst>
      <p:ext uri="{BB962C8B-B14F-4D97-AF65-F5344CB8AC3E}">
        <p14:creationId xmlns:p14="http://schemas.microsoft.com/office/powerpoint/2010/main" val="26341852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5"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a:t>Update to RMS</a:t>
            </a:r>
          </a:p>
        </p:txBody>
      </p:sp>
      <p:sp>
        <p:nvSpPr>
          <p:cNvPr id="6"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a:t>Retail Market Training Task Force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25F4E91-82B0-4B0A-B027-BD0D9A9E2FD3}"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t>Update to RMS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9E63C12-58CE-4440-A1BF-0B7C561A990D}"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t>Update to RMS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a:t>Click to edit Master title style</a:t>
            </a:r>
          </a:p>
        </p:txBody>
      </p:sp>
      <p:sp>
        <p:nvSpPr>
          <p:cNvPr id="3" name="Table Placeholder 2"/>
          <p:cNvSpPr>
            <a:spLocks noGrp="1"/>
          </p:cNvSpPr>
          <p:nvPr>
            <p:ph type="tbl" idx="1"/>
          </p:nvPr>
        </p:nvSpPr>
        <p:spPr>
          <a:xfrm>
            <a:off x="457200" y="1066800"/>
            <a:ext cx="8229600" cy="4724400"/>
          </a:xfrm>
        </p:spPr>
        <p:txBody>
          <a:bodyPr/>
          <a:lstStyle/>
          <a:p>
            <a:pPr lvl="0"/>
            <a:endParaRPr lang="en-US" noProof="0" dirty="0"/>
          </a:p>
        </p:txBody>
      </p:sp>
      <p:sp>
        <p:nvSpPr>
          <p:cNvPr id="4" name="Rectangle 6"/>
          <p:cNvSpPr>
            <a:spLocks noGrp="1" noChangeArrowheads="1"/>
          </p:cNvSpPr>
          <p:nvPr>
            <p:ph type="sldNum" sz="quarter" idx="10"/>
          </p:nvPr>
        </p:nvSpPr>
        <p:spPr>
          <a:ln/>
        </p:spPr>
        <p:txBody>
          <a:bodyPr/>
          <a:lstStyle>
            <a:lvl1pPr>
              <a:defRPr/>
            </a:lvl1pPr>
          </a:lstStyle>
          <a:p>
            <a:pPr>
              <a:defRPr/>
            </a:pPr>
            <a:fld id="{0E6B53AA-B243-4AFA-AE7D-A4D34BCED2EC}"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t>Update to RMS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185C669-FB09-4A92-913B-0BA846DAB37C}"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t>Update to RMS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E09CC92-127D-4848-9213-EA7DAAA4121A}"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t>Update to RMS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F21EDB76-CD43-480E-8EA0-CC06EF22C0A1}"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7" name="Rectangle 4"/>
          <p:cNvSpPr>
            <a:spLocks noGrp="1" noChangeArrowheads="1"/>
          </p:cNvSpPr>
          <p:nvPr>
            <p:ph type="dt" sz="half" idx="12"/>
          </p:nvPr>
        </p:nvSpPr>
        <p:spPr>
          <a:ln/>
        </p:spPr>
        <p:txBody>
          <a:bodyPr/>
          <a:lstStyle>
            <a:lvl1pPr>
              <a:defRPr/>
            </a:lvl1pPr>
          </a:lstStyle>
          <a:p>
            <a:pPr>
              <a:defRPr/>
            </a:pPr>
            <a:r>
              <a:rPr lang="en-US"/>
              <a:t>Update to RMS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5166B115-F29F-48A1-9E11-9E3CE3F393CF}" type="slidenum">
              <a:rPr lang="en-US"/>
              <a:pPr>
                <a:defRPr/>
              </a:pPr>
              <a:t>‹#›</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9" name="Rectangle 4"/>
          <p:cNvSpPr>
            <a:spLocks noGrp="1" noChangeArrowheads="1"/>
          </p:cNvSpPr>
          <p:nvPr>
            <p:ph type="dt" sz="half" idx="12"/>
          </p:nvPr>
        </p:nvSpPr>
        <p:spPr>
          <a:ln/>
        </p:spPr>
        <p:txBody>
          <a:bodyPr/>
          <a:lstStyle>
            <a:lvl1pPr>
              <a:defRPr/>
            </a:lvl1pPr>
          </a:lstStyle>
          <a:p>
            <a:pPr>
              <a:defRPr/>
            </a:pPr>
            <a:r>
              <a:rPr lang="en-US"/>
              <a:t>Update to RMS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A8CFD4DE-F1B7-4669-99F6-06BC1BE7749A}" type="slidenum">
              <a:rPr lang="en-US"/>
              <a:pPr>
                <a:defRPr/>
              </a:pPr>
              <a:t>‹#›</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5" name="Rectangle 4"/>
          <p:cNvSpPr>
            <a:spLocks noGrp="1" noChangeArrowheads="1"/>
          </p:cNvSpPr>
          <p:nvPr>
            <p:ph type="dt" sz="half" idx="12"/>
          </p:nvPr>
        </p:nvSpPr>
        <p:spPr>
          <a:ln/>
        </p:spPr>
        <p:txBody>
          <a:bodyPr/>
          <a:lstStyle>
            <a:lvl1pPr>
              <a:defRPr/>
            </a:lvl1pPr>
          </a:lstStyle>
          <a:p>
            <a:pPr>
              <a:defRPr/>
            </a:pPr>
            <a:r>
              <a:rPr lang="en-US"/>
              <a:t>Update to RMS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C45D72C-229D-4F03-A50E-FE97AACDD8E8}" type="slidenum">
              <a:rPr lang="en-US"/>
              <a:pPr>
                <a:defRPr/>
              </a:pPr>
              <a:t>‹#›</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4" name="Rectangle 4"/>
          <p:cNvSpPr>
            <a:spLocks noGrp="1" noChangeArrowheads="1"/>
          </p:cNvSpPr>
          <p:nvPr>
            <p:ph type="dt" sz="half" idx="12"/>
          </p:nvPr>
        </p:nvSpPr>
        <p:spPr>
          <a:ln/>
        </p:spPr>
        <p:txBody>
          <a:bodyPr/>
          <a:lstStyle>
            <a:lvl1pPr>
              <a:defRPr/>
            </a:lvl1pPr>
          </a:lstStyle>
          <a:p>
            <a:pPr>
              <a:defRPr/>
            </a:pPr>
            <a:r>
              <a:rPr lang="en-US"/>
              <a:t>Update to RMS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79E0F6C-C800-4268-B636-BF74DBEF15B6}"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7" name="Rectangle 4"/>
          <p:cNvSpPr>
            <a:spLocks noGrp="1" noChangeArrowheads="1"/>
          </p:cNvSpPr>
          <p:nvPr>
            <p:ph type="dt" sz="half" idx="12"/>
          </p:nvPr>
        </p:nvSpPr>
        <p:spPr>
          <a:ln/>
        </p:spPr>
        <p:txBody>
          <a:bodyPr/>
          <a:lstStyle>
            <a:lvl1pPr>
              <a:defRPr/>
            </a:lvl1pPr>
          </a:lstStyle>
          <a:p>
            <a:pPr>
              <a:defRPr/>
            </a:pPr>
            <a:r>
              <a:rPr lang="en-US"/>
              <a:t>Update to RMS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C1CB72A-E33B-43FC-913A-F3DE954CEE9D}"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7" name="Rectangle 4"/>
          <p:cNvSpPr>
            <a:spLocks noGrp="1" noChangeArrowheads="1"/>
          </p:cNvSpPr>
          <p:nvPr>
            <p:ph type="dt" sz="half" idx="12"/>
          </p:nvPr>
        </p:nvSpPr>
        <p:spPr>
          <a:ln/>
        </p:spPr>
        <p:txBody>
          <a:bodyPr/>
          <a:lstStyle>
            <a:lvl1pPr>
              <a:defRPr/>
            </a:lvl1pPr>
          </a:lstStyle>
          <a:p>
            <a:pPr>
              <a:defRPr/>
            </a:pPr>
            <a:r>
              <a:rPr lang="en-US"/>
              <a:t>Update to RMS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EE74527-A6B7-4978-8CA2-A96E52BABC27}" type="slidenum">
              <a:rPr lang="en-US"/>
              <a:pPr>
                <a:defRPr/>
              </a:pPr>
              <a:t>‹#›</a:t>
            </a:fld>
            <a:endParaRPr lang="en-US" dirty="0"/>
          </a:p>
        </p:txBody>
      </p:sp>
      <p:sp>
        <p:nvSpPr>
          <p:cNvPr id="23559" name="Rectangle 7"/>
          <p:cNvSpPr>
            <a:spLocks noChangeArrowheads="1"/>
          </p:cNvSpPr>
          <p:nvPr userDrawn="1"/>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a:defRPr/>
            </a:pPr>
            <a:endParaRPr lang="en-US" dirty="0"/>
          </a:p>
        </p:txBody>
      </p:sp>
      <p:sp>
        <p:nvSpPr>
          <p:cNvPr id="1029"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r>
              <a:rPr lang="en-US"/>
              <a:t>Retail Market Training Task Force</a:t>
            </a:r>
          </a:p>
        </p:txBody>
      </p:sp>
      <p:sp>
        <p:nvSpPr>
          <p:cNvPr id="23563" name="Line 11"/>
          <p:cNvSpPr>
            <a:spLocks noChangeShapeType="1"/>
          </p:cNvSpPr>
          <p:nvPr userDrawn="1"/>
        </p:nvSpPr>
        <p:spPr bwMode="auto">
          <a:xfrm>
            <a:off x="1069975" y="6457950"/>
            <a:ext cx="0" cy="219075"/>
          </a:xfrm>
          <a:prstGeom prst="line">
            <a:avLst/>
          </a:prstGeom>
          <a:noFill/>
          <a:ln w="9525">
            <a:solidFill>
              <a:schemeClr val="tx1"/>
            </a:solidFill>
            <a:round/>
            <a:headEnd/>
            <a:tailEnd/>
          </a:ln>
          <a:effectLst/>
        </p:spPr>
        <p:txBody>
          <a:bodyPr/>
          <a:lstStyle/>
          <a:p>
            <a:pPr>
              <a:defRPr/>
            </a:pPr>
            <a:endParaRPr lang="en-US" dirty="0"/>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r>
              <a:rPr lang="en-US"/>
              <a:t>Update to RMS</a:t>
            </a:r>
          </a:p>
        </p:txBody>
      </p:sp>
      <p:sp>
        <p:nvSpPr>
          <p:cNvPr id="23564" name="Line 12"/>
          <p:cNvSpPr>
            <a:spLocks noChangeShapeType="1"/>
          </p:cNvSpPr>
          <p:nvPr userDrawn="1"/>
        </p:nvSpPr>
        <p:spPr bwMode="auto">
          <a:xfrm>
            <a:off x="0" y="6731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a:defRPr/>
            </a:pPr>
            <a:fld id="{30AE3F6D-6E55-4F4D-8DFA-3811BE74B05E}" type="slidenum">
              <a:rPr lang="en-US" sz="1200"/>
              <a:pPr algn="ctr">
                <a:defRPr/>
              </a:pPr>
              <a:t>‹#›</a:t>
            </a:fld>
            <a:endParaRPr lang="en-US" sz="1200" dirty="0"/>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ercot.com/services/train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urldefense.com/v3/__http:/ERCOT.com__;!!BJC6uDBu-zY!PK7sGdSeVdqJTjDdSkAZEBAW-7bqUO8vJKPXIaAlGsTZdZFsE75K0cPAGDBDlFsEt2c1JGa_AmGzc0tpZT5RYjxcMci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sheri.Wiegand@vistra.com" TargetMode="External"/><Relationship Id="rId2" Type="http://schemas.openxmlformats.org/officeDocument/2006/relationships/hyperlink" Target="mailto:tomas.fernandez@nrg.com" TargetMode="External"/><Relationship Id="rId1" Type="http://schemas.openxmlformats.org/officeDocument/2006/relationships/slideLayout" Target="../slideLayouts/slideLayout1.xml"/><Relationship Id="rId4" Type="http://schemas.openxmlformats.org/officeDocument/2006/relationships/hyperlink" Target="mailto:deborah.mckeever@Oncor.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5"/>
          <p:cNvSpPr txBox="1">
            <a:spLocks noGrp="1" noChangeArrowheads="1"/>
          </p:cNvSpPr>
          <p:nvPr/>
        </p:nvSpPr>
        <p:spPr bwMode="auto">
          <a:xfrm>
            <a:off x="1981200" y="5067300"/>
            <a:ext cx="4419600" cy="419100"/>
          </a:xfrm>
          <a:prstGeom prst="rect">
            <a:avLst/>
          </a:prstGeom>
          <a:noFill/>
          <a:ln w="9525">
            <a:noFill/>
            <a:miter lim="800000"/>
            <a:headEnd/>
            <a:tailEnd/>
          </a:ln>
        </p:spPr>
        <p:txBody>
          <a:bodyPr/>
          <a:lstStyle/>
          <a:p>
            <a:endParaRPr lang="en-US" b="1" dirty="0"/>
          </a:p>
        </p:txBody>
      </p:sp>
      <p:sp>
        <p:nvSpPr>
          <p:cNvPr id="15364" name="Rectangle 20"/>
          <p:cNvSpPr>
            <a:spLocks noGrp="1" noChangeArrowheads="1"/>
          </p:cNvSpPr>
          <p:nvPr>
            <p:ph type="subTitle" idx="1"/>
          </p:nvPr>
        </p:nvSpPr>
        <p:spPr>
          <a:xfrm>
            <a:off x="1524000" y="3581400"/>
            <a:ext cx="6324600" cy="1143000"/>
          </a:xfrm>
        </p:spPr>
        <p:txBody>
          <a:bodyPr/>
          <a:lstStyle/>
          <a:p>
            <a:pPr marL="0" indent="0" algn="ctr">
              <a:buNone/>
            </a:pPr>
            <a:r>
              <a:rPr lang="en-US" sz="2800" b="0" dirty="0">
                <a:latin typeface="Calibri" panose="020F0502020204030204" pitchFamily="34" charset="0"/>
              </a:rPr>
              <a:t>UPDATE TO RMS</a:t>
            </a:r>
          </a:p>
          <a:p>
            <a:pPr marL="0" indent="0" algn="ctr">
              <a:buNone/>
            </a:pPr>
            <a:r>
              <a:rPr lang="en-US" sz="2800" dirty="0">
                <a:latin typeface="Calibri" panose="020F0502020204030204" pitchFamily="34" charset="0"/>
              </a:rPr>
              <a:t>Tuesday, December 6</a:t>
            </a:r>
            <a:r>
              <a:rPr lang="en-US" sz="2800" baseline="30000" dirty="0">
                <a:latin typeface="Calibri" panose="020F0502020204030204" pitchFamily="34" charset="0"/>
              </a:rPr>
              <a:t>th</a:t>
            </a:r>
            <a:r>
              <a:rPr lang="en-US" sz="2800" dirty="0">
                <a:latin typeface="Calibri" panose="020F0502020204030204" pitchFamily="34" charset="0"/>
              </a:rPr>
              <a:t>, 2022</a:t>
            </a:r>
            <a:endParaRPr lang="en-US" sz="2800" b="0" dirty="0">
              <a:latin typeface="Calibri" panose="020F0502020204030204" pitchFamily="34" charset="0"/>
            </a:endParaRPr>
          </a:p>
        </p:txBody>
      </p:sp>
      <p:sp>
        <p:nvSpPr>
          <p:cNvPr id="15363" name="Rectangle 18"/>
          <p:cNvSpPr>
            <a:spLocks noGrp="1" noChangeArrowheads="1"/>
          </p:cNvSpPr>
          <p:nvPr>
            <p:ph type="ctrTitle"/>
          </p:nvPr>
        </p:nvSpPr>
        <p:spPr>
          <a:xfrm>
            <a:off x="762000" y="1295400"/>
            <a:ext cx="7543800" cy="1828800"/>
          </a:xfrm>
        </p:spPr>
        <p:txBody>
          <a:bodyPr/>
          <a:lstStyle/>
          <a:p>
            <a:pPr algn="ctr" eaLnBrk="1" hangingPunct="1"/>
            <a:r>
              <a:rPr lang="en-US" sz="4400" b="1" dirty="0">
                <a:latin typeface="Calibri" panose="020F0502020204030204" pitchFamily="34" charset="0"/>
              </a:rPr>
              <a:t>ERCOT</a:t>
            </a:r>
            <a:br>
              <a:rPr lang="en-US" sz="4400" b="1" dirty="0">
                <a:latin typeface="Calibri" panose="020F0502020204030204" pitchFamily="34" charset="0"/>
              </a:rPr>
            </a:br>
            <a:r>
              <a:rPr lang="en-US" sz="4400" b="1" dirty="0">
                <a:latin typeface="Calibri" panose="020F0502020204030204" pitchFamily="34" charset="0"/>
              </a:rPr>
              <a:t> Retail Market Training</a:t>
            </a:r>
            <a:br>
              <a:rPr lang="en-US" sz="4400" b="1" dirty="0">
                <a:latin typeface="Calibri" panose="020F0502020204030204" pitchFamily="34" charset="0"/>
              </a:rPr>
            </a:br>
            <a:r>
              <a:rPr lang="en-US" sz="4400" b="1" dirty="0">
                <a:latin typeface="Calibri" panose="020F0502020204030204" pitchFamily="34" charset="0"/>
              </a:rPr>
              <a:t> Task Force</a:t>
            </a:r>
          </a:p>
        </p:txBody>
      </p:sp>
      <p:sp>
        <p:nvSpPr>
          <p:cNvPr id="2" name="Date Placeholder 1"/>
          <p:cNvSpPr>
            <a:spLocks noGrp="1"/>
          </p:cNvSpPr>
          <p:nvPr>
            <p:ph type="dt" sz="half" idx="10"/>
          </p:nvPr>
        </p:nvSpPr>
        <p:spPr>
          <a:xfrm>
            <a:off x="685800" y="5410200"/>
            <a:ext cx="8001000" cy="476250"/>
          </a:xfrm>
        </p:spPr>
        <p:txBody>
          <a:bodyPr/>
          <a:lstStyle/>
          <a:p>
            <a:pPr>
              <a:defRPr/>
            </a:pPr>
            <a:r>
              <a:rPr lang="en-US" sz="1600" dirty="0">
                <a:solidFill>
                  <a:schemeClr val="accent5">
                    <a:lumMod val="50000"/>
                  </a:schemeClr>
                </a:solidFill>
              </a:rPr>
              <a:t>Debbie McKeever, Oncor       Tomas Fernandez, NRG       Sheri Wiegand, </a:t>
            </a:r>
            <a:r>
              <a:rPr lang="en-US" sz="1600" dirty="0" err="1">
                <a:solidFill>
                  <a:schemeClr val="accent5">
                    <a:lumMod val="50000"/>
                  </a:schemeClr>
                </a:solidFill>
              </a:rPr>
              <a:t>Vistra</a:t>
            </a:r>
            <a:endParaRPr lang="en-US" sz="1600" dirty="0">
              <a:solidFill>
                <a:schemeClr val="accent5">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Retail Training ILT Classes Held in 2022</a:t>
            </a:r>
          </a:p>
        </p:txBody>
      </p:sp>
      <p:sp>
        <p:nvSpPr>
          <p:cNvPr id="4" name="Footer Placeholder 3"/>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mn-ea"/>
                <a:cs typeface="+mn-cs"/>
              </a:rPr>
              <a:t>Retail Market Training Task Force</a:t>
            </a:r>
          </a:p>
        </p:txBody>
      </p:sp>
      <p:sp>
        <p:nvSpPr>
          <p:cNvPr id="5" name="Date Placeholder 4"/>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mn-ea"/>
                <a:cs typeface="+mn-cs"/>
              </a:rPr>
              <a:t>Update to RMS</a:t>
            </a:r>
          </a:p>
        </p:txBody>
      </p:sp>
      <p:sp>
        <p:nvSpPr>
          <p:cNvPr id="3" name="TextBox 2">
            <a:extLst>
              <a:ext uri="{FF2B5EF4-FFF2-40B4-BE49-F238E27FC236}">
                <a16:creationId xmlns:a16="http://schemas.microsoft.com/office/drawing/2014/main" id="{6DC88091-A2B6-A222-D9BF-14EB528F709E}"/>
              </a:ext>
            </a:extLst>
          </p:cNvPr>
          <p:cNvSpPr txBox="1"/>
          <p:nvPr/>
        </p:nvSpPr>
        <p:spPr>
          <a:xfrm>
            <a:off x="1107489" y="5151107"/>
            <a:ext cx="7086600" cy="646331"/>
          </a:xfrm>
          <a:prstGeom prst="rect">
            <a:avLst/>
          </a:prstGeom>
          <a:solidFill>
            <a:schemeClr val="tx1"/>
          </a:solidFill>
        </p:spPr>
        <p:txBody>
          <a:bodyPr wrap="square" rtlCol="0">
            <a:spAutoFit/>
          </a:bodyPr>
          <a:lstStyle/>
          <a:p>
            <a:pPr algn="ctr"/>
            <a:r>
              <a:rPr lang="en-US" dirty="0">
                <a:solidFill>
                  <a:schemeClr val="bg1"/>
                </a:solidFill>
              </a:rPr>
              <a:t>All classes were instructor-led WebEx based and attended by over 250 market participants.</a:t>
            </a:r>
          </a:p>
        </p:txBody>
      </p:sp>
      <p:graphicFrame>
        <p:nvGraphicFramePr>
          <p:cNvPr id="10" name="Table 10">
            <a:extLst>
              <a:ext uri="{FF2B5EF4-FFF2-40B4-BE49-F238E27FC236}">
                <a16:creationId xmlns:a16="http://schemas.microsoft.com/office/drawing/2014/main" id="{21F58776-0869-4512-ADFD-90BF35D09677}"/>
              </a:ext>
            </a:extLst>
          </p:cNvPr>
          <p:cNvGraphicFramePr>
            <a:graphicFrameLocks noGrp="1"/>
          </p:cNvGraphicFramePr>
          <p:nvPr>
            <p:ph idx="1"/>
            <p:extLst>
              <p:ext uri="{D42A27DB-BD31-4B8C-83A1-F6EECF244321}">
                <p14:modId xmlns:p14="http://schemas.microsoft.com/office/powerpoint/2010/main" val="1231590669"/>
              </p:ext>
            </p:extLst>
          </p:nvPr>
        </p:nvGraphicFramePr>
        <p:xfrm>
          <a:off x="457200" y="1066800"/>
          <a:ext cx="8229600" cy="3748405"/>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859198364"/>
                    </a:ext>
                  </a:extLst>
                </a:gridCol>
                <a:gridCol w="4114800">
                  <a:extLst>
                    <a:ext uri="{9D8B030D-6E8A-4147-A177-3AD203B41FA5}">
                      <a16:colId xmlns:a16="http://schemas.microsoft.com/office/drawing/2014/main" val="4009787398"/>
                    </a:ext>
                  </a:extLst>
                </a:gridCol>
              </a:tblGrid>
              <a:tr h="370840">
                <a:tc>
                  <a:txBody>
                    <a:bodyPr/>
                    <a:lstStyle/>
                    <a:p>
                      <a:r>
                        <a:rPr lang="en-US" dirty="0"/>
                        <a:t>Class</a:t>
                      </a:r>
                    </a:p>
                  </a:txBody>
                  <a:tcPr/>
                </a:tc>
                <a:tc>
                  <a:txBody>
                    <a:bodyPr/>
                    <a:lstStyle/>
                    <a:p>
                      <a:pPr algn="r"/>
                      <a:r>
                        <a:rPr lang="en-US" dirty="0"/>
                        <a:t>Date</a:t>
                      </a:r>
                    </a:p>
                  </a:txBody>
                  <a:tcPr/>
                </a:tc>
                <a:extLst>
                  <a:ext uri="{0D108BD9-81ED-4DB2-BD59-A6C34878D82A}">
                    <a16:rowId xmlns:a16="http://schemas.microsoft.com/office/drawing/2014/main" val="418575645"/>
                  </a:ext>
                </a:extLst>
              </a:tr>
              <a:tr h="370840">
                <a:tc>
                  <a:txBody>
                    <a:bodyPr/>
                    <a:lstStyle/>
                    <a:p>
                      <a:pPr algn="l" fontAlgn="ctr"/>
                      <a:r>
                        <a:rPr lang="en-US" sz="2400" b="0" i="0" u="none" strike="noStrike" dirty="0">
                          <a:solidFill>
                            <a:srgbClr val="000000"/>
                          </a:solidFill>
                          <a:effectLst/>
                          <a:latin typeface="Calibri" panose="020F0502020204030204" pitchFamily="34" charset="0"/>
                        </a:rPr>
                        <a:t>Retail 101 </a:t>
                      </a:r>
                    </a:p>
                  </a:txBody>
                  <a:tcPr marL="9525" marR="9525" marT="9525" marB="0" anchor="ctr"/>
                </a:tc>
                <a:tc>
                  <a:txBody>
                    <a:bodyPr/>
                    <a:lstStyle/>
                    <a:p>
                      <a:pPr algn="r" fontAlgn="b"/>
                      <a:r>
                        <a:rPr lang="en-US" sz="2400" b="0" i="0" u="none" strike="noStrike" dirty="0">
                          <a:solidFill>
                            <a:srgbClr val="000000"/>
                          </a:solidFill>
                          <a:effectLst/>
                          <a:latin typeface="Calibri" panose="020F0502020204030204" pitchFamily="34" charset="0"/>
                        </a:rPr>
                        <a:t>1/7/2022</a:t>
                      </a:r>
                    </a:p>
                  </a:txBody>
                  <a:tcPr marL="9525" marR="9525" marT="9525" marB="0" anchor="b"/>
                </a:tc>
                <a:extLst>
                  <a:ext uri="{0D108BD9-81ED-4DB2-BD59-A6C34878D82A}">
                    <a16:rowId xmlns:a16="http://schemas.microsoft.com/office/drawing/2014/main" val="2024455441"/>
                  </a:ext>
                </a:extLst>
              </a:tr>
              <a:tr h="370840">
                <a:tc>
                  <a:txBody>
                    <a:bodyPr/>
                    <a:lstStyle/>
                    <a:p>
                      <a:pPr algn="l" fontAlgn="ctr"/>
                      <a:r>
                        <a:rPr lang="en-US" sz="2400" b="0" i="0" u="none" strike="noStrike" dirty="0" err="1">
                          <a:solidFill>
                            <a:srgbClr val="000000"/>
                          </a:solidFill>
                          <a:effectLst/>
                          <a:latin typeface="Calibri" panose="020F0502020204030204" pitchFamily="34" charset="0"/>
                        </a:rPr>
                        <a:t>Marketrak</a:t>
                      </a:r>
                      <a:r>
                        <a:rPr lang="en-US" sz="2400" b="0" i="0" u="none" strike="noStrike" dirty="0">
                          <a:solidFill>
                            <a:srgbClr val="000000"/>
                          </a:solidFill>
                          <a:effectLst/>
                          <a:latin typeface="Calibri" panose="020F0502020204030204" pitchFamily="34" charset="0"/>
                        </a:rPr>
                        <a:t> </a:t>
                      </a:r>
                    </a:p>
                  </a:txBody>
                  <a:tcPr marL="9525" marR="9525" marT="9525" marB="0" anchor="ctr"/>
                </a:tc>
                <a:tc>
                  <a:txBody>
                    <a:bodyPr/>
                    <a:lstStyle/>
                    <a:p>
                      <a:pPr algn="r" fontAlgn="b"/>
                      <a:r>
                        <a:rPr lang="en-US" sz="2400" b="0" i="0" u="none" strike="noStrike" dirty="0">
                          <a:solidFill>
                            <a:srgbClr val="000000"/>
                          </a:solidFill>
                          <a:effectLst/>
                          <a:latin typeface="Calibri" panose="020F0502020204030204" pitchFamily="34" charset="0"/>
                        </a:rPr>
                        <a:t>3/2/2002</a:t>
                      </a:r>
                    </a:p>
                  </a:txBody>
                  <a:tcPr marL="9525" marR="9525" marT="9525" marB="0" anchor="b"/>
                </a:tc>
                <a:extLst>
                  <a:ext uri="{0D108BD9-81ED-4DB2-BD59-A6C34878D82A}">
                    <a16:rowId xmlns:a16="http://schemas.microsoft.com/office/drawing/2014/main" val="2906463136"/>
                  </a:ext>
                </a:extLst>
              </a:tr>
              <a:tr h="370840">
                <a:tc>
                  <a:txBody>
                    <a:bodyPr/>
                    <a:lstStyle/>
                    <a:p>
                      <a:pPr algn="l" fontAlgn="ctr"/>
                      <a:r>
                        <a:rPr lang="en-US" sz="2400" b="0" i="0" u="none" strike="noStrike" dirty="0">
                          <a:solidFill>
                            <a:srgbClr val="000000"/>
                          </a:solidFill>
                          <a:effectLst/>
                          <a:latin typeface="Calibri" panose="020F0502020204030204" pitchFamily="34" charset="0"/>
                        </a:rPr>
                        <a:t>Switch Hold/IAG </a:t>
                      </a:r>
                    </a:p>
                  </a:txBody>
                  <a:tcPr marL="9525" marR="9525" marT="9525" marB="0" anchor="ctr"/>
                </a:tc>
                <a:tc>
                  <a:txBody>
                    <a:bodyPr/>
                    <a:lstStyle/>
                    <a:p>
                      <a:pPr algn="r" fontAlgn="b"/>
                      <a:r>
                        <a:rPr lang="en-US" sz="2400" b="0" i="0" u="none" strike="noStrike" dirty="0">
                          <a:solidFill>
                            <a:srgbClr val="000000"/>
                          </a:solidFill>
                          <a:effectLst/>
                          <a:latin typeface="Calibri" panose="020F0502020204030204" pitchFamily="34" charset="0"/>
                        </a:rPr>
                        <a:t>3/3/2022</a:t>
                      </a:r>
                    </a:p>
                  </a:txBody>
                  <a:tcPr marL="9525" marR="9525" marT="9525" marB="0" anchor="b"/>
                </a:tc>
                <a:extLst>
                  <a:ext uri="{0D108BD9-81ED-4DB2-BD59-A6C34878D82A}">
                    <a16:rowId xmlns:a16="http://schemas.microsoft.com/office/drawing/2014/main" val="814300481"/>
                  </a:ext>
                </a:extLst>
              </a:tr>
              <a:tr h="370840">
                <a:tc>
                  <a:txBody>
                    <a:bodyPr/>
                    <a:lstStyle/>
                    <a:p>
                      <a:pPr algn="l" fontAlgn="ctr"/>
                      <a:r>
                        <a:rPr lang="en-US" sz="2400" b="0" i="0" u="none" strike="noStrike" dirty="0">
                          <a:solidFill>
                            <a:srgbClr val="000000"/>
                          </a:solidFill>
                          <a:effectLst/>
                          <a:latin typeface="Calibri" panose="020F0502020204030204" pitchFamily="34" charset="0"/>
                        </a:rPr>
                        <a:t>Retail 101</a:t>
                      </a:r>
                    </a:p>
                  </a:txBody>
                  <a:tcPr marL="9525" marR="9525" marT="9525" marB="0" anchor="ctr"/>
                </a:tc>
                <a:tc>
                  <a:txBody>
                    <a:bodyPr/>
                    <a:lstStyle/>
                    <a:p>
                      <a:pPr algn="r" fontAlgn="b"/>
                      <a:r>
                        <a:rPr lang="en-US" sz="2400" b="0" i="0" u="none" strike="noStrike" dirty="0">
                          <a:solidFill>
                            <a:srgbClr val="000000"/>
                          </a:solidFill>
                          <a:effectLst/>
                          <a:latin typeface="Calibri" panose="020F0502020204030204" pitchFamily="34" charset="0"/>
                        </a:rPr>
                        <a:t>5/4/2022</a:t>
                      </a:r>
                    </a:p>
                  </a:txBody>
                  <a:tcPr marL="9525" marR="9525" marT="9525" marB="0" anchor="b"/>
                </a:tc>
                <a:extLst>
                  <a:ext uri="{0D108BD9-81ED-4DB2-BD59-A6C34878D82A}">
                    <a16:rowId xmlns:a16="http://schemas.microsoft.com/office/drawing/2014/main" val="1780172291"/>
                  </a:ext>
                </a:extLst>
              </a:tr>
              <a:tr h="370840">
                <a:tc>
                  <a:txBody>
                    <a:bodyPr/>
                    <a:lstStyle/>
                    <a:p>
                      <a:pPr algn="l" fontAlgn="ctr"/>
                      <a:r>
                        <a:rPr lang="en-US" sz="2400" b="0" i="0" u="none" strike="noStrike" dirty="0" err="1">
                          <a:solidFill>
                            <a:srgbClr val="000000"/>
                          </a:solidFill>
                          <a:effectLst/>
                          <a:latin typeface="Calibri" panose="020F0502020204030204" pitchFamily="34" charset="0"/>
                        </a:rPr>
                        <a:t>Marketrak</a:t>
                      </a:r>
                      <a:endParaRPr lang="en-US" sz="2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b"/>
                      <a:r>
                        <a:rPr lang="en-US" sz="2400" b="0" i="0" u="none" strike="noStrike" dirty="0">
                          <a:solidFill>
                            <a:srgbClr val="000000"/>
                          </a:solidFill>
                          <a:effectLst/>
                          <a:latin typeface="Calibri" panose="020F0502020204030204" pitchFamily="34" charset="0"/>
                        </a:rPr>
                        <a:t>6/1/2002</a:t>
                      </a:r>
                    </a:p>
                  </a:txBody>
                  <a:tcPr marL="9525" marR="9525" marT="9525" marB="0" anchor="b"/>
                </a:tc>
                <a:extLst>
                  <a:ext uri="{0D108BD9-81ED-4DB2-BD59-A6C34878D82A}">
                    <a16:rowId xmlns:a16="http://schemas.microsoft.com/office/drawing/2014/main" val="1699338586"/>
                  </a:ext>
                </a:extLst>
              </a:tr>
              <a:tr h="370840">
                <a:tc>
                  <a:txBody>
                    <a:bodyPr/>
                    <a:lstStyle/>
                    <a:p>
                      <a:pPr algn="l" fontAlgn="ctr"/>
                      <a:r>
                        <a:rPr lang="en-US" sz="2400" b="0" i="0" u="none" strike="noStrike" dirty="0">
                          <a:solidFill>
                            <a:srgbClr val="000000"/>
                          </a:solidFill>
                          <a:effectLst/>
                          <a:latin typeface="Calibri" panose="020F0502020204030204" pitchFamily="34" charset="0"/>
                        </a:rPr>
                        <a:t>Switch Hold/IAG </a:t>
                      </a:r>
                    </a:p>
                  </a:txBody>
                  <a:tcPr marL="9525" marR="9525" marT="9525" marB="0" anchor="ctr"/>
                </a:tc>
                <a:tc>
                  <a:txBody>
                    <a:bodyPr/>
                    <a:lstStyle/>
                    <a:p>
                      <a:pPr algn="r" fontAlgn="b"/>
                      <a:r>
                        <a:rPr lang="en-US" sz="2400" b="0" i="0" u="none" strike="noStrike" dirty="0">
                          <a:solidFill>
                            <a:srgbClr val="000000"/>
                          </a:solidFill>
                          <a:effectLst/>
                          <a:latin typeface="Calibri" panose="020F0502020204030204" pitchFamily="34" charset="0"/>
                        </a:rPr>
                        <a:t>6/2/2022</a:t>
                      </a:r>
                    </a:p>
                  </a:txBody>
                  <a:tcPr marL="9525" marR="9525" marT="9525" marB="0" anchor="b"/>
                </a:tc>
                <a:extLst>
                  <a:ext uri="{0D108BD9-81ED-4DB2-BD59-A6C34878D82A}">
                    <a16:rowId xmlns:a16="http://schemas.microsoft.com/office/drawing/2014/main" val="450907864"/>
                  </a:ext>
                </a:extLst>
              </a:tr>
              <a:tr h="370840">
                <a:tc>
                  <a:txBody>
                    <a:bodyPr/>
                    <a:lstStyle/>
                    <a:p>
                      <a:pPr algn="l" fontAlgn="ctr"/>
                      <a:r>
                        <a:rPr lang="en-US" sz="2400" b="0" i="0" u="none" strike="noStrike" dirty="0">
                          <a:solidFill>
                            <a:srgbClr val="000000"/>
                          </a:solidFill>
                          <a:effectLst/>
                          <a:latin typeface="Calibri" panose="020F0502020204030204" pitchFamily="34" charset="0"/>
                        </a:rPr>
                        <a:t>Retail 101 </a:t>
                      </a:r>
                    </a:p>
                  </a:txBody>
                  <a:tcPr marL="9525" marR="9525" marT="9525" marB="0" anchor="ctr"/>
                </a:tc>
                <a:tc>
                  <a:txBody>
                    <a:bodyPr/>
                    <a:lstStyle/>
                    <a:p>
                      <a:pPr algn="r" fontAlgn="b"/>
                      <a:r>
                        <a:rPr lang="en-US" sz="2400" b="0" i="0" u="none" strike="noStrike" dirty="0">
                          <a:solidFill>
                            <a:srgbClr val="000000"/>
                          </a:solidFill>
                          <a:effectLst/>
                          <a:latin typeface="Calibri" panose="020F0502020204030204" pitchFamily="34" charset="0"/>
                        </a:rPr>
                        <a:t>9/28/2022</a:t>
                      </a:r>
                    </a:p>
                  </a:txBody>
                  <a:tcPr marL="9525" marR="9525" marT="9525" marB="0" anchor="b"/>
                </a:tc>
                <a:extLst>
                  <a:ext uri="{0D108BD9-81ED-4DB2-BD59-A6C34878D82A}">
                    <a16:rowId xmlns:a16="http://schemas.microsoft.com/office/drawing/2014/main" val="2593802520"/>
                  </a:ext>
                </a:extLst>
              </a:tr>
              <a:tr h="370840">
                <a:tc>
                  <a:txBody>
                    <a:bodyPr/>
                    <a:lstStyle/>
                    <a:p>
                      <a:pPr algn="l" fontAlgn="ctr"/>
                      <a:r>
                        <a:rPr lang="en-US" sz="2400" b="0" i="0" u="none" strike="noStrike" dirty="0" err="1">
                          <a:solidFill>
                            <a:srgbClr val="000000"/>
                          </a:solidFill>
                          <a:effectLst/>
                          <a:latin typeface="Calibri" panose="020F0502020204030204" pitchFamily="34" charset="0"/>
                        </a:rPr>
                        <a:t>Marketrak</a:t>
                      </a:r>
                      <a:r>
                        <a:rPr lang="en-US" sz="2400" b="0" i="0" u="none" strike="noStrike" dirty="0">
                          <a:solidFill>
                            <a:srgbClr val="000000"/>
                          </a:solidFill>
                          <a:effectLst/>
                          <a:latin typeface="Calibri" panose="020F0502020204030204" pitchFamily="34" charset="0"/>
                        </a:rPr>
                        <a:t> </a:t>
                      </a:r>
                    </a:p>
                  </a:txBody>
                  <a:tcPr marL="9525" marR="9525" marT="9525" marB="0" anchor="ctr"/>
                </a:tc>
                <a:tc>
                  <a:txBody>
                    <a:bodyPr/>
                    <a:lstStyle/>
                    <a:p>
                      <a:pPr algn="r" fontAlgn="b"/>
                      <a:r>
                        <a:rPr lang="en-US" sz="2400" b="0" i="0" u="none" strike="noStrike" dirty="0">
                          <a:solidFill>
                            <a:srgbClr val="000000"/>
                          </a:solidFill>
                          <a:effectLst/>
                          <a:latin typeface="Calibri" panose="020F0502020204030204" pitchFamily="34" charset="0"/>
                        </a:rPr>
                        <a:t>10/5/2022</a:t>
                      </a:r>
                    </a:p>
                  </a:txBody>
                  <a:tcPr marL="9525" marR="9525" marT="9525" marB="0" anchor="b"/>
                </a:tc>
                <a:extLst>
                  <a:ext uri="{0D108BD9-81ED-4DB2-BD59-A6C34878D82A}">
                    <a16:rowId xmlns:a16="http://schemas.microsoft.com/office/drawing/2014/main" val="436911624"/>
                  </a:ext>
                </a:extLst>
              </a:tr>
              <a:tr h="370840">
                <a:tc>
                  <a:txBody>
                    <a:bodyPr/>
                    <a:lstStyle/>
                    <a:p>
                      <a:pPr algn="l" fontAlgn="ctr"/>
                      <a:r>
                        <a:rPr lang="en-US" sz="2400" b="0" i="0" u="none" strike="noStrike" dirty="0">
                          <a:solidFill>
                            <a:srgbClr val="000000"/>
                          </a:solidFill>
                          <a:effectLst/>
                          <a:latin typeface="Calibri" panose="020F0502020204030204" pitchFamily="34" charset="0"/>
                        </a:rPr>
                        <a:t>Switch Hold/IAG </a:t>
                      </a:r>
                    </a:p>
                  </a:txBody>
                  <a:tcPr marL="9525" marR="9525" marT="9525" marB="0" anchor="ctr"/>
                </a:tc>
                <a:tc>
                  <a:txBody>
                    <a:bodyPr/>
                    <a:lstStyle/>
                    <a:p>
                      <a:pPr algn="r" fontAlgn="b"/>
                      <a:r>
                        <a:rPr lang="en-US" sz="2400" b="0" i="0" u="none" strike="noStrike" dirty="0">
                          <a:solidFill>
                            <a:srgbClr val="000000"/>
                          </a:solidFill>
                          <a:effectLst/>
                          <a:latin typeface="Calibri" panose="020F0502020204030204" pitchFamily="34" charset="0"/>
                        </a:rPr>
                        <a:t>10/6/2022</a:t>
                      </a:r>
                    </a:p>
                  </a:txBody>
                  <a:tcPr marL="9525" marR="9525" marT="9525" marB="0" anchor="b"/>
                </a:tc>
                <a:extLst>
                  <a:ext uri="{0D108BD9-81ED-4DB2-BD59-A6C34878D82A}">
                    <a16:rowId xmlns:a16="http://schemas.microsoft.com/office/drawing/2014/main" val="1958327278"/>
                  </a:ext>
                </a:extLst>
              </a:tr>
            </a:tbl>
          </a:graphicData>
        </a:graphic>
      </p:graphicFrame>
    </p:spTree>
    <p:extLst>
      <p:ext uri="{BB962C8B-B14F-4D97-AF65-F5344CB8AC3E}">
        <p14:creationId xmlns:p14="http://schemas.microsoft.com/office/powerpoint/2010/main" val="3081519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Retail Training stats as of 12-1-2022 </a:t>
            </a:r>
          </a:p>
        </p:txBody>
      </p:sp>
      <p:sp>
        <p:nvSpPr>
          <p:cNvPr id="4" name="Footer Placeholder 3"/>
          <p:cNvSpPr>
            <a:spLocks noGrp="1"/>
          </p:cNvSpPr>
          <p:nvPr>
            <p:ph type="ftr" sz="quarter" idx="11"/>
          </p:nvPr>
        </p:nvSpPr>
        <p:spPr/>
        <p:txBody>
          <a:bodyPr/>
          <a:lstStyle/>
          <a:p>
            <a:pPr>
              <a:defRPr/>
            </a:pPr>
            <a:r>
              <a:rPr lang="en-US"/>
              <a:t>Retail Market Training Task Force</a:t>
            </a:r>
          </a:p>
        </p:txBody>
      </p:sp>
      <p:sp>
        <p:nvSpPr>
          <p:cNvPr id="5" name="Date Placeholder 4"/>
          <p:cNvSpPr>
            <a:spLocks noGrp="1"/>
          </p:cNvSpPr>
          <p:nvPr>
            <p:ph type="dt" sz="half" idx="12"/>
          </p:nvPr>
        </p:nvSpPr>
        <p:spPr/>
        <p:txBody>
          <a:bodyPr/>
          <a:lstStyle/>
          <a:p>
            <a:pPr>
              <a:defRPr/>
            </a:pPr>
            <a:r>
              <a:rPr lang="en-US"/>
              <a:t>Update to RMS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45941058"/>
              </p:ext>
            </p:extLst>
          </p:nvPr>
        </p:nvGraphicFramePr>
        <p:xfrm>
          <a:off x="1371599" y="734783"/>
          <a:ext cx="7010402" cy="4751613"/>
        </p:xfrm>
        <a:graphic>
          <a:graphicData uri="http://schemas.openxmlformats.org/drawingml/2006/table">
            <a:tbl>
              <a:tblPr firstRow="1" firstCol="1" bandRow="1"/>
              <a:tblGrid>
                <a:gridCol w="2907805">
                  <a:extLst>
                    <a:ext uri="{9D8B030D-6E8A-4147-A177-3AD203B41FA5}">
                      <a16:colId xmlns:a16="http://schemas.microsoft.com/office/drawing/2014/main" val="20000"/>
                    </a:ext>
                  </a:extLst>
                </a:gridCol>
                <a:gridCol w="1511483">
                  <a:extLst>
                    <a:ext uri="{9D8B030D-6E8A-4147-A177-3AD203B41FA5}">
                      <a16:colId xmlns:a16="http://schemas.microsoft.com/office/drawing/2014/main" val="20001"/>
                    </a:ext>
                  </a:extLst>
                </a:gridCol>
                <a:gridCol w="1295557">
                  <a:extLst>
                    <a:ext uri="{9D8B030D-6E8A-4147-A177-3AD203B41FA5}">
                      <a16:colId xmlns:a16="http://schemas.microsoft.com/office/drawing/2014/main" val="20002"/>
                    </a:ext>
                  </a:extLst>
                </a:gridCol>
                <a:gridCol w="1295557">
                  <a:extLst>
                    <a:ext uri="{9D8B030D-6E8A-4147-A177-3AD203B41FA5}">
                      <a16:colId xmlns:a16="http://schemas.microsoft.com/office/drawing/2014/main" val="20003"/>
                    </a:ext>
                  </a:extLst>
                </a:gridCol>
              </a:tblGrid>
              <a:tr h="527957">
                <a:tc>
                  <a:txBody>
                    <a:bodyPr/>
                    <a:lstStyle/>
                    <a:p>
                      <a:pPr marL="0" marR="0">
                        <a:spcBef>
                          <a:spcPts val="0"/>
                        </a:spcBef>
                        <a:spcAft>
                          <a:spcPts val="0"/>
                        </a:spcAft>
                      </a:pPr>
                      <a:r>
                        <a:rPr lang="en-US" sz="1800" b="1" dirty="0">
                          <a:solidFill>
                            <a:schemeClr val="bg1"/>
                          </a:solidFill>
                          <a:effectLst/>
                          <a:latin typeface="Calibri" panose="020F0502020204030204" pitchFamily="34" charset="0"/>
                          <a:ea typeface="Calibri" panose="020F0502020204030204" pitchFamily="34" charset="0"/>
                        </a:rPr>
                        <a:t>LMS WEB BASED TRAINING</a:t>
                      </a:r>
                      <a:endParaRPr lang="en-US" sz="1800" dirty="0">
                        <a:solidFill>
                          <a:schemeClr val="bg1"/>
                        </a:solidFill>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000000"/>
                    </a:solidFill>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In Progress</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Complete</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Total</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527957">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MarkeTrak - Year to Date</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77</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165</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241</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10001"/>
                  </a:ext>
                </a:extLst>
              </a:tr>
              <a:tr h="527957">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MarkeTrak - All time</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553</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1084</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1637</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10002"/>
                  </a:ext>
                </a:extLst>
              </a:tr>
              <a:tr h="527957">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Retail 101 - Year to Date</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209</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128</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337</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10003"/>
                  </a:ext>
                </a:extLst>
              </a:tr>
              <a:tr h="527957">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Retail 101 - All Time</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1261</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643</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1904</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10004"/>
                  </a:ext>
                </a:extLst>
              </a:tr>
              <a:tr h="527957">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Mass Tran - Year to Date </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11</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24</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36</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10005"/>
                  </a:ext>
                </a:extLst>
              </a:tr>
              <a:tr h="527957">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Mass Tran - All Time</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45</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70</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116</a:t>
                      </a:r>
                      <a:endParaRPr lang="en-US" sz="1800" dirty="0">
                        <a:effectLst/>
                        <a:latin typeface="Calibri" panose="020F0502020204030204" pitchFamily="34" charset="0"/>
                        <a:ea typeface="Calibri" panose="020F0502020204030204" pitchFamily="34" charset="0"/>
                      </a:endParaRP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10006"/>
                  </a:ext>
                </a:extLst>
              </a:tr>
              <a:tr h="527957">
                <a:tc>
                  <a: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TX SET – Year to Date</a:t>
                      </a: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Calibri" panose="020F0502020204030204" pitchFamily="34" charset="0"/>
                          <a:ea typeface="Calibri" panose="020F0502020204030204" pitchFamily="34" charset="0"/>
                        </a:rPr>
                        <a:t>42</a:t>
                      </a: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Calibri" panose="020F0502020204030204" pitchFamily="34" charset="0"/>
                          <a:ea typeface="Calibri" panose="020F0502020204030204" pitchFamily="34" charset="0"/>
                        </a:rPr>
                        <a:t>29</a:t>
                      </a: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Calibri" panose="020F0502020204030204" pitchFamily="34" charset="0"/>
                          <a:ea typeface="Calibri" panose="020F0502020204030204" pitchFamily="34" charset="0"/>
                        </a:rPr>
                        <a:t>71</a:t>
                      </a: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2497176735"/>
                  </a:ext>
                </a:extLst>
              </a:tr>
              <a:tr h="527957">
                <a:tc>
                  <a: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TX SET – All Time</a:t>
                      </a: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Calibri" panose="020F0502020204030204" pitchFamily="34" charset="0"/>
                          <a:ea typeface="Calibri" panose="020F0502020204030204" pitchFamily="34" charset="0"/>
                        </a:rPr>
                        <a:t>42</a:t>
                      </a: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Calibri" panose="020F0502020204030204" pitchFamily="34" charset="0"/>
                          <a:ea typeface="Calibri" panose="020F0502020204030204" pitchFamily="34" charset="0"/>
                        </a:rPr>
                        <a:t>29</a:t>
                      </a: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Calibri" panose="020F0502020204030204" pitchFamily="34" charset="0"/>
                          <a:ea typeface="Calibri" panose="020F0502020204030204" pitchFamily="34" charset="0"/>
                        </a:rPr>
                        <a:t>71</a:t>
                      </a:r>
                    </a:p>
                  </a:txBody>
                  <a:tcPr marL="38100" marR="38100" marT="25400" marB="254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2822427509"/>
                  </a:ext>
                </a:extLst>
              </a:tr>
            </a:tbl>
          </a:graphicData>
        </a:graphic>
      </p:graphicFrame>
    </p:spTree>
    <p:extLst>
      <p:ext uri="{BB962C8B-B14F-4D97-AF65-F5344CB8AC3E}">
        <p14:creationId xmlns:p14="http://schemas.microsoft.com/office/powerpoint/2010/main" val="2215379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lstStyle/>
          <a:p>
            <a:r>
              <a:rPr lang="en-US" sz="2200" b="1" dirty="0"/>
              <a:t> On-line ERCOT Retail Training Modules Available </a:t>
            </a:r>
            <a:endParaRPr lang="en-US" sz="2200" dirty="0"/>
          </a:p>
        </p:txBody>
      </p:sp>
      <p:sp>
        <p:nvSpPr>
          <p:cNvPr id="3" name="Content Placeholder 2"/>
          <p:cNvSpPr>
            <a:spLocks noGrp="1"/>
          </p:cNvSpPr>
          <p:nvPr>
            <p:ph idx="1"/>
          </p:nvPr>
        </p:nvSpPr>
        <p:spPr>
          <a:xfrm>
            <a:off x="-76200" y="685800"/>
            <a:ext cx="8686800" cy="5638800"/>
          </a:xfrm>
        </p:spPr>
        <p:txBody>
          <a:bodyPr/>
          <a:lstStyle/>
          <a:p>
            <a:pPr marL="457200" lvl="1" indent="0">
              <a:buClr>
                <a:srgbClr val="FF0000"/>
              </a:buClr>
              <a:buNone/>
            </a:pPr>
            <a:r>
              <a:rPr lang="en-US" sz="1800" b="1" dirty="0">
                <a:latin typeface="Calibri" panose="020F0502020204030204" pitchFamily="34" charset="0"/>
              </a:rPr>
              <a:t>MarkeTrak Online Training Modules  - </a:t>
            </a:r>
          </a:p>
          <a:p>
            <a:pPr marL="457200" lvl="1" indent="0">
              <a:buClr>
                <a:srgbClr val="FF0000"/>
              </a:buClr>
              <a:buNone/>
            </a:pPr>
            <a:r>
              <a:rPr lang="en-US" sz="1800" b="1" dirty="0">
                <a:latin typeface="Calibri" panose="020F0502020204030204" pitchFamily="34" charset="0"/>
              </a:rPr>
              <a:t>Note! Modules have been modified to include new screens and verbiage needed to support the ERCOT MarkeTrak Refresh that was completed June 4, 5    </a:t>
            </a:r>
          </a:p>
          <a:p>
            <a:pPr lvl="2">
              <a:buClr>
                <a:srgbClr val="FF0000"/>
              </a:buClr>
              <a:buFont typeface="Wingdings" panose="05000000000000000000" pitchFamily="2" charset="2"/>
              <a:buChar char="Ø"/>
            </a:pPr>
            <a:r>
              <a:rPr lang="en-US" sz="1600" dirty="0">
                <a:latin typeface="Calibri" panose="020F0502020204030204" pitchFamily="34" charset="0"/>
              </a:rPr>
              <a:t>Marketrak Overview</a:t>
            </a:r>
          </a:p>
          <a:p>
            <a:pPr lvl="2">
              <a:buClr>
                <a:srgbClr val="FF0000"/>
              </a:buClr>
              <a:buFont typeface="Wingdings" panose="05000000000000000000" pitchFamily="2" charset="2"/>
              <a:buChar char="Ø"/>
            </a:pPr>
            <a:r>
              <a:rPr lang="en-US" sz="1600" dirty="0">
                <a:latin typeface="Calibri" panose="020F0502020204030204" pitchFamily="34" charset="0"/>
              </a:rPr>
              <a:t>Switch Hold Removal</a:t>
            </a:r>
          </a:p>
          <a:p>
            <a:pPr lvl="2">
              <a:buClr>
                <a:srgbClr val="FF0000"/>
              </a:buClr>
              <a:buFont typeface="Wingdings" panose="05000000000000000000" pitchFamily="2" charset="2"/>
              <a:buChar char="Ø"/>
            </a:pPr>
            <a:r>
              <a:rPr lang="en-US" sz="1600" dirty="0">
                <a:latin typeface="Calibri" panose="020F0502020204030204" pitchFamily="34" charset="0"/>
              </a:rPr>
              <a:t>Cancel With/Without  Approvals</a:t>
            </a:r>
          </a:p>
          <a:p>
            <a:pPr lvl="2">
              <a:buClr>
                <a:srgbClr val="FF0000"/>
              </a:buClr>
              <a:buFont typeface="Wingdings" panose="05000000000000000000" pitchFamily="2" charset="2"/>
              <a:buChar char="Ø"/>
            </a:pPr>
            <a:r>
              <a:rPr lang="en-US" sz="1600" dirty="0">
                <a:latin typeface="Calibri" panose="020F0502020204030204" pitchFamily="34" charset="0"/>
              </a:rPr>
              <a:t>Inadvertent Gains/Losses &amp; Rescissions</a:t>
            </a:r>
          </a:p>
          <a:p>
            <a:pPr lvl="2">
              <a:buClr>
                <a:srgbClr val="FF0000"/>
              </a:buClr>
              <a:buFont typeface="Wingdings" panose="05000000000000000000" pitchFamily="2" charset="2"/>
              <a:buChar char="Ø"/>
            </a:pPr>
            <a:r>
              <a:rPr lang="en-US" sz="1600" dirty="0">
                <a:latin typeface="Calibri" panose="020F0502020204030204" pitchFamily="34" charset="0"/>
              </a:rPr>
              <a:t>Usage and Billing</a:t>
            </a:r>
            <a:endParaRPr lang="en-US" sz="1600" i="1" dirty="0">
              <a:solidFill>
                <a:schemeClr val="accent5">
                  <a:lumMod val="50000"/>
                </a:schemeClr>
              </a:solidFill>
              <a:latin typeface="Calibri" panose="020F0502020204030204" pitchFamily="34" charset="0"/>
            </a:endParaRPr>
          </a:p>
          <a:p>
            <a:pPr lvl="2">
              <a:buClr>
                <a:srgbClr val="FF0000"/>
              </a:buClr>
              <a:buFont typeface="Wingdings" panose="05000000000000000000" pitchFamily="2" charset="2"/>
              <a:buChar char="Ø"/>
            </a:pPr>
            <a:r>
              <a:rPr lang="en-US" sz="1600" dirty="0">
                <a:latin typeface="Calibri" panose="020F0502020204030204" pitchFamily="34" charset="0"/>
              </a:rPr>
              <a:t>Other D2D Subtypes</a:t>
            </a:r>
          </a:p>
          <a:p>
            <a:pPr lvl="2">
              <a:buClr>
                <a:srgbClr val="FF0000"/>
              </a:buClr>
              <a:buFont typeface="Wingdings" panose="05000000000000000000" pitchFamily="2" charset="2"/>
              <a:buChar char="Ø"/>
            </a:pPr>
            <a:r>
              <a:rPr lang="en-US" sz="1600" dirty="0">
                <a:latin typeface="Calibri" panose="020F0502020204030204" pitchFamily="34" charset="0"/>
              </a:rPr>
              <a:t>Bulk Insert</a:t>
            </a:r>
          </a:p>
          <a:p>
            <a:pPr lvl="2">
              <a:buClr>
                <a:srgbClr val="FF0000"/>
              </a:buClr>
              <a:buFont typeface="Wingdings" panose="05000000000000000000" pitchFamily="2" charset="2"/>
              <a:buChar char="Ø"/>
            </a:pPr>
            <a:r>
              <a:rPr lang="en-US" sz="1600" dirty="0">
                <a:latin typeface="Calibri" panose="020F0502020204030204" pitchFamily="34" charset="0"/>
              </a:rPr>
              <a:t>MarkeTrak Admin Functionality</a:t>
            </a:r>
          </a:p>
          <a:p>
            <a:pPr lvl="2">
              <a:buClr>
                <a:srgbClr val="FF0000"/>
              </a:buClr>
              <a:buFont typeface="Wingdings" panose="05000000000000000000" pitchFamily="2" charset="2"/>
              <a:buChar char="Ø"/>
            </a:pPr>
            <a:r>
              <a:rPr lang="en-US" sz="1600" dirty="0">
                <a:latin typeface="Calibri" panose="020F0502020204030204" pitchFamily="34" charset="0"/>
              </a:rPr>
              <a:t>Data Extract Variances (DEV) LSE Subtypes </a:t>
            </a:r>
          </a:p>
          <a:p>
            <a:pPr lvl="2">
              <a:buClr>
                <a:srgbClr val="FF0000"/>
              </a:buClr>
              <a:buFont typeface="Wingdings" panose="05000000000000000000" pitchFamily="2" charset="2"/>
              <a:buChar char="Ø"/>
            </a:pPr>
            <a:r>
              <a:rPr lang="en-US" sz="1600" dirty="0">
                <a:latin typeface="Calibri" panose="020F0502020204030204" pitchFamily="34" charset="0"/>
              </a:rPr>
              <a:t>Data Extract Variances (DEV) Non-LSE Subtypes</a:t>
            </a:r>
          </a:p>
          <a:p>
            <a:pPr lvl="2">
              <a:buClr>
                <a:srgbClr val="FF0000"/>
              </a:buClr>
              <a:buFont typeface="Wingdings" panose="05000000000000000000" pitchFamily="2" charset="2"/>
              <a:buChar char="Ø"/>
            </a:pPr>
            <a:r>
              <a:rPr lang="en-US" sz="1600" dirty="0">
                <a:latin typeface="Calibri" panose="020F0502020204030204" pitchFamily="34" charset="0"/>
              </a:rPr>
              <a:t>Emails and Notifications</a:t>
            </a:r>
          </a:p>
          <a:p>
            <a:pPr lvl="2">
              <a:buClr>
                <a:srgbClr val="FF0000"/>
              </a:buClr>
              <a:buFont typeface="Wingdings" panose="05000000000000000000" pitchFamily="2" charset="2"/>
              <a:buChar char="Ø"/>
            </a:pPr>
            <a:r>
              <a:rPr lang="en-US" sz="1600" dirty="0">
                <a:latin typeface="Calibri" panose="020F0502020204030204" pitchFamily="34" charset="0"/>
              </a:rPr>
              <a:t>Reporting – Background &amp; GUI </a:t>
            </a:r>
          </a:p>
          <a:p>
            <a:pPr marL="457200" lvl="1" indent="0">
              <a:buClr>
                <a:srgbClr val="FF0000"/>
              </a:buClr>
              <a:buNone/>
            </a:pPr>
            <a:r>
              <a:rPr lang="en-US" sz="1800" b="1" dirty="0">
                <a:latin typeface="Calibri" panose="020F0502020204030204" pitchFamily="34" charset="0"/>
              </a:rPr>
              <a:t>Retail 101</a:t>
            </a:r>
          </a:p>
          <a:p>
            <a:pPr marL="457200" lvl="1" indent="0">
              <a:buClr>
                <a:srgbClr val="FF0000"/>
              </a:buClr>
              <a:buNone/>
            </a:pPr>
            <a:r>
              <a:rPr lang="en-US" sz="1800" b="1" dirty="0">
                <a:latin typeface="Calibri" panose="020F0502020204030204" pitchFamily="34" charset="0"/>
              </a:rPr>
              <a:t>Mass Transition</a:t>
            </a:r>
          </a:p>
          <a:p>
            <a:pPr marL="457200" lvl="1" indent="0">
              <a:buClr>
                <a:srgbClr val="FF0000"/>
              </a:buClr>
              <a:buNone/>
            </a:pPr>
            <a:r>
              <a:rPr lang="en-US" sz="1800" b="1" dirty="0">
                <a:latin typeface="Calibri" panose="020F0502020204030204" pitchFamily="34" charset="0"/>
              </a:rPr>
              <a:t>TX SET  	</a:t>
            </a:r>
          </a:p>
        </p:txBody>
      </p:sp>
      <p:sp>
        <p:nvSpPr>
          <p:cNvPr id="4" name="Footer Placeholder 3"/>
          <p:cNvSpPr>
            <a:spLocks noGrp="1"/>
          </p:cNvSpPr>
          <p:nvPr>
            <p:ph type="ftr" sz="quarter" idx="11"/>
          </p:nvPr>
        </p:nvSpPr>
        <p:spPr/>
        <p:txBody>
          <a:bodyPr/>
          <a:lstStyle/>
          <a:p>
            <a:pPr>
              <a:defRPr/>
            </a:pPr>
            <a:r>
              <a:rPr lang="en-US" dirty="0"/>
              <a:t>Retail Market Training Task Force</a:t>
            </a:r>
          </a:p>
        </p:txBody>
      </p:sp>
      <p:sp>
        <p:nvSpPr>
          <p:cNvPr id="5" name="Date Placeholder 4"/>
          <p:cNvSpPr>
            <a:spLocks noGrp="1"/>
          </p:cNvSpPr>
          <p:nvPr>
            <p:ph type="dt" sz="half" idx="12"/>
          </p:nvPr>
        </p:nvSpPr>
        <p:spPr>
          <a:xfrm>
            <a:off x="1143000" y="6438691"/>
            <a:ext cx="2133600" cy="476250"/>
          </a:xfrm>
        </p:spPr>
        <p:txBody>
          <a:bodyPr/>
          <a:lstStyle/>
          <a:p>
            <a:pPr>
              <a:defRPr/>
            </a:pPr>
            <a:r>
              <a:rPr lang="en-US"/>
              <a:t>Update to RMS</a:t>
            </a:r>
          </a:p>
        </p:txBody>
      </p:sp>
      <p:sp>
        <p:nvSpPr>
          <p:cNvPr id="7" name="TextBox 6">
            <a:extLst>
              <a:ext uri="{FF2B5EF4-FFF2-40B4-BE49-F238E27FC236}">
                <a16:creationId xmlns:a16="http://schemas.microsoft.com/office/drawing/2014/main" id="{4B717BA4-6384-7547-C14D-DEDA1BA5AE3B}"/>
              </a:ext>
            </a:extLst>
          </p:cNvPr>
          <p:cNvSpPr txBox="1"/>
          <p:nvPr/>
        </p:nvSpPr>
        <p:spPr>
          <a:xfrm>
            <a:off x="5638800" y="2874359"/>
            <a:ext cx="2819400" cy="1477328"/>
          </a:xfrm>
          <a:prstGeom prst="rect">
            <a:avLst/>
          </a:prstGeom>
          <a:solidFill>
            <a:srgbClr val="0070C0"/>
          </a:solidFill>
          <a:ln>
            <a:solidFill>
              <a:srgbClr val="0070C0"/>
            </a:solidFill>
          </a:ln>
        </p:spPr>
        <p:txBody>
          <a:bodyPr wrap="square" rtlCol="0">
            <a:spAutoFit/>
          </a:bodyPr>
          <a:lstStyle/>
          <a:p>
            <a:pPr algn="ctr"/>
            <a:r>
              <a:rPr lang="en-US" b="1" dirty="0">
                <a:solidFill>
                  <a:schemeClr val="bg1"/>
                </a:solidFill>
              </a:rPr>
              <a:t>MarkeTrak modules have been updated reflecting the tech refresh changes (new screenshots)</a:t>
            </a:r>
          </a:p>
        </p:txBody>
      </p:sp>
    </p:spTree>
    <p:extLst>
      <p:ext uri="{BB962C8B-B14F-4D97-AF65-F5344CB8AC3E}">
        <p14:creationId xmlns:p14="http://schemas.microsoft.com/office/powerpoint/2010/main" val="4250441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latin typeface="Arial Black" panose="020B0A04020102020204" pitchFamily="34" charset="0"/>
              </a:rPr>
              <a:t>Retail Market Training - Registration</a:t>
            </a:r>
            <a:endParaRPr lang="en-US" sz="2800" dirty="0">
              <a:latin typeface="Arial Black" panose="020B0A04020102020204" pitchFamily="34" charset="0"/>
            </a:endParaRPr>
          </a:p>
        </p:txBody>
      </p:sp>
      <p:sp>
        <p:nvSpPr>
          <p:cNvPr id="3" name="Content Placeholder 2"/>
          <p:cNvSpPr>
            <a:spLocks noGrp="1"/>
          </p:cNvSpPr>
          <p:nvPr>
            <p:ph idx="1"/>
          </p:nvPr>
        </p:nvSpPr>
        <p:spPr>
          <a:xfrm>
            <a:off x="131064" y="742950"/>
            <a:ext cx="9144000" cy="5429250"/>
          </a:xfrm>
        </p:spPr>
        <p:txBody>
          <a:bodyPr/>
          <a:lstStyle/>
          <a:p>
            <a:pPr marL="0" indent="0">
              <a:buNone/>
            </a:pPr>
            <a:r>
              <a:rPr lang="en-US" sz="2800" dirty="0">
                <a:latin typeface="Calibri" panose="020F0502020204030204" pitchFamily="34" charset="0"/>
              </a:rPr>
              <a:t>Registration is required for ERCOT Instructor Led and ERCOT Web Based Training (WBT) sessions.</a:t>
            </a:r>
          </a:p>
          <a:p>
            <a:pPr marL="0" indent="0">
              <a:buNone/>
            </a:pPr>
            <a:endParaRPr lang="en-US" sz="1200" dirty="0">
              <a:latin typeface="Calibri" panose="020F0502020204030204" pitchFamily="34" charset="0"/>
            </a:endParaRPr>
          </a:p>
          <a:p>
            <a:pPr marL="0" indent="0">
              <a:buNone/>
            </a:pPr>
            <a:r>
              <a:rPr lang="en-US" sz="2800" dirty="0">
                <a:latin typeface="Calibri" panose="020F0502020204030204" pitchFamily="34" charset="0"/>
              </a:rPr>
              <a:t>To complete registration, please follow the process below.  </a:t>
            </a:r>
          </a:p>
          <a:p>
            <a:pPr marL="514350" indent="-514350">
              <a:spcBef>
                <a:spcPts val="0"/>
              </a:spcBef>
              <a:buFont typeface="+mj-lt"/>
              <a:buAutoNum type="arabicPeriod"/>
            </a:pPr>
            <a:r>
              <a:rPr lang="en-US" sz="2100" b="0" dirty="0">
                <a:latin typeface="Calibri" panose="020F0502020204030204" pitchFamily="34" charset="0"/>
              </a:rPr>
              <a:t>Access the ERCOT Training Website through the following link </a:t>
            </a:r>
            <a:r>
              <a:rPr lang="en-US" sz="2100" b="0" dirty="0">
                <a:latin typeface="Calibri" panose="020F0502020204030204" pitchFamily="34" charset="0"/>
                <a:hlinkClick r:id="rId2"/>
              </a:rPr>
              <a:t>http://www.ercot.com/services/training/</a:t>
            </a:r>
            <a:endParaRPr lang="en-US" sz="2100" b="0" dirty="0">
              <a:latin typeface="Calibri" panose="020F0502020204030204" pitchFamily="34" charset="0"/>
            </a:endParaRPr>
          </a:p>
          <a:p>
            <a:pPr marL="514350" indent="-514350">
              <a:spcBef>
                <a:spcPts val="0"/>
              </a:spcBef>
              <a:buFont typeface="+mj-lt"/>
              <a:buAutoNum type="arabicPeriod"/>
            </a:pPr>
            <a:r>
              <a:rPr lang="en-US" sz="2100" b="0" dirty="0">
                <a:latin typeface="Calibri" panose="020F0502020204030204" pitchFamily="34" charset="0"/>
              </a:rPr>
              <a:t>Click ‘Course Catalog’</a:t>
            </a:r>
          </a:p>
          <a:p>
            <a:pPr marL="514350" indent="-514350">
              <a:spcBef>
                <a:spcPts val="0"/>
              </a:spcBef>
              <a:buFont typeface="+mj-lt"/>
              <a:buAutoNum type="arabicPeriod"/>
            </a:pPr>
            <a:r>
              <a:rPr lang="en-US" sz="2100" b="0" dirty="0">
                <a:latin typeface="Calibri" panose="020F0502020204030204" pitchFamily="34" charset="0"/>
              </a:rPr>
              <a:t>Click your selected course  </a:t>
            </a:r>
          </a:p>
          <a:p>
            <a:pPr marL="514350" indent="-514350">
              <a:spcBef>
                <a:spcPts val="0"/>
              </a:spcBef>
              <a:buFont typeface="+mj-lt"/>
              <a:buAutoNum type="arabicPeriod"/>
            </a:pPr>
            <a:r>
              <a:rPr lang="en-US" sz="2100" b="0" dirty="0">
                <a:latin typeface="Calibri" panose="020F0502020204030204" pitchFamily="34" charset="0"/>
              </a:rPr>
              <a:t>Click ‘Schedule/Registration’ </a:t>
            </a:r>
          </a:p>
          <a:p>
            <a:pPr marL="514350" indent="-514350">
              <a:spcBef>
                <a:spcPts val="0"/>
              </a:spcBef>
              <a:buFont typeface="+mj-lt"/>
              <a:buAutoNum type="arabicPeriod"/>
            </a:pPr>
            <a:r>
              <a:rPr lang="en-US" sz="2100" b="0" dirty="0">
                <a:latin typeface="Calibri" panose="020F0502020204030204" pitchFamily="34" charset="0"/>
              </a:rPr>
              <a:t>Click ‘Sign Up’ </a:t>
            </a:r>
          </a:p>
          <a:p>
            <a:pPr marL="514350" indent="-514350">
              <a:spcBef>
                <a:spcPts val="0"/>
              </a:spcBef>
              <a:buFont typeface="+mj-lt"/>
              <a:buAutoNum type="arabicPeriod"/>
            </a:pPr>
            <a:r>
              <a:rPr lang="en-US" sz="2100" b="0" dirty="0">
                <a:latin typeface="Calibri" panose="020F0502020204030204" pitchFamily="34" charset="0"/>
              </a:rPr>
              <a:t>Log in (or create a log in) to register for the course.</a:t>
            </a:r>
          </a:p>
          <a:p>
            <a:pPr marL="514350" indent="-514350">
              <a:spcBef>
                <a:spcPts val="0"/>
              </a:spcBef>
              <a:buFont typeface="+mj-lt"/>
              <a:buAutoNum type="arabicPeriod"/>
            </a:pPr>
            <a:r>
              <a:rPr lang="en-US" sz="2100" b="0" dirty="0">
                <a:latin typeface="Calibri" panose="020F0502020204030204" pitchFamily="34" charset="0"/>
              </a:rPr>
              <a:t>Look for an email from ERCOT confirming registration for Instructor Led courses.</a:t>
            </a:r>
          </a:p>
          <a:p>
            <a:pPr marL="0" indent="0">
              <a:spcBef>
                <a:spcPts val="0"/>
              </a:spcBef>
              <a:buNone/>
            </a:pPr>
            <a:endParaRPr lang="en-US" sz="2100" b="0" dirty="0">
              <a:latin typeface="Calibri" panose="020F0502020204030204" pitchFamily="34" charset="0"/>
            </a:endParaRPr>
          </a:p>
          <a:p>
            <a:pPr marL="0" indent="0">
              <a:spcBef>
                <a:spcPts val="0"/>
              </a:spcBef>
              <a:buNone/>
            </a:pPr>
            <a:endParaRPr lang="en-US" sz="2400" b="0" dirty="0">
              <a:latin typeface="Calibri" panose="020F0502020204030204" pitchFamily="34" charset="0"/>
            </a:endParaRPr>
          </a:p>
          <a:p>
            <a:pPr marL="0" indent="0">
              <a:spcBef>
                <a:spcPts val="0"/>
              </a:spcBef>
              <a:buNone/>
            </a:pPr>
            <a:endParaRPr lang="en-US" sz="2800" b="0" dirty="0">
              <a:latin typeface="Calibri" panose="020F0502020204030204" pitchFamily="34" charset="0"/>
            </a:endParaRPr>
          </a:p>
          <a:p>
            <a:pPr marL="0" indent="0">
              <a:buNone/>
            </a:pPr>
            <a:endParaRPr lang="en-US" sz="2800" dirty="0">
              <a:latin typeface="Calibri" panose="020F0502020204030204" pitchFamily="34" charset="0"/>
            </a:endParaRPr>
          </a:p>
          <a:p>
            <a:pPr marL="914400" lvl="2" indent="0">
              <a:buNone/>
            </a:pPr>
            <a:endParaRPr lang="en-US" sz="2800" dirty="0">
              <a:latin typeface="Calibri" panose="020F0502020204030204" pitchFamily="34" charset="0"/>
            </a:endParaRPr>
          </a:p>
          <a:p>
            <a:pPr marL="457200" lvl="1" indent="0">
              <a:buNone/>
            </a:pPr>
            <a:endParaRPr lang="en-US" sz="2400" b="0" dirty="0">
              <a:latin typeface="Calibri" panose="020F0502020204030204" pitchFamily="34" charset="0"/>
            </a:endParaRPr>
          </a:p>
        </p:txBody>
      </p:sp>
      <p:sp>
        <p:nvSpPr>
          <p:cNvPr id="4" name="Footer Placeholder 3"/>
          <p:cNvSpPr>
            <a:spLocks noGrp="1"/>
          </p:cNvSpPr>
          <p:nvPr>
            <p:ph type="ftr" sz="quarter" idx="11"/>
          </p:nvPr>
        </p:nvSpPr>
        <p:spPr/>
        <p:txBody>
          <a:bodyPr/>
          <a:lstStyle/>
          <a:p>
            <a:pPr>
              <a:defRPr/>
            </a:pPr>
            <a:r>
              <a:rPr lang="en-US" dirty="0"/>
              <a:t>Retail Market Training Task Force</a:t>
            </a:r>
          </a:p>
        </p:txBody>
      </p:sp>
      <p:sp>
        <p:nvSpPr>
          <p:cNvPr id="5" name="Date Placeholder 4"/>
          <p:cNvSpPr>
            <a:spLocks noGrp="1"/>
          </p:cNvSpPr>
          <p:nvPr>
            <p:ph type="dt" sz="half" idx="12"/>
          </p:nvPr>
        </p:nvSpPr>
        <p:spPr/>
        <p:txBody>
          <a:bodyPr/>
          <a:lstStyle/>
          <a:p>
            <a:pPr>
              <a:defRPr/>
            </a:pPr>
            <a:r>
              <a:rPr lang="en-US" dirty="0"/>
              <a:t>Update to RMS</a:t>
            </a:r>
          </a:p>
        </p:txBody>
      </p:sp>
    </p:spTree>
    <p:extLst>
      <p:ext uri="{BB962C8B-B14F-4D97-AF65-F5344CB8AC3E}">
        <p14:creationId xmlns:p14="http://schemas.microsoft.com/office/powerpoint/2010/main" val="1244759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238E7-97DA-4F78-AF46-B9CFBE91D8F4}"/>
              </a:ext>
            </a:extLst>
          </p:cNvPr>
          <p:cNvSpPr>
            <a:spLocks noGrp="1"/>
          </p:cNvSpPr>
          <p:nvPr>
            <p:ph type="title"/>
          </p:nvPr>
        </p:nvSpPr>
        <p:spPr/>
        <p:txBody>
          <a:bodyPr/>
          <a:lstStyle/>
          <a:p>
            <a:r>
              <a:rPr lang="en-US" dirty="0"/>
              <a:t>Reminder: ERCOT to release new Learning Management System</a:t>
            </a:r>
          </a:p>
        </p:txBody>
      </p:sp>
      <p:sp>
        <p:nvSpPr>
          <p:cNvPr id="3" name="Content Placeholder 2">
            <a:extLst>
              <a:ext uri="{FF2B5EF4-FFF2-40B4-BE49-F238E27FC236}">
                <a16:creationId xmlns:a16="http://schemas.microsoft.com/office/drawing/2014/main" id="{8F861BCB-69AC-4726-B1C7-1A17B4A2CE4A}"/>
              </a:ext>
            </a:extLst>
          </p:cNvPr>
          <p:cNvSpPr>
            <a:spLocks noGrp="1"/>
          </p:cNvSpPr>
          <p:nvPr>
            <p:ph idx="1"/>
          </p:nvPr>
        </p:nvSpPr>
        <p:spPr>
          <a:xfrm>
            <a:off x="155448" y="762000"/>
            <a:ext cx="8686800" cy="5410200"/>
          </a:xfrm>
        </p:spPr>
        <p:txBody>
          <a:bodyPr/>
          <a:lstStyle/>
          <a:p>
            <a:pPr marL="0" marR="0" indent="0">
              <a:spcBef>
                <a:spcPts val="0"/>
              </a:spcBef>
              <a:spcAft>
                <a:spcPts val="0"/>
              </a:spcAft>
              <a:buNone/>
            </a:pPr>
            <a:r>
              <a:rPr lang="en-US" sz="1600" dirty="0">
                <a:effectLst/>
                <a:latin typeface="Calibri" panose="020F0502020204030204" pitchFamily="34" charset="0"/>
                <a:ea typeface="Calibri" panose="020F0502020204030204" pitchFamily="34" charset="0"/>
              </a:rPr>
              <a:t>ERCOT will be releasing a new Learning Management System (LMS) on December 12</a:t>
            </a:r>
            <a:r>
              <a:rPr lang="en-US" sz="1600" baseline="30000" dirty="0">
                <a:effectLst/>
                <a:latin typeface="Calibri" panose="020F0502020204030204" pitchFamily="34" charset="0"/>
                <a:ea typeface="Calibri" panose="020F0502020204030204" pitchFamily="34" charset="0"/>
              </a:rPr>
              <a:t>th</a:t>
            </a:r>
            <a:r>
              <a:rPr lang="en-US" sz="1600" dirty="0">
                <a:effectLst/>
                <a:latin typeface="Calibri" panose="020F0502020204030204" pitchFamily="34" charset="0"/>
                <a:ea typeface="Calibri" panose="020F0502020204030204" pitchFamily="34" charset="0"/>
              </a:rPr>
              <a:t>. The new LMS will be Cornerstone LMS.</a:t>
            </a:r>
          </a:p>
          <a:p>
            <a:pPr marL="0" marR="0" indent="0">
              <a:spcBef>
                <a:spcPts val="0"/>
              </a:spcBef>
              <a:spcAft>
                <a:spcPts val="0"/>
              </a:spcAft>
              <a:buNone/>
            </a:pPr>
            <a:r>
              <a:rPr lang="en-US" sz="1600" dirty="0">
                <a:effectLst/>
                <a:latin typeface="Calibri" panose="020F0502020204030204" pitchFamily="34" charset="0"/>
                <a:ea typeface="Calibri" panose="020F0502020204030204" pitchFamily="34" charset="0"/>
              </a:rPr>
              <a:t> </a:t>
            </a:r>
          </a:p>
          <a:p>
            <a:pPr marL="0" marR="0" indent="0">
              <a:spcBef>
                <a:spcPts val="0"/>
              </a:spcBef>
              <a:spcAft>
                <a:spcPts val="0"/>
              </a:spcAft>
              <a:buNone/>
            </a:pPr>
            <a:r>
              <a:rPr lang="en-US" sz="1600" u="sng" dirty="0">
                <a:effectLst/>
                <a:highlight>
                  <a:srgbClr val="FFFF00"/>
                </a:highlight>
                <a:latin typeface="Calibri" panose="020F0502020204030204" pitchFamily="34" charset="0"/>
                <a:ea typeface="Calibri" panose="020F0502020204030204" pitchFamily="34" charset="0"/>
              </a:rPr>
              <a:t>What this means to users of the current LMS system:</a:t>
            </a:r>
            <a:endParaRPr lang="en-US" sz="16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600" dirty="0">
                <a:effectLst/>
                <a:latin typeface="Arial" panose="020B0604020202020204" pitchFamily="34" charset="0"/>
                <a:ea typeface="Times New Roman" panose="02020603050405020304" pitchFamily="18" charset="0"/>
              </a:rPr>
              <a:t>All links on </a:t>
            </a:r>
            <a:r>
              <a:rPr lang="en-US" sz="1600" u="sng" dirty="0">
                <a:solidFill>
                  <a:srgbClr val="0563C1"/>
                </a:solidFill>
                <a:effectLst/>
                <a:latin typeface="Arial" panose="020B0604020202020204" pitchFamily="34" charset="0"/>
                <a:ea typeface="Times New Roman" panose="02020603050405020304" pitchFamily="18" charset="0"/>
                <a:hlinkClick r:id="rId2"/>
              </a:rPr>
              <a:t>ERCOT.com</a:t>
            </a:r>
            <a:r>
              <a:rPr lang="en-US" sz="1600" dirty="0">
                <a:effectLst/>
                <a:latin typeface="Arial" panose="020B0604020202020204" pitchFamily="34" charset="0"/>
                <a:ea typeface="Times New Roman" panose="02020603050405020304" pitchFamily="18" charset="0"/>
              </a:rPr>
              <a:t> to register for Instructor-led training and to access Web-based training will be directed to the new LMS.</a:t>
            </a:r>
            <a:endParaRPr lang="en-US" sz="16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600" dirty="0">
                <a:effectLst/>
                <a:latin typeface="Arial" panose="020B0604020202020204" pitchFamily="34" charset="0"/>
                <a:ea typeface="Times New Roman" panose="02020603050405020304" pitchFamily="18" charset="0"/>
              </a:rPr>
              <a:t>Market Participants with an existing LMS account will be notified via email that their account has transitioned to Cornerstone.</a:t>
            </a:r>
            <a:endParaRPr lang="en-US" sz="16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600" dirty="0">
                <a:effectLst/>
                <a:latin typeface="Arial" panose="020B0604020202020204" pitchFamily="34" charset="0"/>
                <a:ea typeface="Times New Roman" panose="02020603050405020304" pitchFamily="18" charset="0"/>
              </a:rPr>
              <a:t>Account usernames in the new system will be the profile email address that was used to register with the current LMS (RISC). </a:t>
            </a:r>
            <a:endParaRPr lang="en-US" sz="16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600" dirty="0">
                <a:effectLst/>
                <a:latin typeface="Arial" panose="020B0604020202020204" pitchFamily="34" charset="0"/>
                <a:ea typeface="Times New Roman" panose="02020603050405020304" pitchFamily="18" charset="0"/>
              </a:rPr>
              <a:t>Market Participants with existing accounts will be prompted to establish a new password when they first sign in.</a:t>
            </a:r>
            <a:endParaRPr lang="en-US" sz="16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600" i="1" dirty="0">
              <a:solidFill>
                <a:srgbClr val="FF0000"/>
              </a:solidFill>
              <a:effectLst/>
              <a:latin typeface="Arial" panose="020B0604020202020204" pitchFamily="34" charset="0"/>
              <a:ea typeface="Calibri" panose="020F0502020204030204" pitchFamily="34" charset="0"/>
            </a:endParaRPr>
          </a:p>
          <a:p>
            <a:pPr marL="0" marR="0" indent="0">
              <a:spcBef>
                <a:spcPts val="0"/>
              </a:spcBef>
              <a:spcAft>
                <a:spcPts val="0"/>
              </a:spcAft>
              <a:buNone/>
            </a:pPr>
            <a:r>
              <a:rPr lang="en-US" sz="1600" i="1" dirty="0">
                <a:solidFill>
                  <a:srgbClr val="FF0000"/>
                </a:solidFill>
                <a:effectLst/>
                <a:latin typeface="Arial" panose="020B0604020202020204" pitchFamily="34" charset="0"/>
                <a:ea typeface="Calibri" panose="020F0502020204030204" pitchFamily="34" charset="0"/>
              </a:rPr>
              <a:t>Training history records for Market training courses completed in the current system will be transitioned to Cornerstone. Operations training history (such as for System Operators) will not be transitioned.</a:t>
            </a:r>
            <a:endParaRPr lang="en-US" sz="16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i="1" dirty="0">
                <a:solidFill>
                  <a:srgbClr val="FF0000"/>
                </a:solidFill>
                <a:effectLst/>
                <a:latin typeface="Arial" panose="020B0604020202020204" pitchFamily="34" charset="0"/>
                <a:ea typeface="Calibri" panose="020F0502020204030204" pitchFamily="34" charset="0"/>
              </a:rPr>
              <a:t> </a:t>
            </a:r>
            <a:endParaRPr lang="en-US" sz="1600" dirty="0">
              <a:effectLst/>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i="1" dirty="0">
                <a:solidFill>
                  <a:srgbClr val="FF0000"/>
                </a:solidFill>
                <a:effectLst/>
                <a:latin typeface="Arial" panose="020B0604020202020204" pitchFamily="34" charset="0"/>
                <a:ea typeface="Calibri" panose="020F0502020204030204" pitchFamily="34" charset="0"/>
              </a:rPr>
              <a:t>Market Participants are invited to run a course completion report, prior to December 12, for their own records. Reports can be run by logging in to the current LMS and selecting “Reports” from the navigation dropdown. The Student Reports screen will appear, and “All” should be selected from the “Dates” dropdown.</a:t>
            </a:r>
            <a:endParaRPr lang="en-US" sz="1600" dirty="0">
              <a:effectLst/>
              <a:latin typeface="Calibri" panose="020F0502020204030204" pitchFamily="34" charset="0"/>
              <a:ea typeface="Calibri" panose="020F0502020204030204" pitchFamily="34" charset="0"/>
            </a:endParaRPr>
          </a:p>
          <a:p>
            <a:pPr marL="0" marR="0" indent="0">
              <a:spcBef>
                <a:spcPts val="0"/>
              </a:spcBef>
              <a:spcAft>
                <a:spcPts val="0"/>
              </a:spcAft>
              <a:buNone/>
            </a:pPr>
            <a:endParaRPr lang="en-US" sz="1600" dirty="0">
              <a:effectLst/>
              <a:latin typeface="Calibri" panose="020F0502020204030204" pitchFamily="34" charset="0"/>
              <a:ea typeface="Calibri" panose="020F0502020204030204" pitchFamily="34" charset="0"/>
            </a:endParaRPr>
          </a:p>
          <a:p>
            <a:endParaRPr lang="en-US" dirty="0"/>
          </a:p>
        </p:txBody>
      </p:sp>
      <p:sp>
        <p:nvSpPr>
          <p:cNvPr id="4" name="Footer Placeholder 3">
            <a:extLst>
              <a:ext uri="{FF2B5EF4-FFF2-40B4-BE49-F238E27FC236}">
                <a16:creationId xmlns:a16="http://schemas.microsoft.com/office/drawing/2014/main" id="{F4884A80-3B9D-430C-A45C-43A2DC275304}"/>
              </a:ext>
            </a:extLst>
          </p:cNvPr>
          <p:cNvSpPr>
            <a:spLocks noGrp="1"/>
          </p:cNvSpPr>
          <p:nvPr>
            <p:ph type="ftr" sz="quarter" idx="11"/>
          </p:nvPr>
        </p:nvSpPr>
        <p:spPr/>
        <p:txBody>
          <a:bodyPr/>
          <a:lstStyle/>
          <a:p>
            <a:pPr>
              <a:defRPr/>
            </a:pPr>
            <a:r>
              <a:rPr lang="en-US"/>
              <a:t>Retail Market Training Task Force</a:t>
            </a:r>
          </a:p>
        </p:txBody>
      </p:sp>
      <p:sp>
        <p:nvSpPr>
          <p:cNvPr id="5" name="Date Placeholder 4">
            <a:extLst>
              <a:ext uri="{FF2B5EF4-FFF2-40B4-BE49-F238E27FC236}">
                <a16:creationId xmlns:a16="http://schemas.microsoft.com/office/drawing/2014/main" id="{2C82314C-E2DE-4188-94F9-27E4DFE77DBB}"/>
              </a:ext>
            </a:extLst>
          </p:cNvPr>
          <p:cNvSpPr>
            <a:spLocks noGrp="1"/>
          </p:cNvSpPr>
          <p:nvPr>
            <p:ph type="dt" sz="half" idx="12"/>
          </p:nvPr>
        </p:nvSpPr>
        <p:spPr/>
        <p:txBody>
          <a:bodyPr/>
          <a:lstStyle/>
          <a:p>
            <a:pPr>
              <a:defRPr/>
            </a:pPr>
            <a:r>
              <a:rPr lang="en-US"/>
              <a:t>Update to RMS</a:t>
            </a:r>
          </a:p>
        </p:txBody>
      </p:sp>
    </p:spTree>
    <p:extLst>
      <p:ext uri="{BB962C8B-B14F-4D97-AF65-F5344CB8AC3E}">
        <p14:creationId xmlns:p14="http://schemas.microsoft.com/office/powerpoint/2010/main" val="3821313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0"/>
          <p:cNvSpPr>
            <a:spLocks noGrp="1" noChangeArrowheads="1"/>
          </p:cNvSpPr>
          <p:nvPr>
            <p:ph type="subTitle" idx="1"/>
          </p:nvPr>
        </p:nvSpPr>
        <p:spPr>
          <a:xfrm>
            <a:off x="342900" y="1524000"/>
            <a:ext cx="8458200" cy="3733800"/>
          </a:xfrm>
        </p:spPr>
        <p:txBody>
          <a:bodyPr/>
          <a:lstStyle/>
          <a:p>
            <a:pPr marL="0" indent="0" algn="ctr">
              <a:spcBef>
                <a:spcPts val="0"/>
              </a:spcBef>
              <a:buNone/>
            </a:pPr>
            <a:r>
              <a:rPr lang="en-US" sz="3600" b="1" dirty="0">
                <a:latin typeface="Calibri" panose="020F0502020204030204" pitchFamily="34" charset="0"/>
              </a:rPr>
              <a:t>THANK YOU</a:t>
            </a:r>
          </a:p>
          <a:p>
            <a:pPr marL="0" indent="0" algn="ctr">
              <a:spcBef>
                <a:spcPts val="0"/>
              </a:spcBef>
              <a:buNone/>
            </a:pPr>
            <a:endParaRPr lang="en-US" sz="3600" b="1" dirty="0">
              <a:latin typeface="Calibri" panose="020F0502020204030204" pitchFamily="34" charset="0"/>
            </a:endParaRPr>
          </a:p>
          <a:p>
            <a:pPr marL="0" indent="0" algn="ctr">
              <a:spcBef>
                <a:spcPts val="0"/>
              </a:spcBef>
              <a:buNone/>
            </a:pPr>
            <a:endParaRPr lang="en-US" sz="3600" b="1" dirty="0">
              <a:latin typeface="Calibri" panose="020F0502020204030204" pitchFamily="34" charset="0"/>
            </a:endParaRPr>
          </a:p>
          <a:p>
            <a:pPr marL="0" indent="0" algn="ctr">
              <a:spcBef>
                <a:spcPts val="0"/>
              </a:spcBef>
              <a:buNone/>
            </a:pPr>
            <a:endParaRPr lang="en-US" sz="3600" b="1" dirty="0">
              <a:latin typeface="Calibri" panose="020F0502020204030204" pitchFamily="34" charset="0"/>
            </a:endParaRPr>
          </a:p>
          <a:p>
            <a:pPr marL="0" indent="0" algn="ctr">
              <a:spcBef>
                <a:spcPts val="0"/>
              </a:spcBef>
              <a:buNone/>
            </a:pPr>
            <a:endParaRPr lang="en-US" sz="1600" b="1" dirty="0">
              <a:latin typeface="Calibri" panose="020F0502020204030204" pitchFamily="34" charset="0"/>
            </a:endParaRPr>
          </a:p>
          <a:p>
            <a:pPr algn="ctr"/>
            <a:endParaRPr lang="en-US" sz="3600" dirty="0">
              <a:latin typeface="Calibri" panose="020F0502020204030204" pitchFamily="34" charset="0"/>
            </a:endParaRPr>
          </a:p>
          <a:p>
            <a:pPr algn="ctr"/>
            <a:endParaRPr lang="en-US" sz="2600" dirty="0">
              <a:latin typeface="Calibri" panose="020F0502020204030204" pitchFamily="34" charset="0"/>
            </a:endParaRPr>
          </a:p>
          <a:p>
            <a:pPr algn="ctr"/>
            <a:endParaRPr lang="en-US" sz="2600" dirty="0">
              <a:latin typeface="Calibri" panose="020F0502020204030204" pitchFamily="34" charset="0"/>
            </a:endParaRPr>
          </a:p>
          <a:p>
            <a:pPr marL="0" indent="0" algn="ctr">
              <a:spcBef>
                <a:spcPts val="0"/>
              </a:spcBef>
              <a:buNone/>
            </a:pPr>
            <a:endParaRPr lang="en-US" sz="2600" b="0" dirty="0"/>
          </a:p>
        </p:txBody>
      </p:sp>
      <p:sp>
        <p:nvSpPr>
          <p:cNvPr id="15363" name="Rectangle 18"/>
          <p:cNvSpPr>
            <a:spLocks noGrp="1" noChangeArrowheads="1"/>
          </p:cNvSpPr>
          <p:nvPr>
            <p:ph type="ctrTitle"/>
          </p:nvPr>
        </p:nvSpPr>
        <p:spPr>
          <a:xfrm>
            <a:off x="362953" y="4038600"/>
            <a:ext cx="8686800" cy="1447800"/>
          </a:xfrm>
        </p:spPr>
        <p:txBody>
          <a:bodyPr>
            <a:noAutofit/>
          </a:bodyPr>
          <a:lstStyle/>
          <a:p>
            <a:pPr eaLnBrk="1" hangingPunct="1"/>
            <a:br>
              <a:rPr lang="en-US" sz="2400" b="1" dirty="0">
                <a:latin typeface="Calibri" panose="020F0502020204030204" pitchFamily="34" charset="0"/>
              </a:rPr>
            </a:br>
            <a:br>
              <a:rPr lang="en-US" sz="2400" b="1" dirty="0">
                <a:latin typeface="Calibri" panose="020F0502020204030204" pitchFamily="34" charset="0"/>
              </a:rPr>
            </a:br>
            <a:r>
              <a:rPr lang="en-US" sz="2400" b="1" dirty="0">
                <a:latin typeface="Calibri" panose="020F0502020204030204" pitchFamily="34" charset="0"/>
              </a:rPr>
              <a:t>Our next RMTTF Meeting will be held  In-Person and via WebEx at 9:30 on Wednesday, January 12</a:t>
            </a:r>
            <a:r>
              <a:rPr lang="en-US" sz="2400" b="1" baseline="30000" dirty="0">
                <a:latin typeface="Calibri" panose="020F0502020204030204" pitchFamily="34" charset="0"/>
              </a:rPr>
              <a:t>th</a:t>
            </a:r>
            <a:r>
              <a:rPr lang="en-US" sz="2400" b="1" dirty="0">
                <a:latin typeface="Calibri" panose="020F0502020204030204" pitchFamily="34" charset="0"/>
              </a:rPr>
              <a:t>, 2023.</a:t>
            </a:r>
            <a:br>
              <a:rPr lang="en-US" sz="2400" b="1" baseline="30000" dirty="0">
                <a:latin typeface="Calibri" panose="020F0502020204030204" pitchFamily="34" charset="0"/>
              </a:rPr>
            </a:br>
            <a:br>
              <a:rPr lang="en-US" sz="2400" b="1" dirty="0">
                <a:latin typeface="Calibri" panose="020F0502020204030204" pitchFamily="34" charset="0"/>
              </a:rPr>
            </a:br>
            <a:r>
              <a:rPr lang="en-US" sz="2400" b="1" dirty="0">
                <a:latin typeface="Calibri" panose="020F0502020204030204" pitchFamily="34" charset="0"/>
              </a:rPr>
              <a:t>If at any time you have suggestions for training, please feel free to contact one of the RMTTF co-Chairs noted below. </a:t>
            </a:r>
            <a:br>
              <a:rPr lang="en-US" sz="2400" b="1" dirty="0">
                <a:latin typeface="Calibri" panose="020F0502020204030204" pitchFamily="34" charset="0"/>
              </a:rPr>
            </a:br>
            <a:r>
              <a:rPr lang="en-US" sz="2400" b="1" dirty="0">
                <a:latin typeface="Calibri" panose="020F0502020204030204" pitchFamily="34" charset="0"/>
              </a:rPr>
              <a:t>          </a:t>
            </a:r>
            <a:br>
              <a:rPr lang="en-US" sz="2400" b="1" dirty="0">
                <a:latin typeface="Calibri" panose="020F0502020204030204" pitchFamily="34" charset="0"/>
              </a:rPr>
            </a:br>
            <a:r>
              <a:rPr lang="en-US" sz="2400" b="1" dirty="0">
                <a:latin typeface="Calibri" panose="020F0502020204030204" pitchFamily="34" charset="0"/>
              </a:rPr>
              <a:t>	Tomas Fernandez, NRG      </a:t>
            </a:r>
            <a:r>
              <a:rPr lang="en-US" sz="2400" b="1" dirty="0">
                <a:latin typeface="Calibri" panose="020F0502020204030204" pitchFamily="34" charset="0"/>
                <a:hlinkClick r:id="rId2"/>
              </a:rPr>
              <a:t>tomas.fernandez@nrg.com</a:t>
            </a:r>
            <a:br>
              <a:rPr lang="en-US" sz="2400" b="1" dirty="0">
                <a:latin typeface="Calibri" panose="020F0502020204030204" pitchFamily="34" charset="0"/>
              </a:rPr>
            </a:br>
            <a:r>
              <a:rPr lang="en-US" sz="2400" b="1" dirty="0">
                <a:latin typeface="Calibri" panose="020F0502020204030204" pitchFamily="34" charset="0"/>
              </a:rPr>
              <a:t>         	Sheri Wiegand, </a:t>
            </a:r>
            <a:r>
              <a:rPr lang="en-US" sz="2400" b="1" dirty="0" err="1">
                <a:latin typeface="Calibri" panose="020F0502020204030204" pitchFamily="34" charset="0"/>
              </a:rPr>
              <a:t>Vistra</a:t>
            </a:r>
            <a:r>
              <a:rPr lang="en-US" sz="2400" b="1" dirty="0">
                <a:latin typeface="Calibri" panose="020F0502020204030204" pitchFamily="34" charset="0"/>
              </a:rPr>
              <a:t>         </a:t>
            </a:r>
            <a:r>
              <a:rPr lang="en-US" sz="2400" b="1" dirty="0">
                <a:latin typeface="Calibri" panose="020F0502020204030204" pitchFamily="34" charset="0"/>
                <a:hlinkClick r:id="rId3"/>
              </a:rPr>
              <a:t>sheri.Wiegand@vistra.com</a:t>
            </a:r>
            <a:r>
              <a:rPr lang="en-US" sz="2400" b="1" dirty="0">
                <a:latin typeface="Calibri" panose="020F0502020204030204" pitchFamily="34" charset="0"/>
              </a:rPr>
              <a:t>	</a:t>
            </a:r>
            <a:br>
              <a:rPr lang="en-US" sz="2400" b="1" dirty="0">
                <a:latin typeface="Calibri" panose="020F0502020204030204" pitchFamily="34" charset="0"/>
              </a:rPr>
            </a:br>
            <a:r>
              <a:rPr lang="en-US" sz="2400" b="1" dirty="0">
                <a:latin typeface="Calibri" panose="020F0502020204030204" pitchFamily="34" charset="0"/>
              </a:rPr>
              <a:t>          	Debbie </a:t>
            </a:r>
            <a:r>
              <a:rPr lang="en-US" sz="2400" b="1" dirty="0" err="1">
                <a:latin typeface="Calibri" panose="020F0502020204030204" pitchFamily="34" charset="0"/>
              </a:rPr>
              <a:t>McKeever,</a:t>
            </a:r>
            <a:r>
              <a:rPr lang="en-US" sz="2400" b="1" dirty="0">
                <a:latin typeface="Calibri" panose="020F0502020204030204" pitchFamily="34" charset="0"/>
              </a:rPr>
              <a:t> Oncor   </a:t>
            </a:r>
            <a:r>
              <a:rPr lang="en-US" sz="2400" b="1" dirty="0">
                <a:latin typeface="Calibri" panose="020F0502020204030204" pitchFamily="34" charset="0"/>
                <a:hlinkClick r:id="rId4"/>
              </a:rPr>
              <a:t>deborah.mckeever@Oncor.com</a:t>
            </a:r>
            <a:br>
              <a:rPr lang="en-US" sz="2400" b="1" dirty="0">
                <a:latin typeface="Calibri" panose="020F0502020204030204" pitchFamily="34" charset="0"/>
              </a:rPr>
            </a:br>
            <a:br>
              <a:rPr lang="en-US" sz="2400" b="1" dirty="0">
                <a:latin typeface="Calibri" panose="020F0502020204030204" pitchFamily="34" charset="0"/>
              </a:rPr>
            </a:br>
            <a:br>
              <a:rPr lang="en-US" sz="2400" b="1" dirty="0">
                <a:latin typeface="Calibri" panose="020F0502020204030204" pitchFamily="34" charset="0"/>
              </a:rPr>
            </a:br>
            <a:r>
              <a:rPr lang="en-US" sz="2400" b="1" dirty="0">
                <a:latin typeface="Calibri" panose="020F0502020204030204" pitchFamily="34" charset="0"/>
              </a:rPr>
              <a:t> </a:t>
            </a:r>
            <a:br>
              <a:rPr lang="en-US" sz="2400" b="1" dirty="0">
                <a:latin typeface="Calibri" panose="020F0502020204030204" pitchFamily="34" charset="0"/>
              </a:rPr>
            </a:br>
            <a:endParaRPr lang="en-US" sz="2400" b="1" dirty="0">
              <a:latin typeface="Calibri" panose="020F0502020204030204" pitchFamily="34" charset="0"/>
            </a:endParaRPr>
          </a:p>
        </p:txBody>
      </p:sp>
    </p:spTree>
    <p:extLst>
      <p:ext uri="{BB962C8B-B14F-4D97-AF65-F5344CB8AC3E}">
        <p14:creationId xmlns:p14="http://schemas.microsoft.com/office/powerpoint/2010/main" val="1429788925"/>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19480</TotalTime>
  <Words>743</Words>
  <Application>Microsoft Office PowerPoint</Application>
  <PresentationFormat>On-screen Show (4:3)</PresentationFormat>
  <Paragraphs>127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Black</vt:lpstr>
      <vt:lpstr>Calibri</vt:lpstr>
      <vt:lpstr>Symbol</vt:lpstr>
      <vt:lpstr>Wingdings</vt:lpstr>
      <vt:lpstr>Custom Design</vt:lpstr>
      <vt:lpstr>ERCOT  Retail Market Training  Task Force</vt:lpstr>
      <vt:lpstr>Retail Training ILT Classes Held in 2022</vt:lpstr>
      <vt:lpstr>Retail Training stats as of 12-1-2022 </vt:lpstr>
      <vt:lpstr> On-line ERCOT Retail Training Modules Available </vt:lpstr>
      <vt:lpstr>Retail Market Training - Registration</vt:lpstr>
      <vt:lpstr>Reminder: ERCOT to release new Learning Management System</vt:lpstr>
      <vt:lpstr>  Our next RMTTF Meeting will be held  In-Person and via WebEx at 9:30 on Wednesday, January 12th, 2023.  If at any time you have suggestions for training, please feel free to contact one of the RMTTF co-Chairs noted below.              Tomas Fernandez, NRG      tomas.fernandez@nrg.com           Sheri Wiegand, Vistra         sheri.Wiegand@vistra.com             Debbie McKeever, Oncor   deborah.mckeever@Oncor.com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Mckeever, Deborah</dc:creator>
  <cp:lastModifiedBy>Fernandez, Tomas</cp:lastModifiedBy>
  <cp:revision>573</cp:revision>
  <cp:lastPrinted>2016-02-12T19:29:41Z</cp:lastPrinted>
  <dcterms:created xsi:type="dcterms:W3CDTF">2005-04-21T14:28:35Z</dcterms:created>
  <dcterms:modified xsi:type="dcterms:W3CDTF">2022-12-05T19:57:11Z</dcterms:modified>
</cp:coreProperties>
</file>