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59" r:id="rId7"/>
    <p:sldId id="265" r:id="rId8"/>
    <p:sldId id="262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TAC Meeting – </a:t>
            </a:r>
            <a:r>
              <a:rPr lang="en-US" dirty="0" smtClean="0"/>
              <a:t>DECEMBER 2022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</a:t>
            </a:r>
            <a:r>
              <a:rPr lang="en-US" sz="2800" dirty="0" smtClean="0"/>
              <a:t>meeting </a:t>
            </a:r>
            <a:r>
              <a:rPr lang="en-US" sz="2800" dirty="0"/>
              <a:t>– </a:t>
            </a:r>
            <a:r>
              <a:rPr lang="en-US" sz="2800" dirty="0" smtClean="0"/>
              <a:t>November 2</a:t>
            </a:r>
            <a:r>
              <a:rPr lang="en-US" sz="2800" baseline="30000" dirty="0" smtClean="0"/>
              <a:t>nd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b="1" dirty="0" smtClean="0"/>
              <a:t>No voting items for TAC consideration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WMS Discussions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49001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New PRS Referrals</a:t>
            </a:r>
            <a:endParaRPr lang="en-US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NPRR1149, Implementation of Systematic Ancillary Service Failed Quantity </a:t>
            </a:r>
            <a:r>
              <a:rPr lang="en-US" sz="2000" dirty="0" smtClean="0"/>
              <a:t>Charges</a:t>
            </a:r>
            <a:r>
              <a:rPr lang="en-US" sz="2000" dirty="0"/>
              <a:t> </a:t>
            </a:r>
            <a:r>
              <a:rPr lang="en-US" sz="2000" b="1" dirty="0" smtClean="0"/>
              <a:t>(Tabled and referred to WMWG)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>
              <a:lnSpc>
                <a:spcPct val="110000"/>
              </a:lnSpc>
              <a:buNone/>
            </a:pPr>
            <a:r>
              <a:rPr lang="en-US" sz="1600" b="1" dirty="0"/>
              <a:t>Working Group </a:t>
            </a:r>
            <a:r>
              <a:rPr lang="en-US" sz="1600" b="1" dirty="0" smtClean="0"/>
              <a:t>Referrals</a:t>
            </a:r>
            <a:endParaRPr lang="en-US" sz="1400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/>
              <a:t>NPRR1070, Planning Criteria for GTC Exit Solutions (WMWG</a:t>
            </a:r>
            <a:r>
              <a:rPr lang="en-US" sz="1400" dirty="0" smtClean="0"/>
              <a:t>)</a:t>
            </a:r>
            <a:endParaRPr lang="en-US" sz="1400" b="1" dirty="0" smtClean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 smtClean="0"/>
              <a:t>NPRR1138</a:t>
            </a:r>
            <a:r>
              <a:rPr lang="en-US" sz="1400" dirty="0"/>
              <a:t>, Communication of Capability and Status of Online IRRs at 0 MW Output (WMWG</a:t>
            </a:r>
            <a:r>
              <a:rPr lang="en-US" sz="14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 smtClean="0"/>
              <a:t>NPRR1143, </a:t>
            </a:r>
            <a:r>
              <a:rPr lang="en-US" sz="1400" dirty="0"/>
              <a:t>Provide ERCOT Flexibility to Determine When ESRs May Charge During an EEA Level 3 (WMWG</a:t>
            </a:r>
            <a:r>
              <a:rPr lang="en-US" sz="14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b="1" dirty="0" smtClean="0"/>
              <a:t>NPRR1144, </a:t>
            </a:r>
            <a:r>
              <a:rPr lang="en-US" sz="1400" b="1" dirty="0"/>
              <a:t>Station Service Backup Power </a:t>
            </a:r>
            <a:r>
              <a:rPr lang="en-US" sz="1400" b="1" dirty="0" smtClean="0"/>
              <a:t>Metering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 smtClean="0"/>
              <a:t>NPRR1145, </a:t>
            </a:r>
            <a:r>
              <a:rPr lang="en-US" sz="1400" dirty="0"/>
              <a:t>Use of State Estimator-Calculated ERCOT-Wide TLFs in Lieu of Seasonal Base Case ERCOT-Wide TLFs for Settlement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 smtClean="0"/>
              <a:t>NOGRR215</a:t>
            </a:r>
            <a:r>
              <a:rPr lang="en-US" sz="1400" dirty="0"/>
              <a:t>, Limit Use of Remedial Action Schemes (CMWG</a:t>
            </a:r>
            <a:r>
              <a:rPr lang="en-US" sz="14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 smtClean="0"/>
              <a:t>VCMRR031</a:t>
            </a:r>
            <a:r>
              <a:rPr lang="en-US" sz="1400" dirty="0"/>
              <a:t>, Clarification Related to Variable Costs in Fuel Adders (RCWG</a:t>
            </a:r>
            <a:r>
              <a:rPr lang="en-US" sz="14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 smtClean="0"/>
              <a:t> VCMRR033</a:t>
            </a:r>
            <a:r>
              <a:rPr lang="en-US" sz="1400" dirty="0"/>
              <a:t>, Excluding Exceptional Fuel Costs from Fuel Adders </a:t>
            </a:r>
            <a:r>
              <a:rPr lang="en-US" sz="1400" dirty="0" smtClean="0"/>
              <a:t>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/>
              <a:t>VCMRR034, Excluding RUC Approved Fuel Costs from Fuel Adders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400" dirty="0"/>
              <a:t>VCMRR035, Allow Verified Contractual Costs in Fuel Adder Calculation (WMWG)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1400" dirty="0" smtClean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/>
              <a:t>AS Methodology: </a:t>
            </a:r>
            <a:r>
              <a:rPr lang="en-US" sz="2400" dirty="0" smtClean="0"/>
              <a:t>stakeholders reviewed the proposed AS methodology and preliminary quantities for 2023 and </a:t>
            </a:r>
            <a:r>
              <a:rPr lang="en-US" sz="2400" b="1" dirty="0" smtClean="0"/>
              <a:t>endorsed the methodology </a:t>
            </a:r>
            <a:r>
              <a:rPr lang="en-US" sz="2400" dirty="0" smtClean="0"/>
              <a:t>as presented</a:t>
            </a:r>
            <a:endParaRPr lang="en-US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Firm Fuel Supply Service: </a:t>
            </a:r>
            <a:r>
              <a:rPr lang="en-US" sz="2400" dirty="0" smtClean="0"/>
              <a:t>WMS members reviewed the Firm Fuel Supply Service procurement summary and offer disclosure information for units who offered in</a:t>
            </a:r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 smtClean="0"/>
              <a:t>Tabled</a:t>
            </a:r>
            <a:r>
              <a:rPr lang="en-US" dirty="0" smtClean="0"/>
              <a:t> </a:t>
            </a:r>
            <a:r>
              <a:rPr lang="en-US" dirty="0"/>
              <a:t>NPRR1149, Implementation of Systematic Ancillary Service Failed Quantity </a:t>
            </a:r>
            <a:r>
              <a:rPr lang="en-US" dirty="0" smtClean="0"/>
              <a:t>Charges (WMWG)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Endorsed</a:t>
            </a:r>
            <a:r>
              <a:rPr lang="en-US" dirty="0"/>
              <a:t> NPRR1144, Station Service Backup Power Metering</a:t>
            </a:r>
            <a:r>
              <a:rPr lang="en-US" dirty="0" smtClean="0"/>
              <a:t>(WMWG)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 smtClean="0"/>
              <a:t>Endorsed</a:t>
            </a:r>
            <a:r>
              <a:rPr lang="en-US" dirty="0" smtClean="0"/>
              <a:t> the AS Methodology for 2023 as proposed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Endorsed</a:t>
            </a:r>
            <a:r>
              <a:rPr lang="en-US" dirty="0" smtClean="0"/>
              <a:t> Murali Sithuraj (LCRA) as WMWG Vice Chair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– </a:t>
            </a:r>
            <a:r>
              <a:rPr lang="en-US" u="sng" dirty="0" smtClean="0"/>
              <a:t>January 11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</a:t>
            </a:r>
            <a:endParaRPr lang="en-US" u="sng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9730CC-A266-4BA8-9C1E-8492A0A26614}">
  <ds:schemaRefs>
    <ds:schemaRef ds:uri="http://purl.org/dc/terms/"/>
    <ds:schemaRef ds:uri="http://schemas.microsoft.com/office/2006/documentManagement/types"/>
    <ds:schemaRef ds:uri="60b3afc9-a72a-4286-a1f6-3c61aad5d6c4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12385</TotalTime>
  <Words>280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</vt:lpstr>
      <vt:lpstr>Wingdings</vt:lpstr>
      <vt:lpstr>Retrospect</vt:lpstr>
      <vt:lpstr>WMS Report</vt:lpstr>
      <vt:lpstr>Overview</vt:lpstr>
      <vt:lpstr>Revision Requests</vt:lpstr>
      <vt:lpstr>Revision Requests</vt:lpstr>
      <vt:lpstr>WMS Discussions </vt:lpstr>
      <vt:lpstr>WMS Actions </vt:lpstr>
      <vt:lpstr>Next Meeting – January 11th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Joint Commenters</cp:lastModifiedBy>
  <cp:revision>180</cp:revision>
  <dcterms:created xsi:type="dcterms:W3CDTF">2021-01-14T19:13:08Z</dcterms:created>
  <dcterms:modified xsi:type="dcterms:W3CDTF">2022-12-02T15:01:41Z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