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4"/>
  </p:sldMasterIdLst>
  <p:sldIdLst>
    <p:sldId id="256" r:id="rId5"/>
    <p:sldId id="257" r:id="rId6"/>
    <p:sldId id="259" r:id="rId7"/>
    <p:sldId id="265" r:id="rId8"/>
    <p:sldId id="262" r:id="rId9"/>
    <p:sldId id="263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0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255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79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38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57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12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0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9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8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68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5689093-469E-468C-ABA2-5CF0A6764A51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DD09DB-E614-4478-BE4D-547C2F5E64C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7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9E242A-A689-4DF5-95ED-B6BA05F2E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 dirty="0"/>
              <a:t>WMS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AF09D7D-76C4-4ABA-9706-116A5D45E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1830" y="4619624"/>
            <a:ext cx="5425874" cy="1038225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TAC Meeting – </a:t>
            </a:r>
            <a:r>
              <a:rPr lang="en-US" dirty="0" smtClean="0"/>
              <a:t>DECEMBER 2022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70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8325"/>
            <a:ext cx="10515600" cy="43338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Previous </a:t>
            </a:r>
            <a:r>
              <a:rPr lang="en-US" sz="2800" dirty="0" smtClean="0"/>
              <a:t>meeting </a:t>
            </a:r>
            <a:r>
              <a:rPr lang="en-US" sz="2800" dirty="0"/>
              <a:t>– </a:t>
            </a:r>
            <a:r>
              <a:rPr lang="en-US" sz="2800" dirty="0" smtClean="0"/>
              <a:t>November 2</a:t>
            </a:r>
            <a:r>
              <a:rPr lang="en-US" sz="2800" baseline="30000" dirty="0" smtClean="0"/>
              <a:t>nd</a:t>
            </a:r>
            <a:endParaRPr lang="en-US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b="1" dirty="0" smtClean="0"/>
              <a:t>No voting items for TAC consideration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Revision Requests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WMS Discussions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WMS Actions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87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49001" cy="43434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New PRS Referrals</a:t>
            </a:r>
            <a:endParaRPr lang="en-US" b="1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NPRR1149, Implementation of Systematic Ancillary Service Failed Quantity </a:t>
            </a:r>
            <a:r>
              <a:rPr lang="en-US" sz="2000" dirty="0" smtClean="0"/>
              <a:t>Charges</a:t>
            </a:r>
            <a:r>
              <a:rPr lang="en-US" sz="2000" dirty="0"/>
              <a:t> </a:t>
            </a:r>
            <a:r>
              <a:rPr lang="en-US" sz="2000" b="1" dirty="0" smtClean="0"/>
              <a:t>(Tabled and referred to WMWG)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5211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Revision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133667" cy="4343400"/>
          </a:xfrm>
        </p:spPr>
        <p:txBody>
          <a:bodyPr>
            <a:noAutofit/>
          </a:bodyPr>
          <a:lstStyle/>
          <a:p>
            <a:pPr marL="0">
              <a:lnSpc>
                <a:spcPct val="110000"/>
              </a:lnSpc>
              <a:buNone/>
            </a:pPr>
            <a:r>
              <a:rPr lang="en-US" sz="1600" b="1" dirty="0"/>
              <a:t>Working Group </a:t>
            </a:r>
            <a:r>
              <a:rPr lang="en-US" sz="1600" b="1" dirty="0" smtClean="0"/>
              <a:t>Referrals</a:t>
            </a:r>
            <a:endParaRPr lang="en-US" sz="1400" b="1" dirty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NPRR1067, Market Entry Qualifications, Continued Participation Requirements, and Credit Risk Assessment (MCWG)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NPRR1070, Planning Criteria for GTC Exit Solutions (WMWG</a:t>
            </a:r>
            <a:r>
              <a:rPr lang="en-US" sz="1400" dirty="0" smtClean="0"/>
              <a:t>)</a:t>
            </a:r>
            <a:endParaRPr lang="en-US" sz="1400" b="1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 smtClean="0"/>
              <a:t>NPRR1138</a:t>
            </a:r>
            <a:r>
              <a:rPr lang="en-US" sz="1400" dirty="0"/>
              <a:t>, Communication of Capability and Status of Online IRRs at 0 MW Output (WMWG</a:t>
            </a:r>
            <a:r>
              <a:rPr lang="en-US" sz="1400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 smtClean="0"/>
              <a:t>NPRR1143, </a:t>
            </a:r>
            <a:r>
              <a:rPr lang="en-US" sz="1400" dirty="0"/>
              <a:t>Provide ERCOT Flexibility to Determine When ESRs May Charge During an EEA Level 3 (WMWG</a:t>
            </a:r>
            <a:r>
              <a:rPr lang="en-US" sz="1400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b="1" dirty="0" smtClean="0"/>
              <a:t>NPRR1144, </a:t>
            </a:r>
            <a:r>
              <a:rPr lang="en-US" sz="1400" b="1" dirty="0"/>
              <a:t>Station Service Backup Power </a:t>
            </a:r>
            <a:r>
              <a:rPr lang="en-US" sz="1400" b="1" dirty="0" smtClean="0"/>
              <a:t>Metering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 smtClean="0"/>
              <a:t>NPRR1145, </a:t>
            </a:r>
            <a:r>
              <a:rPr lang="en-US" sz="1400" dirty="0"/>
              <a:t>Use of State Estimator-Calculated ERCOT-Wide TLFs in Lieu of Seasonal Base Case ERCOT-Wide TLFs for Settlement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 smtClean="0"/>
              <a:t>NOGRR215</a:t>
            </a:r>
            <a:r>
              <a:rPr lang="en-US" sz="1400" dirty="0"/>
              <a:t>, Limit Use of Remedial Action Schemes (CMWG</a:t>
            </a:r>
            <a:r>
              <a:rPr lang="en-US" sz="1400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 smtClean="0"/>
              <a:t>VCMRR031</a:t>
            </a:r>
            <a:r>
              <a:rPr lang="en-US" sz="1400" dirty="0"/>
              <a:t>, Clarification Related to Variable Costs in Fuel Adders (RCWG</a:t>
            </a:r>
            <a:r>
              <a:rPr lang="en-US" sz="1400" dirty="0" smtClean="0"/>
              <a:t>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 smtClean="0"/>
              <a:t> VCMRR033</a:t>
            </a:r>
            <a:r>
              <a:rPr lang="en-US" sz="1400" dirty="0"/>
              <a:t>, Excluding Exceptional Fuel Costs from Fuel Adders </a:t>
            </a:r>
            <a:r>
              <a:rPr lang="en-US" sz="1400" dirty="0" smtClean="0"/>
              <a:t>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VCMRR034, Excluding RUC Approved Fuel Costs from Fuel Adders (WMWG)</a:t>
            </a:r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400" dirty="0"/>
              <a:t>VCMRR035, Allow Verified Contractual Costs in Fuel Adder Calculation (WMWG)</a:t>
            </a:r>
          </a:p>
          <a:p>
            <a:pPr marL="201168" lvl="1" indent="0">
              <a:lnSpc>
                <a:spcPct val="110000"/>
              </a:lnSpc>
              <a:buNone/>
            </a:pPr>
            <a:endParaRPr lang="en-US" sz="1400" dirty="0" smtClean="0"/>
          </a:p>
          <a:p>
            <a:pPr lvl="1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6412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Discussions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3399"/>
            <a:ext cx="11252200" cy="453208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smtClean="0"/>
              <a:t>AS Methodology: </a:t>
            </a:r>
            <a:r>
              <a:rPr lang="en-US" sz="2400" dirty="0" smtClean="0"/>
              <a:t>stakeholders reviewed the proposed AS methodology and preliminary quantities for 2023 and </a:t>
            </a:r>
            <a:r>
              <a:rPr lang="en-US" sz="2400" b="1" dirty="0" smtClean="0"/>
              <a:t>endorsed the methodology </a:t>
            </a:r>
            <a:r>
              <a:rPr lang="en-US" sz="2400" dirty="0" smtClean="0"/>
              <a:t>as presented</a:t>
            </a:r>
            <a:endParaRPr lang="en-US" sz="2000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400" b="1" dirty="0" smtClean="0"/>
              <a:t>Firm Fuel Supply Service: </a:t>
            </a:r>
            <a:r>
              <a:rPr lang="en-US" sz="2400" dirty="0" smtClean="0"/>
              <a:t>WMS members reviewed the Firm Fuel Supply Service procurement summary and offer disclosure information for units who offered in</a:t>
            </a:r>
          </a:p>
        </p:txBody>
      </p:sp>
    </p:spTree>
    <p:extLst>
      <p:ext uri="{BB962C8B-B14F-4D97-AF65-F5344CB8AC3E}">
        <p14:creationId xmlns:p14="http://schemas.microsoft.com/office/powerpoint/2010/main" val="3065972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9A2537-D441-4886-9211-5B5476A03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397"/>
            <a:ext cx="10515600" cy="1273233"/>
          </a:xfrm>
        </p:spPr>
        <p:txBody>
          <a:bodyPr>
            <a:normAutofit/>
          </a:bodyPr>
          <a:lstStyle/>
          <a:p>
            <a:r>
              <a:rPr lang="en-US" dirty="0"/>
              <a:t>WMS Actions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8F564F-A32A-47D1-911B-E1EE4EFCF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8800"/>
            <a:ext cx="11039475" cy="43434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 smtClean="0"/>
              <a:t>Tabled</a:t>
            </a:r>
            <a:r>
              <a:rPr lang="en-US" dirty="0" smtClean="0"/>
              <a:t> </a:t>
            </a:r>
            <a:r>
              <a:rPr lang="en-US" dirty="0"/>
              <a:t>NPRR1149, Implementation of Systematic Ancillary Service Failed Quantity </a:t>
            </a:r>
            <a:r>
              <a:rPr lang="en-US" dirty="0" smtClean="0"/>
              <a:t>Charges (WMWG)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/>
              <a:t>Endorsed</a:t>
            </a:r>
            <a:r>
              <a:rPr lang="en-US" dirty="0"/>
              <a:t> NPRR1144, Station Service Backup Power Metering</a:t>
            </a:r>
            <a:r>
              <a:rPr lang="en-US" dirty="0" smtClean="0"/>
              <a:t>(WMWG)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b="1" dirty="0" smtClean="0"/>
              <a:t>Endorsed</a:t>
            </a:r>
            <a:r>
              <a:rPr lang="en-US" dirty="0" smtClean="0"/>
              <a:t> the AS Methodology for 2023 as proposed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 Endorsed</a:t>
            </a:r>
            <a:r>
              <a:rPr lang="en-US" dirty="0" smtClean="0"/>
              <a:t> Murali Sithuraj (LCRA) as WMWG Vice Chair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572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FB55DB-9E0B-4B82-A775-EF031F8A9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 – </a:t>
            </a:r>
            <a:r>
              <a:rPr lang="en-US" u="sng" dirty="0" smtClean="0"/>
              <a:t>January 11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</a:t>
            </a:r>
            <a:endParaRPr lang="en-US" u="sng" dirty="0"/>
          </a:p>
        </p:txBody>
      </p:sp>
      <p:pic>
        <p:nvPicPr>
          <p:cNvPr id="4" name="Picture 2">
            <a:extLst>
              <a:ext uri="{FF2B5EF4-FFF2-40B4-BE49-F238E27FC236}">
                <a16:creationId xmlns="" xmlns:a16="http://schemas.microsoft.com/office/drawing/2014/main" id="{DA0FA00F-7190-4737-8CF9-E2FB8EA308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1" y="1779542"/>
            <a:ext cx="4557485" cy="4557485"/>
          </a:xfrm>
        </p:spPr>
      </p:pic>
    </p:spTree>
    <p:extLst>
      <p:ext uri="{BB962C8B-B14F-4D97-AF65-F5344CB8AC3E}">
        <p14:creationId xmlns:p14="http://schemas.microsoft.com/office/powerpoint/2010/main" val="1706572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50AB4A1B11D40BA93648E453A38A9" ma:contentTypeVersion="10" ma:contentTypeDescription="Create a new document." ma:contentTypeScope="" ma:versionID="a23f2b49f195ed5706c0043339cf2995">
  <xsd:schema xmlns:xsd="http://www.w3.org/2001/XMLSchema" xmlns:xs="http://www.w3.org/2001/XMLSchema" xmlns:p="http://schemas.microsoft.com/office/2006/metadata/properties" xmlns:ns3="60b3afc9-a72a-4286-a1f6-3c61aad5d6c4" targetNamespace="http://schemas.microsoft.com/office/2006/metadata/properties" ma:root="true" ma:fieldsID="25f05895d88c426d0858f9f4f1a8fcf0" ns3:_="">
    <xsd:import namespace="60b3afc9-a72a-4286-a1f6-3c61aad5d6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3afc9-a72a-4286-a1f6-3c61aad5d6c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8C2B8A-E3D4-4968-B35C-5CC75D34F4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9730CC-A266-4BA8-9C1E-8492A0A26614}">
  <ds:schemaRefs>
    <ds:schemaRef ds:uri="http://purl.org/dc/terms/"/>
    <ds:schemaRef ds:uri="http://schemas.microsoft.com/office/2006/documentManagement/types"/>
    <ds:schemaRef ds:uri="60b3afc9-a72a-4286-a1f6-3c61aad5d6c4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4A27AB3-3142-443C-B6D1-944B4E605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3afc9-a72a-4286-a1f6-3c61aad5d6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12385</TotalTime>
  <Words>280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Cambria</vt:lpstr>
      <vt:lpstr>Wingdings</vt:lpstr>
      <vt:lpstr>Retrospect</vt:lpstr>
      <vt:lpstr>WMS Report</vt:lpstr>
      <vt:lpstr>Overview</vt:lpstr>
      <vt:lpstr>Revision Requests</vt:lpstr>
      <vt:lpstr>Revision Requests</vt:lpstr>
      <vt:lpstr>WMS Discussions </vt:lpstr>
      <vt:lpstr>WMS Actions </vt:lpstr>
      <vt:lpstr>Next Meeting – January 11th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WMS Report</dc:title>
  <dc:creator>Surendran, Resmi SENA-STX/A/7</dc:creator>
  <cp:lastModifiedBy>Joint Commenters</cp:lastModifiedBy>
  <cp:revision>180</cp:revision>
  <dcterms:created xsi:type="dcterms:W3CDTF">2021-01-14T19:13:08Z</dcterms:created>
  <dcterms:modified xsi:type="dcterms:W3CDTF">2022-12-02T15:01:41Z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0x0101000E550AB4A1B11D40BA93648E453A38A9</vt:lpwstr>
  </property>
</Properties>
</file>