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handoutMasterIdLst>
    <p:handoutMasterId r:id="rId16"/>
  </p:handoutMasterIdLst>
  <p:sldIdLst>
    <p:sldId id="256" r:id="rId5"/>
    <p:sldId id="265" r:id="rId6"/>
    <p:sldId id="273" r:id="rId7"/>
    <p:sldId id="274" r:id="rId8"/>
    <p:sldId id="275" r:id="rId9"/>
    <p:sldId id="276" r:id="rId10"/>
    <p:sldId id="277" r:id="rId11"/>
    <p:sldId id="271" r:id="rId12"/>
    <p:sldId id="259"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0704" autoAdjust="0"/>
  </p:normalViewPr>
  <p:slideViewPr>
    <p:cSldViewPr snapToGrid="0">
      <p:cViewPr varScale="1">
        <p:scale>
          <a:sx n="114" d="100"/>
          <a:sy n="114" d="100"/>
        </p:scale>
        <p:origin x="474"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12/2/2022</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12/2/2022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December 6</a:t>
            </a:r>
            <a:r>
              <a:rPr lang="en-US" sz="2000" b="1" baseline="30000" dirty="0"/>
              <a:t>th</a:t>
            </a:r>
            <a:r>
              <a:rPr lang="en-US" sz="2000" b="1" dirty="0"/>
              <a:t>, 2022</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fontScale="92500"/>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76875" y="1671639"/>
            <a:ext cx="5111750" cy="1204912"/>
          </a:xfrm>
        </p:spPr>
        <p:txBody>
          <a:bodyPr>
            <a:normAutofit fontScale="90000"/>
          </a:bodyPr>
          <a:lstStyle/>
          <a:p>
            <a:r>
              <a:rPr lang="en-US" dirty="0" err="1"/>
              <a:t>Lritf</a:t>
            </a:r>
            <a:r>
              <a:rPr lang="en-US" dirty="0"/>
              <a:t> meeting</a:t>
            </a:r>
            <a:br>
              <a:rPr lang="en-US" dirty="0"/>
            </a:br>
            <a:r>
              <a:rPr lang="en-US" dirty="0"/>
              <a:t>Held after RMS @ 1:30 PM </a:t>
            </a:r>
            <a:br>
              <a:rPr lang="en-US" dirty="0"/>
            </a:br>
            <a:r>
              <a:rPr lang="en-US" dirty="0"/>
              <a:t> </a:t>
            </a:r>
            <a:br>
              <a:rPr lang="en-US" dirty="0"/>
            </a:br>
            <a:r>
              <a:rPr lang="en-US" dirty="0"/>
              <a:t>December 6</a:t>
            </a:r>
            <a:r>
              <a:rPr lang="en-US" baseline="30000" dirty="0"/>
              <a:t>th</a:t>
            </a:r>
            <a:r>
              <a:rPr lang="en-US" dirty="0"/>
              <a:t>, 2022</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5476875" y="3064669"/>
            <a:ext cx="6257925" cy="1833562"/>
          </a:xfrm>
        </p:spPr>
        <p:txBody>
          <a:bodyPr>
            <a:noAutofit/>
          </a:bodyPr>
          <a:lstStyle/>
          <a:p>
            <a:r>
              <a:rPr lang="en-US" sz="2000" b="1" u="sng" dirty="0"/>
              <a:t>AGENDA:</a:t>
            </a:r>
          </a:p>
          <a:p>
            <a:r>
              <a:rPr lang="en-US" sz="2000" dirty="0"/>
              <a:t>Pro Forma Tariff PFP – PUCT Project 54212 </a:t>
            </a:r>
          </a:p>
          <a:p>
            <a:r>
              <a:rPr lang="en-US" sz="2000" dirty="0"/>
              <a:t>LP&amp;L Proposed Legislation –</a:t>
            </a:r>
          </a:p>
          <a:p>
            <a:pPr>
              <a:spcBef>
                <a:spcPts val="0"/>
              </a:spcBef>
            </a:pPr>
            <a:r>
              <a:rPr lang="en-US" sz="2000" dirty="0"/>
              <a:t>	Customer Data</a:t>
            </a:r>
          </a:p>
          <a:p>
            <a:pPr>
              <a:spcBef>
                <a:spcPts val="0"/>
              </a:spcBef>
            </a:pPr>
            <a:r>
              <a:rPr lang="en-US" sz="2000" dirty="0"/>
              <a:t>	Dual Billing &amp; POLR</a:t>
            </a:r>
          </a:p>
          <a:p>
            <a:r>
              <a:rPr lang="en-US" sz="2000" dirty="0"/>
              <a:t>CSA &amp; Mass Transition Transaction Flows</a:t>
            </a:r>
          </a:p>
          <a:p>
            <a:r>
              <a:rPr lang="en-US" sz="2000" dirty="0"/>
              <a:t>Customer Choice Billing Operations</a:t>
            </a:r>
          </a:p>
          <a:p>
            <a:r>
              <a:rPr lang="en-US" sz="2000" dirty="0"/>
              <a:t>Review List of Integration Activities</a:t>
            </a:r>
          </a:p>
          <a:p>
            <a:r>
              <a:rPr lang="en-US" sz="2000" dirty="0"/>
              <a:t>Open Discussion</a:t>
            </a: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10</a:t>
            </a:fld>
            <a:endParaRPr lang="en-US" dirty="0"/>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lstStyle/>
          <a:p>
            <a:r>
              <a:rPr lang="en-US" dirty="0"/>
              <a:t>LRITF Meeting</a:t>
            </a:r>
            <a:br>
              <a:rPr lang="en-US" dirty="0"/>
            </a:br>
            <a:r>
              <a:rPr lang="en-US" dirty="0"/>
              <a:t>	11/1/22</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5000627" y="819151"/>
            <a:ext cx="6696074" cy="4371974"/>
          </a:xfrm>
        </p:spPr>
        <p:txBody>
          <a:bodyPr>
            <a:normAutofit/>
          </a:bodyPr>
          <a:lstStyle/>
          <a:p>
            <a:pPr marL="91440" indent="-342900">
              <a:spcBef>
                <a:spcPts val="0"/>
              </a:spcBef>
              <a:buFont typeface="Arial" panose="020B0604020202020204" pitchFamily="34" charset="0"/>
              <a:buChar char="•"/>
            </a:pPr>
            <a:r>
              <a:rPr lang="en-US" sz="2400" dirty="0"/>
              <a:t>TXSET Flight Testing Update – LPL0423</a:t>
            </a:r>
          </a:p>
          <a:p>
            <a:pPr marL="548640" lvl="1" indent="-342900" algn="l">
              <a:spcBef>
                <a:spcPts val="0"/>
              </a:spcBef>
              <a:buFont typeface="Courier New" panose="02070309020205020404" pitchFamily="49" charset="0"/>
              <a:buChar char="o"/>
            </a:pPr>
            <a:r>
              <a:rPr lang="en-US" sz="1600" dirty="0"/>
              <a:t>Flight Test LPL0423 approved by RMS for existing REPs to test with LP&amp;L.</a:t>
            </a:r>
          </a:p>
          <a:p>
            <a:pPr marL="548640" lvl="1" indent="-342900" algn="l">
              <a:spcBef>
                <a:spcPts val="0"/>
              </a:spcBef>
              <a:buFont typeface="Courier New" panose="02070309020205020404" pitchFamily="49" charset="0"/>
              <a:buChar char="o"/>
            </a:pPr>
            <a:r>
              <a:rPr lang="en-US" sz="1600" dirty="0"/>
              <a:t>Full end to end testing will be conducted by LP&amp;L with seven market participants with the understanding the results will be accepted to apply to other REPs</a:t>
            </a:r>
          </a:p>
          <a:p>
            <a:pPr marL="548640" lvl="1" indent="-342900" algn="l">
              <a:spcBef>
                <a:spcPts val="0"/>
              </a:spcBef>
              <a:buFont typeface="Courier New" panose="02070309020205020404" pitchFamily="49" charset="0"/>
              <a:buChar char="o"/>
            </a:pPr>
            <a:r>
              <a:rPr lang="en-US" sz="1600" dirty="0"/>
              <a:t>All existing REPs intending to enter the LP&amp;L market will be required to conduct penny and connectivity via </a:t>
            </a:r>
            <a:r>
              <a:rPr lang="en-US" sz="1600" dirty="0" err="1"/>
              <a:t>FlighTrak</a:t>
            </a:r>
            <a:endParaRPr lang="en-US" sz="1600" dirty="0"/>
          </a:p>
          <a:p>
            <a:pPr marL="548640" lvl="1" indent="-342900" algn="l">
              <a:spcBef>
                <a:spcPts val="0"/>
              </a:spcBef>
              <a:buFont typeface="Courier New" panose="02070309020205020404" pitchFamily="49" charset="0"/>
              <a:buChar char="o"/>
            </a:pPr>
            <a:r>
              <a:rPr lang="en-US" sz="1600" dirty="0"/>
              <a:t>Ensure uniqueness of flight testing is clearly communicated to the market – 1</a:t>
            </a:r>
            <a:r>
              <a:rPr lang="en-US" sz="1600" baseline="30000" dirty="0"/>
              <a:t>st</a:t>
            </a:r>
            <a:r>
              <a:rPr lang="en-US" sz="1600" dirty="0"/>
              <a:t> market notice distributed 11/3/22; additional notices forthcoming</a:t>
            </a:r>
          </a:p>
          <a:p>
            <a:pPr marL="548640" lvl="1" indent="-342900" algn="l">
              <a:spcBef>
                <a:spcPts val="0"/>
              </a:spcBef>
              <a:buFont typeface="Courier New" panose="02070309020205020404" pitchFamily="49" charset="0"/>
              <a:buChar char="o"/>
            </a:pPr>
            <a:r>
              <a:rPr lang="en-US" sz="1600" dirty="0"/>
              <a:t>If new REPs intend to enter the LP&amp;L market at the time LP&amp;L enters into customer choice (projected for October 2023), they must participate in the first flight 0223 with an application deadline of 1/18/23 including all registration support (PUCT, </a:t>
            </a:r>
            <a:r>
              <a:rPr lang="en-US" sz="1600" dirty="0" err="1"/>
              <a:t>etc</a:t>
            </a:r>
            <a:r>
              <a:rPr lang="en-US" sz="1600" dirty="0"/>
              <a:t>)</a:t>
            </a:r>
          </a:p>
          <a:p>
            <a:pPr marL="548640" lvl="1" indent="-342900" algn="l">
              <a:spcBef>
                <a:spcPts val="0"/>
              </a:spcBef>
              <a:buFont typeface="Courier New" panose="02070309020205020404" pitchFamily="49" charset="0"/>
              <a:buChar char="o"/>
            </a:pPr>
            <a:endParaRPr lang="en-US" sz="1600" dirty="0"/>
          </a:p>
          <a:p>
            <a:pPr marL="342900" indent="-342900">
              <a:buFont typeface="Arial" panose="020B0604020202020204" pitchFamily="34" charset="0"/>
              <a:buChar char="•"/>
            </a:pPr>
            <a:endParaRPr lang="en-US" sz="2000" dirty="0"/>
          </a:p>
        </p:txBody>
      </p:sp>
      <p:sp>
        <p:nvSpPr>
          <p:cNvPr id="7" name="TextBox 6">
            <a:extLst>
              <a:ext uri="{FF2B5EF4-FFF2-40B4-BE49-F238E27FC236}">
                <a16:creationId xmlns:a16="http://schemas.microsoft.com/office/drawing/2014/main" id="{FE847B60-7C9C-5DB8-A70B-4AEC45DFBD76}"/>
              </a:ext>
            </a:extLst>
          </p:cNvPr>
          <p:cNvSpPr txBox="1"/>
          <p:nvPr/>
        </p:nvSpPr>
        <p:spPr>
          <a:xfrm>
            <a:off x="3514725" y="5410885"/>
            <a:ext cx="8305800" cy="646331"/>
          </a:xfrm>
          <a:prstGeom prst="rect">
            <a:avLst/>
          </a:prstGeom>
          <a:noFill/>
          <a:ln w="57150">
            <a:solidFill>
              <a:schemeClr val="bg1">
                <a:lumMod val="75000"/>
              </a:schemeClr>
            </a:solidFill>
          </a:ln>
        </p:spPr>
        <p:txBody>
          <a:bodyPr wrap="square" rtlCol="0" anchor="ctr">
            <a:spAutoFit/>
          </a:bodyPr>
          <a:lstStyle/>
          <a:p>
            <a:pPr algn="ctr"/>
            <a:r>
              <a:rPr lang="en-US" dirty="0"/>
              <a:t>The Task Force will continue to be the forum for vetting, reporting, and posting all ACTION items identified for LP&amp;L’s transition to competition. </a:t>
            </a:r>
          </a:p>
        </p:txBody>
      </p:sp>
    </p:spTree>
    <p:extLst>
      <p:ext uri="{BB962C8B-B14F-4D97-AF65-F5344CB8AC3E}">
        <p14:creationId xmlns:p14="http://schemas.microsoft.com/office/powerpoint/2010/main" val="744379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lstStyle/>
          <a:p>
            <a:r>
              <a:rPr lang="en-US" dirty="0"/>
              <a:t>LRITF Meeting</a:t>
            </a:r>
            <a:br>
              <a:rPr lang="en-US" dirty="0"/>
            </a:br>
            <a:r>
              <a:rPr lang="en-US" dirty="0"/>
              <a:t>	11/1/22</a:t>
            </a:r>
            <a:br>
              <a:rPr lang="en-US" dirty="0"/>
            </a:br>
            <a:r>
              <a:rPr lang="en-US" dirty="0"/>
              <a:t>	</a:t>
            </a:r>
            <a:r>
              <a:rPr lang="en-US" sz="1600" dirty="0"/>
              <a:t>continued</a:t>
            </a: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5000627" y="819151"/>
            <a:ext cx="6696074" cy="4371974"/>
          </a:xfrm>
        </p:spPr>
        <p:txBody>
          <a:bodyPr>
            <a:normAutofit/>
          </a:bodyPr>
          <a:lstStyle/>
          <a:p>
            <a:pPr algn="ctr"/>
            <a:r>
              <a:rPr lang="en-US" sz="2800" dirty="0"/>
              <a:t>The Task Force will continue to discuss four major implementation </a:t>
            </a:r>
            <a:r>
              <a:rPr lang="en-US" sz="2800" dirty="0">
                <a:solidFill>
                  <a:schemeClr val="bg1">
                    <a:lumMod val="50000"/>
                  </a:schemeClr>
                </a:solidFill>
              </a:rPr>
              <a:t>items</a:t>
            </a:r>
            <a:r>
              <a:rPr lang="en-US" sz="2800" dirty="0">
                <a:solidFill>
                  <a:srgbClr val="C00000"/>
                </a:solidFill>
              </a:rPr>
              <a:t> </a:t>
            </a:r>
            <a:r>
              <a:rPr lang="en-US" sz="2800" dirty="0"/>
              <a:t>that must be resolved prior to LP&amp;L entering competition:</a:t>
            </a:r>
          </a:p>
          <a:p>
            <a:pPr marL="342900" indent="-342900">
              <a:buAutoNum type="arabicPeriod"/>
            </a:pPr>
            <a:r>
              <a:rPr lang="en-US" sz="2400" dirty="0"/>
              <a:t>Pro-Forma Retail Access Tariff</a:t>
            </a:r>
          </a:p>
          <a:p>
            <a:pPr marL="342900" indent="-342900">
              <a:buAutoNum type="arabicPeriod"/>
            </a:pPr>
            <a:r>
              <a:rPr lang="en-US" sz="2400" dirty="0"/>
              <a:t>CSA &amp; Mass Transition Transaction Workflows</a:t>
            </a:r>
          </a:p>
          <a:p>
            <a:pPr marL="342900" indent="-342900">
              <a:buAutoNum type="arabicPeriod"/>
            </a:pPr>
            <a:r>
              <a:rPr lang="en-US" sz="2400" dirty="0"/>
              <a:t>Customer Data Issue</a:t>
            </a:r>
          </a:p>
          <a:p>
            <a:pPr marL="342900" indent="-342900">
              <a:buAutoNum type="arabicPeriod"/>
            </a:pPr>
            <a:r>
              <a:rPr lang="en-US" sz="2400" dirty="0"/>
              <a:t>Customer Choice Billing </a:t>
            </a:r>
          </a:p>
          <a:p>
            <a:pPr marL="342900" indent="-342900">
              <a:buFont typeface="Arial" panose="020B0604020202020204" pitchFamily="34" charset="0"/>
              <a:buChar char="•"/>
            </a:pPr>
            <a:endParaRPr lang="en-US" sz="2000" dirty="0"/>
          </a:p>
        </p:txBody>
      </p:sp>
      <p:sp>
        <p:nvSpPr>
          <p:cNvPr id="4" name="TextBox 3">
            <a:extLst>
              <a:ext uri="{FF2B5EF4-FFF2-40B4-BE49-F238E27FC236}">
                <a16:creationId xmlns:a16="http://schemas.microsoft.com/office/drawing/2014/main" id="{E4EDF43F-CB17-B5FE-368A-1E4FF30F2A90}"/>
              </a:ext>
            </a:extLst>
          </p:cNvPr>
          <p:cNvSpPr txBox="1"/>
          <p:nvPr/>
        </p:nvSpPr>
        <p:spPr>
          <a:xfrm>
            <a:off x="109058" y="2861577"/>
            <a:ext cx="3129093" cy="1200329"/>
          </a:xfrm>
          <a:prstGeom prst="rect">
            <a:avLst/>
          </a:prstGeom>
          <a:noFill/>
        </p:spPr>
        <p:txBody>
          <a:bodyPr wrap="square" rtlCol="0">
            <a:spAutoFit/>
          </a:bodyPr>
          <a:lstStyle/>
          <a:p>
            <a:r>
              <a:rPr lang="en-US" sz="2400" b="1" dirty="0"/>
              <a:t>Major Implementation Issues </a:t>
            </a:r>
          </a:p>
        </p:txBody>
      </p:sp>
    </p:spTree>
    <p:extLst>
      <p:ext uri="{BB962C8B-B14F-4D97-AF65-F5344CB8AC3E}">
        <p14:creationId xmlns:p14="http://schemas.microsoft.com/office/powerpoint/2010/main" val="398897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lstStyle/>
          <a:p>
            <a:r>
              <a:rPr lang="en-US" dirty="0"/>
              <a:t>LRITF Meeting</a:t>
            </a:r>
            <a:br>
              <a:rPr lang="en-US" dirty="0"/>
            </a:br>
            <a:r>
              <a:rPr lang="en-US" dirty="0"/>
              <a:t>	11/1/22</a:t>
            </a:r>
            <a:br>
              <a:rPr lang="en-US" dirty="0"/>
            </a:br>
            <a:r>
              <a:rPr lang="en-US" dirty="0"/>
              <a:t>	</a:t>
            </a:r>
            <a:r>
              <a:rPr lang="en-US" sz="1600" dirty="0"/>
              <a:t>continued</a:t>
            </a: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5000627" y="819151"/>
            <a:ext cx="6696074" cy="4371974"/>
          </a:xfrm>
        </p:spPr>
        <p:txBody>
          <a:bodyPr>
            <a:normAutofit/>
          </a:bodyPr>
          <a:lstStyle/>
          <a:p>
            <a:r>
              <a:rPr lang="en-US" sz="2800" b="1" dirty="0"/>
              <a:t>ISSUE:</a:t>
            </a:r>
            <a:r>
              <a:rPr lang="en-US" sz="2800" dirty="0"/>
              <a:t>   </a:t>
            </a:r>
            <a:r>
              <a:rPr lang="en-US" sz="1800" dirty="0">
                <a:solidFill>
                  <a:schemeClr val="tx1">
                    <a:lumMod val="50000"/>
                    <a:lumOff val="50000"/>
                  </a:schemeClr>
                </a:solidFill>
              </a:rPr>
              <a:t>The</a:t>
            </a:r>
            <a:r>
              <a:rPr lang="en-US" sz="2800" dirty="0">
                <a:solidFill>
                  <a:schemeClr val="tx1">
                    <a:lumMod val="50000"/>
                    <a:lumOff val="50000"/>
                  </a:schemeClr>
                </a:solidFill>
              </a:rPr>
              <a:t> </a:t>
            </a:r>
            <a:r>
              <a:rPr lang="en-US" sz="1800" dirty="0">
                <a:solidFill>
                  <a:schemeClr val="tx1">
                    <a:lumMod val="50000"/>
                    <a:lumOff val="50000"/>
                  </a:schemeClr>
                </a:solidFill>
              </a:rPr>
              <a:t>Pro-Forma Retail Access Tariff (PUCT Subst. Rule 25.215) for MOUs has not been reviewed since market open.  Existing tariff restricts an MOU from entering retail competition if intending to operate similar to an IOU.</a:t>
            </a:r>
          </a:p>
          <a:p>
            <a:r>
              <a:rPr lang="en-US" sz="2800" b="1" dirty="0"/>
              <a:t>RESOLUTION:  </a:t>
            </a:r>
            <a:r>
              <a:rPr lang="en-US" sz="1800" dirty="0"/>
              <a:t>LP&amp;L has worked with market participants and PUCT Staff to draft redlines to </a:t>
            </a:r>
            <a:r>
              <a:rPr lang="en-US" sz="1800" dirty="0">
                <a:solidFill>
                  <a:schemeClr val="tx1">
                    <a:lumMod val="50000"/>
                    <a:lumOff val="50000"/>
                  </a:schemeClr>
                </a:solidFill>
              </a:rPr>
              <a:t>the </a:t>
            </a:r>
            <a:r>
              <a:rPr lang="en-US" sz="1800" dirty="0"/>
              <a:t>existing pro forma tariff to allow flexibility in operations.</a:t>
            </a:r>
            <a:endParaRPr lang="en-US" sz="2800" dirty="0"/>
          </a:p>
          <a:p>
            <a:r>
              <a:rPr lang="en-US" sz="2800" b="1" dirty="0"/>
              <a:t>UPDATE:  </a:t>
            </a:r>
            <a:r>
              <a:rPr lang="en-US" sz="1800" dirty="0"/>
              <a:t>PUCT </a:t>
            </a:r>
            <a:r>
              <a:rPr lang="en-US" sz="1800" dirty="0">
                <a:solidFill>
                  <a:schemeClr val="tx1">
                    <a:lumMod val="50000"/>
                    <a:lumOff val="50000"/>
                  </a:schemeClr>
                </a:solidFill>
              </a:rPr>
              <a:t>approved the Proposal for Publication at the November 30</a:t>
            </a:r>
            <a:r>
              <a:rPr lang="en-US" sz="1800" baseline="30000" dirty="0">
                <a:solidFill>
                  <a:schemeClr val="tx1">
                    <a:lumMod val="50000"/>
                    <a:lumOff val="50000"/>
                  </a:schemeClr>
                </a:solidFill>
              </a:rPr>
              <a:t>th</a:t>
            </a:r>
            <a:r>
              <a:rPr lang="en-US" sz="1800" dirty="0">
                <a:solidFill>
                  <a:schemeClr val="tx1">
                    <a:lumMod val="50000"/>
                    <a:lumOff val="50000"/>
                  </a:schemeClr>
                </a:solidFill>
              </a:rPr>
              <a:t> Open Meeting in PUCT </a:t>
            </a:r>
            <a:r>
              <a:rPr lang="en-US" sz="1800" b="1" dirty="0">
                <a:solidFill>
                  <a:schemeClr val="tx1">
                    <a:lumMod val="50000"/>
                    <a:lumOff val="50000"/>
                  </a:schemeClr>
                </a:solidFill>
              </a:rPr>
              <a:t>Project# 54212</a:t>
            </a:r>
          </a:p>
          <a:p>
            <a:pPr marL="457200" indent="-457200">
              <a:buFont typeface="Arial" panose="020B0604020202020204" pitchFamily="34" charset="0"/>
              <a:buChar char="•"/>
            </a:pPr>
            <a:r>
              <a:rPr lang="en-US" sz="1800" dirty="0">
                <a:solidFill>
                  <a:schemeClr val="tx1">
                    <a:lumMod val="50000"/>
                    <a:lumOff val="50000"/>
                  </a:schemeClr>
                </a:solidFill>
              </a:rPr>
              <a:t>January 9, 2023 – Comments due</a:t>
            </a:r>
          </a:p>
          <a:p>
            <a:pPr marL="457200" indent="-457200">
              <a:buFont typeface="Arial" panose="020B0604020202020204" pitchFamily="34" charset="0"/>
              <a:buChar char="•"/>
            </a:pPr>
            <a:r>
              <a:rPr lang="en-US" sz="1800" dirty="0">
                <a:solidFill>
                  <a:schemeClr val="tx1">
                    <a:lumMod val="50000"/>
                    <a:lumOff val="50000"/>
                  </a:schemeClr>
                </a:solidFill>
              </a:rPr>
              <a:t>January 23, 2023 – Reply comments due</a:t>
            </a:r>
          </a:p>
          <a:p>
            <a:pPr marL="457200" indent="-457200">
              <a:buFont typeface="Arial" panose="020B0604020202020204" pitchFamily="34" charset="0"/>
              <a:buChar char="•"/>
            </a:pPr>
            <a:r>
              <a:rPr lang="en-US" sz="1800" dirty="0">
                <a:solidFill>
                  <a:schemeClr val="tx1">
                    <a:lumMod val="50000"/>
                    <a:lumOff val="50000"/>
                  </a:schemeClr>
                </a:solidFill>
              </a:rPr>
              <a:t>January 23, 2023 – Deadline to request a public hearing</a:t>
            </a:r>
            <a:endParaRPr lang="en-US" sz="2800" dirty="0">
              <a:solidFill>
                <a:schemeClr val="tx1">
                  <a:lumMod val="50000"/>
                  <a:lumOff val="50000"/>
                </a:schemeClr>
              </a:solidFill>
            </a:endParaRPr>
          </a:p>
        </p:txBody>
      </p:sp>
      <p:sp>
        <p:nvSpPr>
          <p:cNvPr id="4" name="TextBox 3">
            <a:extLst>
              <a:ext uri="{FF2B5EF4-FFF2-40B4-BE49-F238E27FC236}">
                <a16:creationId xmlns:a16="http://schemas.microsoft.com/office/drawing/2014/main" id="{E4EDF43F-CB17-B5FE-368A-1E4FF30F2A90}"/>
              </a:ext>
            </a:extLst>
          </p:cNvPr>
          <p:cNvSpPr txBox="1"/>
          <p:nvPr/>
        </p:nvSpPr>
        <p:spPr>
          <a:xfrm>
            <a:off x="600381" y="3219896"/>
            <a:ext cx="2352543" cy="1200329"/>
          </a:xfrm>
          <a:prstGeom prst="rect">
            <a:avLst/>
          </a:prstGeom>
          <a:noFill/>
        </p:spPr>
        <p:txBody>
          <a:bodyPr wrap="square" rtlCol="0">
            <a:spAutoFit/>
          </a:bodyPr>
          <a:lstStyle/>
          <a:p>
            <a:r>
              <a:rPr lang="en-US" sz="2400" b="1" dirty="0"/>
              <a:t>Pro-Forma Retail Access Tariff</a:t>
            </a:r>
          </a:p>
        </p:txBody>
      </p:sp>
    </p:spTree>
    <p:extLst>
      <p:ext uri="{BB962C8B-B14F-4D97-AF65-F5344CB8AC3E}">
        <p14:creationId xmlns:p14="http://schemas.microsoft.com/office/powerpoint/2010/main" val="50358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lstStyle/>
          <a:p>
            <a:r>
              <a:rPr lang="en-US" dirty="0"/>
              <a:t>LRITF Meeting</a:t>
            </a:r>
            <a:br>
              <a:rPr lang="en-US" dirty="0"/>
            </a:br>
            <a:r>
              <a:rPr lang="en-US" dirty="0"/>
              <a:t>	11/1/22</a:t>
            </a:r>
            <a:br>
              <a:rPr lang="en-US" dirty="0"/>
            </a:br>
            <a:r>
              <a:rPr lang="en-US" dirty="0"/>
              <a:t>	</a:t>
            </a:r>
            <a:r>
              <a:rPr lang="en-US" sz="1600" dirty="0"/>
              <a:t>continued</a:t>
            </a: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5000627" y="819151"/>
            <a:ext cx="6696074" cy="4371974"/>
          </a:xfrm>
        </p:spPr>
        <p:txBody>
          <a:bodyPr>
            <a:normAutofit/>
          </a:bodyPr>
          <a:lstStyle/>
          <a:p>
            <a:r>
              <a:rPr lang="en-US" sz="2800" b="1" dirty="0"/>
              <a:t>ISSUE:</a:t>
            </a:r>
            <a:r>
              <a:rPr lang="en-US" sz="2800" dirty="0"/>
              <a:t>  </a:t>
            </a:r>
            <a:r>
              <a:rPr lang="en-US" sz="1800" dirty="0"/>
              <a:t>ERCOT’s functionality for CSA and Mass Transition workflows for MOUs allows for CSAs (814_22s) and Drops (814_14s) to flow back to the MOU.  LP&amp;L prefers to operate as an IOU whereby the customer would transition to a designated REP.</a:t>
            </a:r>
          </a:p>
          <a:p>
            <a:r>
              <a:rPr lang="en-US" sz="2800" b="1" dirty="0"/>
              <a:t>RESOLUTION:  </a:t>
            </a:r>
            <a:r>
              <a:rPr lang="en-US" sz="1800" dirty="0"/>
              <a:t>ERCOT Staff is proposing to update applicable protocols and guides allowing for flexibility of an MOU entering competition to select a preferred operation – MOU path or an IOU path.  </a:t>
            </a:r>
          </a:p>
          <a:p>
            <a:r>
              <a:rPr lang="en-US" sz="2800" b="1" dirty="0"/>
              <a:t>UPDATE: </a:t>
            </a:r>
            <a:r>
              <a:rPr lang="en-US" sz="1800" dirty="0"/>
              <a:t>ERCOT is reviewing Nodal Protocols 15.1.9 – IOU and 15.1.10 – MOU and preparing a necessary NPRR and RGRR for stakeholder review.</a:t>
            </a:r>
            <a:endParaRPr lang="en-US" sz="2800" b="1" dirty="0"/>
          </a:p>
        </p:txBody>
      </p:sp>
      <p:sp>
        <p:nvSpPr>
          <p:cNvPr id="4" name="TextBox 3">
            <a:extLst>
              <a:ext uri="{FF2B5EF4-FFF2-40B4-BE49-F238E27FC236}">
                <a16:creationId xmlns:a16="http://schemas.microsoft.com/office/drawing/2014/main" id="{E4EDF43F-CB17-B5FE-368A-1E4FF30F2A90}"/>
              </a:ext>
            </a:extLst>
          </p:cNvPr>
          <p:cNvSpPr txBox="1"/>
          <p:nvPr/>
        </p:nvSpPr>
        <p:spPr>
          <a:xfrm>
            <a:off x="600381" y="3219896"/>
            <a:ext cx="2352543" cy="1569660"/>
          </a:xfrm>
          <a:prstGeom prst="rect">
            <a:avLst/>
          </a:prstGeom>
          <a:noFill/>
        </p:spPr>
        <p:txBody>
          <a:bodyPr wrap="square" rtlCol="0">
            <a:spAutoFit/>
          </a:bodyPr>
          <a:lstStyle/>
          <a:p>
            <a:r>
              <a:rPr lang="en-US" sz="2400" b="1" dirty="0"/>
              <a:t>CSA &amp; Mass Transition Transaction Workflows</a:t>
            </a:r>
          </a:p>
        </p:txBody>
      </p:sp>
    </p:spTree>
    <p:extLst>
      <p:ext uri="{BB962C8B-B14F-4D97-AF65-F5344CB8AC3E}">
        <p14:creationId xmlns:p14="http://schemas.microsoft.com/office/powerpoint/2010/main" val="4019593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lstStyle/>
          <a:p>
            <a:r>
              <a:rPr lang="en-US" dirty="0"/>
              <a:t>LRITF Meeting</a:t>
            </a:r>
            <a:br>
              <a:rPr lang="en-US" dirty="0"/>
            </a:br>
            <a:r>
              <a:rPr lang="en-US" dirty="0"/>
              <a:t>	11/1/22</a:t>
            </a:r>
            <a:br>
              <a:rPr lang="en-US" dirty="0"/>
            </a:br>
            <a:r>
              <a:rPr lang="en-US" dirty="0"/>
              <a:t>	</a:t>
            </a:r>
            <a:r>
              <a:rPr lang="en-US" sz="1600" dirty="0"/>
              <a:t>continued</a:t>
            </a: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5000627" y="819151"/>
            <a:ext cx="6696074" cy="4371974"/>
          </a:xfrm>
        </p:spPr>
        <p:txBody>
          <a:bodyPr>
            <a:normAutofit/>
          </a:bodyPr>
          <a:lstStyle/>
          <a:p>
            <a:r>
              <a:rPr lang="en-US" sz="2800" b="1" dirty="0"/>
              <a:t>ISSUE:</a:t>
            </a:r>
            <a:r>
              <a:rPr lang="en-US" sz="2800" dirty="0"/>
              <a:t>   </a:t>
            </a:r>
            <a:r>
              <a:rPr lang="en-US" sz="1800" dirty="0"/>
              <a:t>Per TX Utility Code 182, LP&amp;L is unable to share any customer data with an entity </a:t>
            </a:r>
            <a:r>
              <a:rPr lang="en-US" sz="1800" dirty="0">
                <a:solidFill>
                  <a:schemeClr val="bg1">
                    <a:lumMod val="50000"/>
                  </a:schemeClr>
                </a:solidFill>
              </a:rPr>
              <a:t>such</a:t>
            </a:r>
            <a:r>
              <a:rPr lang="en-US" sz="1800" dirty="0">
                <a:solidFill>
                  <a:srgbClr val="C00000"/>
                </a:solidFill>
              </a:rPr>
              <a:t> </a:t>
            </a:r>
            <a:r>
              <a:rPr lang="en-US" sz="1800" dirty="0"/>
              <a:t>as ERCOT.  REP</a:t>
            </a:r>
            <a:r>
              <a:rPr lang="en-US" sz="1800" dirty="0">
                <a:solidFill>
                  <a:schemeClr val="bg1">
                    <a:lumMod val="50000"/>
                  </a:schemeClr>
                </a:solidFill>
              </a:rPr>
              <a:t>s</a:t>
            </a:r>
            <a:r>
              <a:rPr lang="en-US" sz="1800" dirty="0"/>
              <a:t> are not included in the restriction.  Impacts include 867s (consumption data), Mass Customer Lists, Customer Billing &amp; Contact Information, and daily LSE files. </a:t>
            </a:r>
          </a:p>
          <a:p>
            <a:r>
              <a:rPr lang="en-US" sz="2800" b="1" dirty="0"/>
              <a:t>RESOLUTION:  </a:t>
            </a:r>
            <a:r>
              <a:rPr lang="en-US" sz="1800" dirty="0"/>
              <a:t>ERCOT &amp; LP&amp;L are seeking a possible legislative solution.</a:t>
            </a:r>
          </a:p>
          <a:p>
            <a:r>
              <a:rPr lang="en-US" sz="2800" b="1" dirty="0"/>
              <a:t>UPDATE: </a:t>
            </a:r>
            <a:r>
              <a:rPr lang="en-US" sz="1800" dirty="0"/>
              <a:t>ERCOT &amp; LP&amp;L were planning to present solution at </a:t>
            </a:r>
            <a:r>
              <a:rPr lang="en-US" sz="1800" dirty="0">
                <a:solidFill>
                  <a:schemeClr val="bg1">
                    <a:lumMod val="50000"/>
                  </a:schemeClr>
                </a:solidFill>
              </a:rPr>
              <a:t>December’s</a:t>
            </a:r>
            <a:r>
              <a:rPr lang="en-US" sz="1800" dirty="0">
                <a:solidFill>
                  <a:srgbClr val="C00000"/>
                </a:solidFill>
              </a:rPr>
              <a:t> </a:t>
            </a:r>
            <a:r>
              <a:rPr lang="en-US" sz="1800" dirty="0"/>
              <a:t>LRITF meeting.</a:t>
            </a:r>
            <a:endParaRPr lang="en-US" sz="2800" b="1" strike="sngStrike" dirty="0">
              <a:solidFill>
                <a:srgbClr val="C00000"/>
              </a:solidFill>
            </a:endParaRPr>
          </a:p>
        </p:txBody>
      </p:sp>
      <p:sp>
        <p:nvSpPr>
          <p:cNvPr id="4" name="TextBox 3">
            <a:extLst>
              <a:ext uri="{FF2B5EF4-FFF2-40B4-BE49-F238E27FC236}">
                <a16:creationId xmlns:a16="http://schemas.microsoft.com/office/drawing/2014/main" id="{E4EDF43F-CB17-B5FE-368A-1E4FF30F2A90}"/>
              </a:ext>
            </a:extLst>
          </p:cNvPr>
          <p:cNvSpPr txBox="1"/>
          <p:nvPr/>
        </p:nvSpPr>
        <p:spPr>
          <a:xfrm>
            <a:off x="600381" y="3219896"/>
            <a:ext cx="2352543" cy="830997"/>
          </a:xfrm>
          <a:prstGeom prst="rect">
            <a:avLst/>
          </a:prstGeom>
          <a:noFill/>
        </p:spPr>
        <p:txBody>
          <a:bodyPr wrap="square" rtlCol="0">
            <a:spAutoFit/>
          </a:bodyPr>
          <a:lstStyle/>
          <a:p>
            <a:r>
              <a:rPr lang="en-US" sz="2400" b="1" dirty="0"/>
              <a:t>Customer Data Issue</a:t>
            </a:r>
          </a:p>
        </p:txBody>
      </p:sp>
    </p:spTree>
    <p:extLst>
      <p:ext uri="{BB962C8B-B14F-4D97-AF65-F5344CB8AC3E}">
        <p14:creationId xmlns:p14="http://schemas.microsoft.com/office/powerpoint/2010/main" val="1244386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lstStyle/>
          <a:p>
            <a:r>
              <a:rPr lang="en-US" dirty="0"/>
              <a:t>LRITF Meeting</a:t>
            </a:r>
            <a:br>
              <a:rPr lang="en-US" dirty="0"/>
            </a:br>
            <a:r>
              <a:rPr lang="en-US" dirty="0"/>
              <a:t>	11/1/22</a:t>
            </a:r>
            <a:br>
              <a:rPr lang="en-US" dirty="0"/>
            </a:br>
            <a:r>
              <a:rPr lang="en-US" dirty="0"/>
              <a:t>	</a:t>
            </a:r>
            <a:r>
              <a:rPr lang="en-US" sz="1600" dirty="0"/>
              <a:t>continued</a:t>
            </a: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5000627" y="819151"/>
            <a:ext cx="6696074" cy="4371974"/>
          </a:xfrm>
        </p:spPr>
        <p:txBody>
          <a:bodyPr>
            <a:normAutofit/>
          </a:bodyPr>
          <a:lstStyle/>
          <a:p>
            <a:r>
              <a:rPr lang="en-US" sz="2800" b="1" dirty="0"/>
              <a:t>ISSUE:</a:t>
            </a:r>
            <a:r>
              <a:rPr lang="en-US" sz="2800" dirty="0"/>
              <a:t>   </a:t>
            </a:r>
            <a:r>
              <a:rPr lang="en-US" sz="1800" dirty="0"/>
              <a:t>Per PURA Section 40.057, an end use customer in an opt-in MOU service area has the option of receiving a single bill (</a:t>
            </a:r>
            <a:r>
              <a:rPr lang="en-US" sz="1800" dirty="0" err="1"/>
              <a:t>energy+delivery</a:t>
            </a:r>
            <a:r>
              <a:rPr lang="en-US" sz="1800" dirty="0"/>
              <a:t>) or separate bills for each.  LP&amp;L intends and is prepared to adopt the single bill scenario through REPs, however, a plan will need to be drafted for the instances in which a customer chooses for separate bills</a:t>
            </a:r>
          </a:p>
          <a:p>
            <a:r>
              <a:rPr lang="en-US" sz="2800" b="1" dirty="0"/>
              <a:t>RESOLUTION:  </a:t>
            </a:r>
            <a:r>
              <a:rPr lang="en-US" sz="1800" dirty="0"/>
              <a:t>REPs and TDSPs are determining the impacts and timeline of any protocol/guide/system changes needed to support customer choice billing.</a:t>
            </a:r>
          </a:p>
          <a:p>
            <a:r>
              <a:rPr lang="en-US" sz="2800" b="1" dirty="0"/>
              <a:t>UPDATE: </a:t>
            </a:r>
            <a:r>
              <a:rPr lang="en-US" sz="1800" dirty="0">
                <a:solidFill>
                  <a:schemeClr val="bg1">
                    <a:lumMod val="50000"/>
                  </a:schemeClr>
                </a:solidFill>
              </a:rPr>
              <a:t>Market</a:t>
            </a:r>
            <a:r>
              <a:rPr lang="en-US" sz="1800" dirty="0">
                <a:solidFill>
                  <a:srgbClr val="898989"/>
                </a:solidFill>
              </a:rPr>
              <a:t> </a:t>
            </a:r>
            <a:r>
              <a:rPr lang="en-US" sz="1800" dirty="0"/>
              <a:t>participants (LP&amp;L, REPs, ERCOT, EDI Service Providers, TDSPs) have met to frame issue, identify operational impacts, and seek regulatory/legislative guidance on potential solutions.  Details will be discussed at next LRITF meeting.</a:t>
            </a:r>
            <a:endParaRPr lang="en-US" sz="2800" b="1" dirty="0"/>
          </a:p>
        </p:txBody>
      </p:sp>
      <p:sp>
        <p:nvSpPr>
          <p:cNvPr id="4" name="TextBox 3">
            <a:extLst>
              <a:ext uri="{FF2B5EF4-FFF2-40B4-BE49-F238E27FC236}">
                <a16:creationId xmlns:a16="http://schemas.microsoft.com/office/drawing/2014/main" id="{E4EDF43F-CB17-B5FE-368A-1E4FF30F2A90}"/>
              </a:ext>
            </a:extLst>
          </p:cNvPr>
          <p:cNvSpPr txBox="1"/>
          <p:nvPr/>
        </p:nvSpPr>
        <p:spPr>
          <a:xfrm>
            <a:off x="600381" y="3219896"/>
            <a:ext cx="2352543" cy="830997"/>
          </a:xfrm>
          <a:prstGeom prst="rect">
            <a:avLst/>
          </a:prstGeom>
          <a:noFill/>
        </p:spPr>
        <p:txBody>
          <a:bodyPr wrap="square" rtlCol="0">
            <a:spAutoFit/>
          </a:bodyPr>
          <a:lstStyle/>
          <a:p>
            <a:r>
              <a:rPr lang="en-US" sz="2400" b="1" dirty="0"/>
              <a:t>Customer Choice Billing</a:t>
            </a:r>
          </a:p>
        </p:txBody>
      </p:sp>
    </p:spTree>
    <p:extLst>
      <p:ext uri="{BB962C8B-B14F-4D97-AF65-F5344CB8AC3E}">
        <p14:creationId xmlns:p14="http://schemas.microsoft.com/office/powerpoint/2010/main" val="286730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779477" y="1334374"/>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1978968679"/>
              </p:ext>
            </p:extLst>
          </p:nvPr>
        </p:nvGraphicFramePr>
        <p:xfrm>
          <a:off x="444617" y="2987142"/>
          <a:ext cx="11447564" cy="1584960"/>
        </p:xfrm>
        <a:graphic>
          <a:graphicData uri="http://schemas.openxmlformats.org/drawingml/2006/table">
            <a:tbl>
              <a:tblPr firstRow="1" bandRow="1">
                <a:tableStyleId>{5C22544A-7EE6-4342-B048-85BDC9FD1C3A}</a:tableStyleId>
              </a:tblPr>
              <a:tblGrid>
                <a:gridCol w="11447564">
                  <a:extLst>
                    <a:ext uri="{9D8B030D-6E8A-4147-A177-3AD203B41FA5}">
                      <a16:colId xmlns:a16="http://schemas.microsoft.com/office/drawing/2014/main" val="651102246"/>
                    </a:ext>
                  </a:extLst>
                </a:gridCol>
              </a:tblGrid>
              <a:tr h="349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Customer Education</a:t>
                      </a:r>
                      <a:endParaRPr lang="en-US" dirty="0"/>
                    </a:p>
                  </a:txBody>
                  <a:tcPr/>
                </a:tc>
                <a:extLst>
                  <a:ext uri="{0D108BD9-81ED-4DB2-BD59-A6C34878D82A}">
                    <a16:rowId xmlns:a16="http://schemas.microsoft.com/office/drawing/2014/main" val="2162009835"/>
                  </a:ext>
                </a:extLst>
              </a:tr>
              <a:tr h="805441">
                <a:tc>
                  <a:txBody>
                    <a:bodyPr/>
                    <a:lstStyle/>
                    <a:p>
                      <a:r>
                        <a:rPr lang="en-US" sz="1800" b="1" kern="1200" dirty="0">
                          <a:solidFill>
                            <a:schemeClr val="dk1"/>
                          </a:solidFill>
                          <a:effectLst/>
                          <a:latin typeface="+mn-lt"/>
                          <a:ea typeface="+mn-ea"/>
                          <a:cs typeface="+mn-cs"/>
                        </a:rPr>
                        <a:t>Q:</a:t>
                      </a:r>
                      <a:r>
                        <a:rPr lang="en-US" sz="1800" kern="1200" dirty="0">
                          <a:solidFill>
                            <a:schemeClr val="dk1"/>
                          </a:solidFill>
                          <a:effectLst/>
                          <a:latin typeface="+mn-lt"/>
                          <a:ea typeface="+mn-ea"/>
                          <a:cs typeface="+mn-cs"/>
                        </a:rPr>
                        <a:t>  </a:t>
                      </a:r>
                      <a:r>
                        <a:rPr lang="en-US" sz="1800" b="1" kern="1200" dirty="0">
                          <a:solidFill>
                            <a:schemeClr val="dk1"/>
                          </a:solidFill>
                          <a:effectLst/>
                          <a:latin typeface="+mn-lt"/>
                          <a:ea typeface="+mn-ea"/>
                          <a:cs typeface="+mn-cs"/>
                        </a:rPr>
                        <a:t>Will LP&amp;L’s customer </a:t>
                      </a:r>
                      <a:r>
                        <a:rPr lang="en-US" sz="1800" b="1" kern="1200" dirty="0">
                          <a:solidFill>
                            <a:schemeClr val="tx1"/>
                          </a:solidFill>
                          <a:effectLst/>
                          <a:latin typeface="+mn-lt"/>
                          <a:ea typeface="+mn-ea"/>
                          <a:cs typeface="+mn-cs"/>
                        </a:rPr>
                        <a:t>sales</a:t>
                      </a:r>
                      <a:r>
                        <a:rPr lang="en-US" sz="1800" b="1" kern="1200" dirty="0">
                          <a:solidFill>
                            <a:srgbClr val="C00000"/>
                          </a:solidFill>
                          <a:effectLst/>
                          <a:latin typeface="+mn-lt"/>
                          <a:ea typeface="+mn-ea"/>
                          <a:cs typeface="+mn-cs"/>
                        </a:rPr>
                        <a:t> </a:t>
                      </a:r>
                      <a:r>
                        <a:rPr lang="en-US" sz="1800" b="1" kern="1200" dirty="0">
                          <a:solidFill>
                            <a:schemeClr val="dk1"/>
                          </a:solidFill>
                          <a:effectLst/>
                          <a:latin typeface="+mn-lt"/>
                          <a:ea typeface="+mn-ea"/>
                          <a:cs typeface="+mn-cs"/>
                        </a:rPr>
                        <a:t>tax exemption certificates transfer to a customer’s REP of choice/DREP?</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NO, customers will be responsible for providing their tax certificate to their new REP of choice/DREP upon transition to ensure </a:t>
                      </a:r>
                      <a:r>
                        <a:rPr lang="en-US" sz="1800" kern="1200" dirty="0">
                          <a:solidFill>
                            <a:schemeClr val="tx1"/>
                          </a:solidFill>
                          <a:effectLst/>
                          <a:latin typeface="+mn-lt"/>
                          <a:ea typeface="+mn-ea"/>
                          <a:cs typeface="+mn-cs"/>
                        </a:rPr>
                        <a:t>sales </a:t>
                      </a:r>
                      <a:r>
                        <a:rPr lang="en-US" sz="1800" kern="1200" dirty="0">
                          <a:solidFill>
                            <a:schemeClr val="dk1"/>
                          </a:solidFill>
                          <a:effectLst/>
                          <a:latin typeface="+mn-lt"/>
                          <a:ea typeface="+mn-ea"/>
                          <a:cs typeface="+mn-cs"/>
                        </a:rPr>
                        <a:t>taxes are not assessed.</a:t>
                      </a:r>
                    </a:p>
                    <a:p>
                      <a:endParaRPr lang="en-US" dirty="0"/>
                    </a:p>
                  </a:txBody>
                  <a:tcPr/>
                </a:tc>
                <a:extLst>
                  <a:ext uri="{0D108BD9-81ED-4DB2-BD59-A6C34878D82A}">
                    <a16:rowId xmlns:a16="http://schemas.microsoft.com/office/drawing/2014/main" val="281832737"/>
                  </a:ext>
                </a:extLst>
              </a:tr>
            </a:tbl>
          </a:graphicData>
        </a:graphic>
      </p:graphicFrame>
    </p:spTree>
    <p:extLst>
      <p:ext uri="{BB962C8B-B14F-4D97-AF65-F5344CB8AC3E}">
        <p14:creationId xmlns:p14="http://schemas.microsoft.com/office/powerpoint/2010/main" val="20813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fontScale="90000"/>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t>LP&amp;L Rates </a:t>
            </a:r>
          </a:p>
          <a:p>
            <a:pPr>
              <a:spcBef>
                <a:spcPts val="0"/>
              </a:spcBef>
            </a:pPr>
            <a:r>
              <a:rPr lang="en-US" dirty="0"/>
              <a:t>Customer Enrollment Process – Detailed Timeline</a:t>
            </a:r>
          </a:p>
          <a:p>
            <a:pPr>
              <a:spcBef>
                <a:spcPts val="0"/>
              </a:spcBef>
            </a:pPr>
            <a:r>
              <a:rPr lang="en-US" dirty="0"/>
              <a:t>PUCT Complaint Process / Application of PUCT Rules</a:t>
            </a:r>
          </a:p>
          <a:p>
            <a:pPr>
              <a:spcBef>
                <a:spcPts val="0"/>
              </a:spcBef>
            </a:pPr>
            <a:r>
              <a:rPr lang="en-US" dirty="0"/>
              <a:t>Transaction Timelines / TXSET Timelines </a:t>
            </a:r>
          </a:p>
          <a:p>
            <a:pPr>
              <a:spcBef>
                <a:spcPts val="0"/>
              </a:spcBef>
            </a:pPr>
            <a:r>
              <a:rPr lang="en-US" dirty="0"/>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t>Mass Customer Lists</a:t>
            </a:r>
          </a:p>
          <a:p>
            <a:pPr>
              <a:spcBef>
                <a:spcPts val="0"/>
              </a:spcBef>
            </a:pPr>
            <a:r>
              <a:rPr lang="en-US" dirty="0"/>
              <a:t>Power to Choose website</a:t>
            </a:r>
          </a:p>
          <a:p>
            <a:pPr>
              <a:spcBef>
                <a:spcPts val="0"/>
              </a:spcBef>
            </a:pPr>
            <a:r>
              <a:rPr lang="en-US" dirty="0"/>
              <a:t>Customer Forums/Town Halls</a:t>
            </a:r>
          </a:p>
          <a:p>
            <a:pPr>
              <a:spcBef>
                <a:spcPts val="0"/>
              </a:spcBef>
            </a:pPr>
            <a:r>
              <a:rPr lang="en-US" dirty="0"/>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t>CBCI files </a:t>
            </a:r>
          </a:p>
          <a:p>
            <a:pPr>
              <a:spcBef>
                <a:spcPts val="0"/>
              </a:spcBef>
            </a:pPr>
            <a:r>
              <a:rPr lang="en-US" dirty="0"/>
              <a:t>Default REP Selection Process</a:t>
            </a:r>
          </a:p>
          <a:p>
            <a:pPr>
              <a:spcBef>
                <a:spcPts val="0"/>
              </a:spcBef>
            </a:pPr>
            <a:r>
              <a:rPr lang="en-US" dirty="0"/>
              <a:t>DNP Blackout Period</a:t>
            </a:r>
          </a:p>
          <a:p>
            <a:pPr>
              <a:spcBef>
                <a:spcPts val="0"/>
              </a:spcBef>
            </a:pPr>
            <a:r>
              <a:rPr lang="en-US" dirty="0"/>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1010842"/>
          </a:xfrm>
        </p:spPr>
        <p:txBody>
          <a:bodyPr>
            <a:normAutofit/>
          </a:bodyPr>
          <a:lstStyle/>
          <a:p>
            <a:r>
              <a:rPr lang="en-US" sz="2000" dirty="0"/>
              <a:t>GO LIVE – Transition to Competition </a:t>
            </a: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Pro Forma Tariff</a:t>
            </a:r>
          </a:p>
          <a:p>
            <a:pPr>
              <a:spcBef>
                <a:spcPts val="0"/>
              </a:spcBef>
            </a:pPr>
            <a:r>
              <a:rPr lang="en-US" dirty="0"/>
              <a:t>Access Agreement</a:t>
            </a:r>
          </a:p>
          <a:p>
            <a:pPr>
              <a:spcBef>
                <a:spcPts val="0"/>
              </a:spcBef>
            </a:pPr>
            <a:r>
              <a:rPr lang="en-US" dirty="0"/>
              <a:t>POLR Process</a:t>
            </a:r>
          </a:p>
          <a:p>
            <a:pPr>
              <a:spcBef>
                <a:spcPts val="0"/>
              </a:spcBef>
            </a:pPr>
            <a:r>
              <a:rPr lang="en-US" dirty="0"/>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Tampering Information Process</a:t>
            </a:r>
          </a:p>
          <a:p>
            <a:pPr>
              <a:spcBef>
                <a:spcPts val="0"/>
              </a:spcBef>
            </a:pPr>
            <a:r>
              <a:rPr lang="en-US" dirty="0"/>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ESI IDs in TDSP Extract</a:t>
            </a:r>
          </a:p>
          <a:p>
            <a:pPr>
              <a:spcBef>
                <a:spcPts val="0"/>
              </a:spcBef>
            </a:pPr>
            <a:r>
              <a:rPr lang="en-US" dirty="0"/>
              <a:t>RMG Chapter 8 Revisions </a:t>
            </a:r>
          </a:p>
          <a:p>
            <a:pPr>
              <a:spcBef>
                <a:spcPts val="0"/>
              </a:spcBef>
            </a:pPr>
            <a:r>
              <a:rPr lang="en-US" dirty="0"/>
              <a:t>Historical Usage Requests</a:t>
            </a:r>
          </a:p>
          <a:p>
            <a:pPr>
              <a:spcBef>
                <a:spcPts val="0"/>
              </a:spcBef>
            </a:pPr>
            <a:r>
              <a:rPr lang="en-US" dirty="0"/>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6"/>
            <a:ext cx="3369127" cy="1010842"/>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SAC04s, Load Profiles </a:t>
            </a:r>
          </a:p>
          <a:p>
            <a:pPr>
              <a:spcBef>
                <a:spcPts val="0"/>
              </a:spcBef>
            </a:pPr>
            <a:r>
              <a:rPr lang="en-US" u="sng" dirty="0"/>
              <a:t>TSDP Activities</a:t>
            </a:r>
            <a:r>
              <a:rPr lang="en-US" dirty="0"/>
              <a:t>:  Critical Care, DLFs, Solar/DG, Switch Hold Files, BUSIDDRQ, Call Center, OGFLT, Weather Moratoriums, Proration</a:t>
            </a:r>
          </a:p>
        </p:txBody>
      </p:sp>
    </p:spTree>
    <p:extLst>
      <p:ext uri="{BB962C8B-B14F-4D97-AF65-F5344CB8AC3E}">
        <p14:creationId xmlns:p14="http://schemas.microsoft.com/office/powerpoint/2010/main" val="332104327"/>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C43685-694E-4579-B109-3C418D49DA65}">
  <ds:schemaRefs>
    <ds:schemaRef ds:uri="http://purl.org/dc/elements/1.1/"/>
    <ds:schemaRef ds:uri="http://schemas.microsoft.com/office/2006/metadata/properties"/>
    <ds:schemaRef ds:uri="http://schemas.microsoft.com/sharepoint/v3"/>
    <ds:schemaRef ds:uri="230e9df3-be65-4c73-a93b-d1236ebd677e"/>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customXml/itemProps2.xml><?xml version="1.0" encoding="utf-8"?>
<ds:datastoreItem xmlns:ds="http://schemas.openxmlformats.org/officeDocument/2006/customXml" ds:itemID="{CC96B61E-1B64-430F-934F-7D1B900280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D6FE22-81A0-4500-AFD0-342D21BB9A2C}">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345</TotalTime>
  <Words>1006</Words>
  <Application>Microsoft Office PowerPoint</Application>
  <PresentationFormat>Widescreen</PresentationFormat>
  <Paragraphs>87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Tenorite</vt:lpstr>
      <vt:lpstr>Office Theme</vt:lpstr>
      <vt:lpstr>Lubbock  Retail Integration Task Force – LRITF December 6th, 2022</vt:lpstr>
      <vt:lpstr>LRITF Meeting  11/1/22</vt:lpstr>
      <vt:lpstr>LRITF Meeting  11/1/22  continued</vt:lpstr>
      <vt:lpstr>LRITF Meeting  11/1/22  continued</vt:lpstr>
      <vt:lpstr>LRITF Meeting  11/1/22  continued</vt:lpstr>
      <vt:lpstr>LRITF Meeting  11/1/22  continued</vt:lpstr>
      <vt:lpstr>LRITF Meeting  11/1/22  continued</vt:lpstr>
      <vt:lpstr>Completed Action Items  Q&amp;A </vt:lpstr>
      <vt:lpstr>TIMELINE of Actions</vt:lpstr>
      <vt:lpstr>Lritf meeting Held after RMS @ 1:30 PM    December 6th,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15</cp:revision>
  <dcterms:created xsi:type="dcterms:W3CDTF">2022-10-07T18:03:56Z</dcterms:created>
  <dcterms:modified xsi:type="dcterms:W3CDTF">2022-12-02T15:57:55Z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