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12/01/2022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12/06/2022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8CAD08B-254E-47FD-A26C-FE7505A5F351}"/>
              </a:ext>
            </a:extLst>
          </p:cNvPr>
          <p:cNvGraphicFramePr>
            <a:graphicFrameLocks noGrp="1"/>
          </p:cNvGraphicFramePr>
          <p:nvPr>
            <p:extLst>
              <p:ext uri="{D42A27DB-BD31-4B8C-83A1-F6EECF244321}">
                <p14:modId xmlns:p14="http://schemas.microsoft.com/office/powerpoint/2010/main" val="3995455113"/>
              </p:ext>
            </p:extLst>
          </p:nvPr>
        </p:nvGraphicFramePr>
        <p:xfrm>
          <a:off x="380994" y="990601"/>
          <a:ext cx="8382000" cy="5105394"/>
        </p:xfrm>
        <a:graphic>
          <a:graphicData uri="http://schemas.openxmlformats.org/drawingml/2006/table">
            <a:tbl>
              <a:tblPr/>
              <a:tblGrid>
                <a:gridCol w="698500">
                  <a:extLst>
                    <a:ext uri="{9D8B030D-6E8A-4147-A177-3AD203B41FA5}">
                      <a16:colId xmlns:a16="http://schemas.microsoft.com/office/drawing/2014/main" val="1645983727"/>
                    </a:ext>
                  </a:extLst>
                </a:gridCol>
                <a:gridCol w="698500">
                  <a:extLst>
                    <a:ext uri="{9D8B030D-6E8A-4147-A177-3AD203B41FA5}">
                      <a16:colId xmlns:a16="http://schemas.microsoft.com/office/drawing/2014/main" val="1940171942"/>
                    </a:ext>
                  </a:extLst>
                </a:gridCol>
                <a:gridCol w="698500">
                  <a:extLst>
                    <a:ext uri="{9D8B030D-6E8A-4147-A177-3AD203B41FA5}">
                      <a16:colId xmlns:a16="http://schemas.microsoft.com/office/drawing/2014/main" val="1229867532"/>
                    </a:ext>
                  </a:extLst>
                </a:gridCol>
                <a:gridCol w="698500">
                  <a:extLst>
                    <a:ext uri="{9D8B030D-6E8A-4147-A177-3AD203B41FA5}">
                      <a16:colId xmlns:a16="http://schemas.microsoft.com/office/drawing/2014/main" val="284700746"/>
                    </a:ext>
                  </a:extLst>
                </a:gridCol>
                <a:gridCol w="698500">
                  <a:extLst>
                    <a:ext uri="{9D8B030D-6E8A-4147-A177-3AD203B41FA5}">
                      <a16:colId xmlns:a16="http://schemas.microsoft.com/office/drawing/2014/main" val="2720883936"/>
                    </a:ext>
                  </a:extLst>
                </a:gridCol>
                <a:gridCol w="698500">
                  <a:extLst>
                    <a:ext uri="{9D8B030D-6E8A-4147-A177-3AD203B41FA5}">
                      <a16:colId xmlns:a16="http://schemas.microsoft.com/office/drawing/2014/main" val="2978043976"/>
                    </a:ext>
                  </a:extLst>
                </a:gridCol>
                <a:gridCol w="698500">
                  <a:extLst>
                    <a:ext uri="{9D8B030D-6E8A-4147-A177-3AD203B41FA5}">
                      <a16:colId xmlns:a16="http://schemas.microsoft.com/office/drawing/2014/main" val="791632388"/>
                    </a:ext>
                  </a:extLst>
                </a:gridCol>
                <a:gridCol w="698500">
                  <a:extLst>
                    <a:ext uri="{9D8B030D-6E8A-4147-A177-3AD203B41FA5}">
                      <a16:colId xmlns:a16="http://schemas.microsoft.com/office/drawing/2014/main" val="950140414"/>
                    </a:ext>
                  </a:extLst>
                </a:gridCol>
                <a:gridCol w="698500">
                  <a:extLst>
                    <a:ext uri="{9D8B030D-6E8A-4147-A177-3AD203B41FA5}">
                      <a16:colId xmlns:a16="http://schemas.microsoft.com/office/drawing/2014/main" val="2149835095"/>
                    </a:ext>
                  </a:extLst>
                </a:gridCol>
                <a:gridCol w="698500">
                  <a:extLst>
                    <a:ext uri="{9D8B030D-6E8A-4147-A177-3AD203B41FA5}">
                      <a16:colId xmlns:a16="http://schemas.microsoft.com/office/drawing/2014/main" val="3726194395"/>
                    </a:ext>
                  </a:extLst>
                </a:gridCol>
                <a:gridCol w="698500">
                  <a:extLst>
                    <a:ext uri="{9D8B030D-6E8A-4147-A177-3AD203B41FA5}">
                      <a16:colId xmlns:a16="http://schemas.microsoft.com/office/drawing/2014/main" val="1369541750"/>
                    </a:ext>
                  </a:extLst>
                </a:gridCol>
                <a:gridCol w="698500">
                  <a:extLst>
                    <a:ext uri="{9D8B030D-6E8A-4147-A177-3AD203B41FA5}">
                      <a16:colId xmlns:a16="http://schemas.microsoft.com/office/drawing/2014/main" val="3878652414"/>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74528525"/>
                  </a:ext>
                </a:extLst>
              </a:tr>
              <a:tr h="49912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3156604"/>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882760"/>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1119787"/>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6161635"/>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75865"/>
                  </a:ext>
                </a:extLst>
              </a:tr>
              <a:tr h="242435">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7126165"/>
                  </a:ext>
                </a:extLst>
              </a:tr>
              <a:tr h="242435">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225619"/>
                  </a:ext>
                </a:extLst>
              </a:tr>
              <a:tr h="242435">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660968"/>
                  </a:ext>
                </a:extLst>
              </a:tr>
              <a:tr h="242435">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920197"/>
                  </a:ext>
                </a:extLst>
              </a:tr>
              <a:tr h="242435">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0837852"/>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2133508"/>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647656"/>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5436978"/>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488448"/>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2429287"/>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454068"/>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1,635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1502837"/>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2,095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054662"/>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92154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September 2022 - IAG/IAL Statistics</a:t>
            </a:r>
          </a:p>
          <a:p>
            <a:r>
              <a:rPr lang="en-US" altLang="en-US" dirty="0"/>
              <a:t>Top 10 – September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September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graphicFrame>
        <p:nvGraphicFramePr>
          <p:cNvPr id="5" name="Table 4">
            <a:extLst>
              <a:ext uri="{FF2B5EF4-FFF2-40B4-BE49-F238E27FC236}">
                <a16:creationId xmlns:a16="http://schemas.microsoft.com/office/drawing/2014/main" id="{71123996-8750-44C2-8B93-ACB81DAF6A4D}"/>
              </a:ext>
            </a:extLst>
          </p:cNvPr>
          <p:cNvGraphicFramePr>
            <a:graphicFrameLocks noGrp="1"/>
          </p:cNvGraphicFramePr>
          <p:nvPr>
            <p:extLst>
              <p:ext uri="{D42A27DB-BD31-4B8C-83A1-F6EECF244321}">
                <p14:modId xmlns:p14="http://schemas.microsoft.com/office/powerpoint/2010/main" val="4013651298"/>
              </p:ext>
            </p:extLst>
          </p:nvPr>
        </p:nvGraphicFramePr>
        <p:xfrm>
          <a:off x="2120897" y="1102236"/>
          <a:ext cx="4902201" cy="3914775"/>
        </p:xfrm>
        <a:graphic>
          <a:graphicData uri="http://schemas.openxmlformats.org/drawingml/2006/table">
            <a:tbl>
              <a:tblPr/>
              <a:tblGrid>
                <a:gridCol w="1148953">
                  <a:extLst>
                    <a:ext uri="{9D8B030D-6E8A-4147-A177-3AD203B41FA5}">
                      <a16:colId xmlns:a16="http://schemas.microsoft.com/office/drawing/2014/main" val="2801899153"/>
                    </a:ext>
                  </a:extLst>
                </a:gridCol>
                <a:gridCol w="938312">
                  <a:extLst>
                    <a:ext uri="{9D8B030D-6E8A-4147-A177-3AD203B41FA5}">
                      <a16:colId xmlns:a16="http://schemas.microsoft.com/office/drawing/2014/main" val="3616559723"/>
                    </a:ext>
                  </a:extLst>
                </a:gridCol>
                <a:gridCol w="938312">
                  <a:extLst>
                    <a:ext uri="{9D8B030D-6E8A-4147-A177-3AD203B41FA5}">
                      <a16:colId xmlns:a16="http://schemas.microsoft.com/office/drawing/2014/main" val="2395290329"/>
                    </a:ext>
                  </a:extLst>
                </a:gridCol>
                <a:gridCol w="938312">
                  <a:extLst>
                    <a:ext uri="{9D8B030D-6E8A-4147-A177-3AD203B41FA5}">
                      <a16:colId xmlns:a16="http://schemas.microsoft.com/office/drawing/2014/main" val="2270155666"/>
                    </a:ext>
                  </a:extLst>
                </a:gridCol>
                <a:gridCol w="938312">
                  <a:extLst>
                    <a:ext uri="{9D8B030D-6E8A-4147-A177-3AD203B41FA5}">
                      <a16:colId xmlns:a16="http://schemas.microsoft.com/office/drawing/2014/main" val="539409817"/>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140308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9828983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055345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7274738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2,051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028842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1729919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1986654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072504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1,709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927075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8800795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7909111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37520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0020215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64459731"/>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339555460"/>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900112878"/>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067327692"/>
                  </a:ext>
                </a:extLst>
              </a:tr>
            </a:tbl>
          </a:graphicData>
        </a:graphic>
      </p:graphicFrame>
      <p:graphicFrame>
        <p:nvGraphicFramePr>
          <p:cNvPr id="7" name="Object 6">
            <a:extLst>
              <a:ext uri="{FF2B5EF4-FFF2-40B4-BE49-F238E27FC236}">
                <a16:creationId xmlns:a16="http://schemas.microsoft.com/office/drawing/2014/main" id="{1E324610-F23F-4A3C-90A1-BC6B5B13C50A}"/>
              </a:ext>
            </a:extLst>
          </p:cNvPr>
          <p:cNvGraphicFramePr>
            <a:graphicFrameLocks noChangeAspect="1"/>
          </p:cNvGraphicFramePr>
          <p:nvPr>
            <p:extLst>
              <p:ext uri="{D42A27DB-BD31-4B8C-83A1-F6EECF244321}">
                <p14:modId xmlns:p14="http://schemas.microsoft.com/office/powerpoint/2010/main" val="478466098"/>
              </p:ext>
            </p:extLst>
          </p:nvPr>
        </p:nvGraphicFramePr>
        <p:xfrm>
          <a:off x="4114797" y="5279698"/>
          <a:ext cx="914400" cy="771525"/>
        </p:xfrm>
        <a:graphic>
          <a:graphicData uri="http://schemas.openxmlformats.org/presentationml/2006/ole">
            <mc:AlternateContent xmlns:mc="http://schemas.openxmlformats.org/markup-compatibility/2006">
              <mc:Choice xmlns:v="urn:schemas-microsoft-com:vml" Requires="v">
                <p:oleObj spid="_x0000_s1070"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7" y="527969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September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
        <p:nvSpPr>
          <p:cNvPr id="12" name="TextBox 11">
            <a:extLst>
              <a:ext uri="{FF2B5EF4-FFF2-40B4-BE49-F238E27FC236}">
                <a16:creationId xmlns:a16="http://schemas.microsoft.com/office/drawing/2014/main" id="{052E5FAA-2952-4A4F-B178-48EF77F1794A}"/>
              </a:ext>
            </a:extLst>
          </p:cNvPr>
          <p:cNvSpPr txBox="1"/>
          <p:nvPr/>
        </p:nvSpPr>
        <p:spPr>
          <a:xfrm>
            <a:off x="7810500" y="2559278"/>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10</a:t>
            </a:r>
          </a:p>
        </p:txBody>
      </p:sp>
      <p:pic>
        <p:nvPicPr>
          <p:cNvPr id="5" name="Picture 4" descr="Chart&#10;&#10;Description automatically generated">
            <a:extLst>
              <a:ext uri="{FF2B5EF4-FFF2-40B4-BE49-F238E27FC236}">
                <a16:creationId xmlns:a16="http://schemas.microsoft.com/office/drawing/2014/main" id="{9FFA0868-2FB5-4ABC-B151-B27799D748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5278"/>
            <a:ext cx="9144000" cy="1524000"/>
          </a:xfrm>
          <a:prstGeom prst="rect">
            <a:avLst/>
          </a:prstGeom>
        </p:spPr>
      </p:pic>
      <p:sp>
        <p:nvSpPr>
          <p:cNvPr id="11" name="TextBox 10">
            <a:extLst>
              <a:ext uri="{FF2B5EF4-FFF2-40B4-BE49-F238E27FC236}">
                <a16:creationId xmlns:a16="http://schemas.microsoft.com/office/drawing/2014/main" id="{D9C41B51-B2EC-45EA-80EA-273E7D6B1E27}"/>
              </a:ext>
            </a:extLst>
          </p:cNvPr>
          <p:cNvSpPr txBox="1"/>
          <p:nvPr/>
        </p:nvSpPr>
        <p:spPr>
          <a:xfrm>
            <a:off x="4953000" y="1027750"/>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2</a:t>
            </a:r>
          </a:p>
        </p:txBody>
      </p:sp>
      <p:pic>
        <p:nvPicPr>
          <p:cNvPr id="8" name="Picture 7" descr="Chart, box and whisker chart&#10;&#10;Description automatically generated">
            <a:extLst>
              <a:ext uri="{FF2B5EF4-FFF2-40B4-BE49-F238E27FC236}">
                <a16:creationId xmlns:a16="http://schemas.microsoft.com/office/drawing/2014/main" id="{648B5152-AD0E-477F-A263-AC72ECD58E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940D89C8-B6A8-4BE4-BC02-4A7F16FA30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8722"/>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Chart, scatter chart&#10;&#10;Description automatically generated">
            <a:extLst>
              <a:ext uri="{FF2B5EF4-FFF2-40B4-BE49-F238E27FC236}">
                <a16:creationId xmlns:a16="http://schemas.microsoft.com/office/drawing/2014/main" id="{50A1D13C-BE45-4324-8BF8-49E9450A67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3420"/>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September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
        <p:nvSpPr>
          <p:cNvPr id="14" name="TextBox 13">
            <a:extLst>
              <a:ext uri="{FF2B5EF4-FFF2-40B4-BE49-F238E27FC236}">
                <a16:creationId xmlns:a16="http://schemas.microsoft.com/office/drawing/2014/main" id="{DF47B65A-FBE0-4EDA-B33D-CC36AB9505E8}"/>
              </a:ext>
            </a:extLst>
          </p:cNvPr>
          <p:cNvSpPr txBox="1"/>
          <p:nvPr/>
        </p:nvSpPr>
        <p:spPr>
          <a:xfrm>
            <a:off x="8077200" y="96153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10</a:t>
            </a:r>
          </a:p>
        </p:txBody>
      </p:sp>
      <p:pic>
        <p:nvPicPr>
          <p:cNvPr id="16" name="Picture 15" descr="Chart, bar chart, box and whisker chart&#10;&#10;Description automatically generated">
            <a:extLst>
              <a:ext uri="{FF2B5EF4-FFF2-40B4-BE49-F238E27FC236}">
                <a16:creationId xmlns:a16="http://schemas.microsoft.com/office/drawing/2014/main" id="{C3D14222-5AE1-4A8D-9329-AB625077BB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8" name="Picture 17" descr="Chart, scatter chart&#10;&#10;Description automatically generated">
            <a:extLst>
              <a:ext uri="{FF2B5EF4-FFF2-40B4-BE49-F238E27FC236}">
                <a16:creationId xmlns:a16="http://schemas.microsoft.com/office/drawing/2014/main" id="{7AF2E304-D607-4749-A2DB-5535644882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058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a:solidFill>
                  <a:schemeClr val="tx1"/>
                </a:solidFill>
              </a:rPr>
              <a:t>Top - 12 Month Average Rescission % </a:t>
            </a:r>
            <a:r>
              <a:rPr lang="en-US" altLang="en-US" sz="1800" u="sng">
                <a:solidFill>
                  <a:schemeClr val="tx1"/>
                </a:solidFill>
              </a:rPr>
              <a:t>Greater</a:t>
            </a:r>
            <a:r>
              <a:rPr lang="en-US" altLang="en-US" sz="1800">
                <a:solidFill>
                  <a:schemeClr val="tx1"/>
                </a:solidFill>
              </a:rPr>
              <a:t> Than 1% of Switches thru September 2022 With number of months Greater Than 1%</a:t>
            </a:r>
            <a:endParaRPr lang="en-US" altLang="en-US" sz="1800"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a:t>Retail Market Subcommittee</a:t>
            </a:r>
          </a:p>
          <a:p>
            <a:pPr algn="r"/>
            <a:r>
              <a:rPr lang="en-US" sz="900"/>
              <a:t>12/06/22</a:t>
            </a:r>
            <a:endParaRPr lang="en-US" sz="900" dirty="0"/>
          </a:p>
        </p:txBody>
      </p:sp>
      <p:pic>
        <p:nvPicPr>
          <p:cNvPr id="5" name="Picture 4">
            <a:extLst>
              <a:ext uri="{FF2B5EF4-FFF2-40B4-BE49-F238E27FC236}">
                <a16:creationId xmlns:a16="http://schemas.microsoft.com/office/drawing/2014/main" id="{187E1FB4-54A6-42B3-95DD-DB7D7D8F7F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12/06/22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16998</TotalTime>
  <Words>1169</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September 2022 - IAG/IAL Statistics</vt:lpstr>
      <vt:lpstr>Top 10 - September 2022 - IAG/IAL % Greater Than 1% of Enrollments With number of months Greater Than 1%  </vt:lpstr>
      <vt:lpstr>Top 10 - 12 Month Average IAG/IAL % Greater Than 1% of Enrollments thru September 2022 With number of months Greater Than 1% </vt:lpstr>
      <vt:lpstr>Explanation of IAG/IAL Slides Data</vt:lpstr>
      <vt:lpstr>Explanation of IAG/IAL Slides Data (Cont)</vt:lpstr>
      <vt:lpstr>Top - 12 Month Average Rescission % Greater Than 1% of Switches thru September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440</cp:revision>
  <cp:lastPrinted>2016-01-21T20:53:15Z</cp:lastPrinted>
  <dcterms:created xsi:type="dcterms:W3CDTF">2016-01-21T15:20:31Z</dcterms:created>
  <dcterms:modified xsi:type="dcterms:W3CDTF">2022-12-01T21:12:24Z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