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0" r:id="rId4"/>
  </p:sldMasterIdLst>
  <p:sldIdLst>
    <p:sldId id="256" r:id="rId5"/>
    <p:sldId id="259" r:id="rId6"/>
    <p:sldId id="266" r:id="rId7"/>
    <p:sldId id="265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7" autoAdjust="0"/>
    <p:restoredTop sz="94660"/>
  </p:normalViewPr>
  <p:slideViewPr>
    <p:cSldViewPr snapToGrid="0">
      <p:cViewPr varScale="1">
        <p:scale>
          <a:sx n="86" d="100"/>
          <a:sy n="86" d="100"/>
        </p:scale>
        <p:origin x="108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5255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796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388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757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5121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75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800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573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599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65689093-469E-468C-ABA2-5CF0A6764A51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685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368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65689093-469E-468C-ABA2-5CF0A6764A51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0701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files/docs/2022/09/15/DC%20Energy%20Smaller%20Load%20Zones.pdf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files/docs/2022/07/18/Creation%20of%20New%20Load%20Zones.pptx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99E242A-A689-4DF5-95ED-B6BA05F2E2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199" y="1093788"/>
            <a:ext cx="10506455" cy="2967208"/>
          </a:xfrm>
        </p:spPr>
        <p:txBody>
          <a:bodyPr>
            <a:normAutofit/>
          </a:bodyPr>
          <a:lstStyle/>
          <a:p>
            <a:pPr algn="l"/>
            <a:r>
              <a:rPr lang="en-US" sz="5400" smtClean="0"/>
              <a:t>Creation </a:t>
            </a:r>
            <a:r>
              <a:rPr lang="en-US" sz="5400" dirty="0" smtClean="0"/>
              <a:t>of Smaller Load Zones</a:t>
            </a:r>
            <a:endParaRPr lang="en-US" sz="5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AF09D7D-76C4-4ABA-9706-116A5D45E4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21830" y="4619624"/>
            <a:ext cx="5425874" cy="1038225"/>
          </a:xfrm>
        </p:spPr>
        <p:txBody>
          <a:bodyPr>
            <a:normAutofit/>
          </a:bodyPr>
          <a:lstStyle/>
          <a:p>
            <a:pPr algn="r"/>
            <a:r>
              <a:rPr lang="en-US" dirty="0" smtClean="0"/>
              <a:t>RMS Meeting </a:t>
            </a:r>
            <a:r>
              <a:rPr lang="en-US" dirty="0"/>
              <a:t>– </a:t>
            </a:r>
            <a:r>
              <a:rPr lang="en-US" dirty="0" smtClean="0"/>
              <a:t>DECEMBER 2022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2770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69A2537-D441-4886-9211-5B5476A03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397"/>
            <a:ext cx="10515600" cy="1273233"/>
          </a:xfrm>
        </p:spPr>
        <p:txBody>
          <a:bodyPr>
            <a:normAutofit/>
          </a:bodyPr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68F564F-A32A-47D1-911B-E1EE4EFCF6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8800"/>
            <a:ext cx="11049001" cy="4343400"/>
          </a:xfrm>
        </p:spPr>
        <p:txBody>
          <a:bodyPr>
            <a:noAutofit/>
          </a:bodyPr>
          <a:lstStyle/>
          <a:p>
            <a:pPr lvl="1">
              <a:lnSpc>
                <a:spcPct val="110000"/>
              </a:lnSpc>
              <a:buFont typeface="Courier New" panose="02070309020205020404" pitchFamily="49" charset="0"/>
              <a:buChar char="o"/>
            </a:pPr>
            <a:r>
              <a:rPr lang="en-US" sz="2000" dirty="0" smtClean="0"/>
              <a:t> Beginning in June, CMWG took up discussions on a stakeholder proposal to subdivide existing load </a:t>
            </a:r>
            <a:r>
              <a:rPr lang="en-US" sz="2000" dirty="0"/>
              <a:t>zones </a:t>
            </a:r>
            <a:r>
              <a:rPr lang="en-US" sz="2000" dirty="0" smtClean="0"/>
              <a:t>into smaller load zones for improved Aggregated DER participation</a:t>
            </a:r>
          </a:p>
          <a:p>
            <a:pPr lvl="1">
              <a:lnSpc>
                <a:spcPct val="110000"/>
              </a:lnSpc>
              <a:buFont typeface="Courier New" panose="02070309020205020404" pitchFamily="49" charset="0"/>
              <a:buChar char="o"/>
            </a:pPr>
            <a:endParaRPr lang="en-US" sz="2000" dirty="0" smtClean="0"/>
          </a:p>
          <a:p>
            <a:pPr lvl="1">
              <a:lnSpc>
                <a:spcPct val="110000"/>
              </a:lnSpc>
              <a:buFont typeface="Courier New" panose="02070309020205020404" pitchFamily="49" charset="0"/>
              <a:buChar char="o"/>
            </a:pPr>
            <a:r>
              <a:rPr lang="en-US" sz="2000" dirty="0" smtClean="0"/>
              <a:t> CMWG has reached a decision point on whether to pursue a study on the creation of smaller load zones</a:t>
            </a:r>
          </a:p>
          <a:p>
            <a:pPr lvl="1">
              <a:lnSpc>
                <a:spcPct val="110000"/>
              </a:lnSpc>
              <a:buFont typeface="Courier New" panose="02070309020205020404" pitchFamily="49" charset="0"/>
              <a:buChar char="o"/>
            </a:pPr>
            <a:endParaRPr lang="en-US" sz="2000" dirty="0" smtClean="0"/>
          </a:p>
          <a:p>
            <a:pPr lvl="1">
              <a:lnSpc>
                <a:spcPct val="110000"/>
              </a:lnSpc>
              <a:buFont typeface="Courier New" panose="02070309020205020404" pitchFamily="49" charset="0"/>
              <a:buChar char="o"/>
            </a:pPr>
            <a:r>
              <a:rPr lang="en-US" sz="2000" dirty="0"/>
              <a:t> </a:t>
            </a:r>
            <a:r>
              <a:rPr lang="en-US" sz="2000" dirty="0" smtClean="0"/>
              <a:t>Given the retail market impacts of changing LZs and no prior discussion at RMS, WMS leadership is bringing awareness to, and seeking feedback from, RMS before determining next steps</a:t>
            </a:r>
          </a:p>
          <a:p>
            <a:pPr lvl="1">
              <a:lnSpc>
                <a:spcPct val="110000"/>
              </a:lnSpc>
              <a:buFont typeface="Courier New" panose="02070309020205020404" pitchFamily="49" charset="0"/>
              <a:buChar char="o"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452119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2643" y="479503"/>
            <a:ext cx="10635844" cy="516701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84447" y="5887844"/>
            <a:ext cx="10134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*From Sept. 19 DC Energy presentation to CMWG  </a:t>
            </a:r>
            <a:r>
              <a:rPr lang="en-US" sz="1200" dirty="0">
                <a:hlinkClick r:id="rId3"/>
              </a:rPr>
              <a:t>https://</a:t>
            </a:r>
            <a:r>
              <a:rPr lang="en-US" sz="1200" dirty="0" smtClean="0">
                <a:hlinkClick r:id="rId3"/>
              </a:rPr>
              <a:t>www.ercot.com/files/docs/2022/09/15/DC%20Energy%20Smaller%20Load%20Zones.pdf</a:t>
            </a:r>
            <a:r>
              <a:rPr lang="en-US" sz="1200" dirty="0" smtClean="0"/>
              <a:t> 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9120330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4143" y="959007"/>
            <a:ext cx="11180955" cy="455323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89912" y="5812655"/>
            <a:ext cx="106494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*From July 18 </a:t>
            </a:r>
            <a:r>
              <a:rPr lang="en-US" sz="1200" dirty="0"/>
              <a:t>CMWG Presentation: </a:t>
            </a:r>
            <a:r>
              <a:rPr lang="en-US" sz="1200" dirty="0">
                <a:hlinkClick r:id="rId3"/>
              </a:rPr>
              <a:t>https://</a:t>
            </a:r>
            <a:r>
              <a:rPr lang="en-US" sz="1200" dirty="0" smtClean="0">
                <a:hlinkClick r:id="rId3"/>
              </a:rPr>
              <a:t>www.ercot.com/files/docs/2022/07/18/Creation%20of%20New%20Load%20Zones.pptx</a:t>
            </a:r>
            <a:r>
              <a:rPr lang="en-US" sz="1200" dirty="0" smtClean="0"/>
              <a:t> 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9641252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69A2537-D441-4886-9211-5B5476A03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397"/>
            <a:ext cx="10515600" cy="1273233"/>
          </a:xfrm>
        </p:spPr>
        <p:txBody>
          <a:bodyPr>
            <a:normAutofit/>
          </a:bodyPr>
          <a:lstStyle/>
          <a:p>
            <a:r>
              <a:rPr lang="en-US" dirty="0" smtClean="0"/>
              <a:t>Stakeholder Feedback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68F564F-A32A-47D1-911B-E1EE4EFCF6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0600" y="4780775"/>
            <a:ext cx="10528610" cy="271284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600" b="1" dirty="0" smtClean="0"/>
              <a:t>Do RMS members have additional considerations or feedback on this proposal and/or next steps?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xmlns="" id="{F68F564F-A32A-47D1-911B-E1EE4EFCF616}"/>
              </a:ext>
            </a:extLst>
          </p:cNvPr>
          <p:cNvSpPr txBox="1">
            <a:spLocks/>
          </p:cNvSpPr>
          <p:nvPr/>
        </p:nvSpPr>
        <p:spPr>
          <a:xfrm>
            <a:off x="990600" y="1955799"/>
            <a:ext cx="11252200" cy="2712845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Courier New" panose="02070309020205020404" pitchFamily="49" charset="0"/>
              <a:buChar char="o"/>
            </a:pPr>
            <a:r>
              <a:rPr lang="en-US" sz="2400" dirty="0" smtClean="0"/>
              <a:t> Retail market impacts and implementation timelines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400" dirty="0" smtClean="0"/>
              <a:t> Improved pricing signals and congestion management efficiency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400" dirty="0" smtClean="0"/>
              <a:t> Ongoing ADER pilot program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400" dirty="0" smtClean="0"/>
              <a:t> Prior IMM recommendation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400" dirty="0" smtClean="0"/>
              <a:t> ERCOT resource requirements and </a:t>
            </a:r>
            <a:r>
              <a:rPr lang="en-US" sz="2400" dirty="0" smtClean="0"/>
              <a:t>prioritization with </a:t>
            </a:r>
            <a:r>
              <a:rPr lang="en-US" sz="2400" smtClean="0"/>
              <a:t>other initiatives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06597226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Cambria-Calibri">
      <a:majorFont>
        <a:latin typeface="Cambria" panose="02040503050406030204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Glossy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tint val="95000"/>
              <a:shade val="95000"/>
              <a:satMod val="120000"/>
            </a:schemeClr>
          </a:solidFill>
          <a:prstDash val="solid"/>
        </a:ln>
        <a:ln w="55000" cap="flat" cmpd="thickThin" algn="ctr">
          <a:solidFill>
            <a:schemeClr val="phClr">
              <a:tint val="90000"/>
              <a:satMod val="130000"/>
            </a:schemeClr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550AB4A1B11D40BA93648E453A38A9" ma:contentTypeVersion="10" ma:contentTypeDescription="Create a new document." ma:contentTypeScope="" ma:versionID="a23f2b49f195ed5706c0043339cf2995">
  <xsd:schema xmlns:xsd="http://www.w3.org/2001/XMLSchema" xmlns:xs="http://www.w3.org/2001/XMLSchema" xmlns:p="http://schemas.microsoft.com/office/2006/metadata/properties" xmlns:ns3="60b3afc9-a72a-4286-a1f6-3c61aad5d6c4" targetNamespace="http://schemas.microsoft.com/office/2006/metadata/properties" ma:root="true" ma:fieldsID="25f05895d88c426d0858f9f4f1a8fcf0" ns3:_="">
    <xsd:import namespace="60b3afc9-a72a-4286-a1f6-3c61aad5d6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b3afc9-a72a-4286-a1f6-3c61aad5d6c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4A27AB3-3142-443C-B6D1-944B4E605F1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0b3afc9-a72a-4286-a1f6-3c61aad5d6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08C2B8A-E3D4-4968-B35C-5CC75D34F43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59730CC-A266-4BA8-9C1E-8492A0A26614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60b3afc9-a72a-4286-a1f6-3c61aad5d6c4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12596</TotalTime>
  <Words>164</Words>
  <Application>Microsoft Office PowerPoint</Application>
  <PresentationFormat>Widescreen</PresentationFormat>
  <Paragraphs>17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Cambria</vt:lpstr>
      <vt:lpstr>Courier New</vt:lpstr>
      <vt:lpstr>Retrospect</vt:lpstr>
      <vt:lpstr>Creation of Smaller Load Zones</vt:lpstr>
      <vt:lpstr>Background</vt:lpstr>
      <vt:lpstr>PowerPoint Presentation</vt:lpstr>
      <vt:lpstr>PowerPoint Presentation</vt:lpstr>
      <vt:lpstr>Stakeholder Feedback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WMS Report</dc:title>
  <dc:creator>Surendran, Resmi SENA-STX/A/7</dc:creator>
  <cp:lastModifiedBy>Joint Commenters</cp:lastModifiedBy>
  <cp:revision>197</cp:revision>
  <dcterms:created xsi:type="dcterms:W3CDTF">2021-01-14T19:13:08Z</dcterms:created>
  <dcterms:modified xsi:type="dcterms:W3CDTF">2022-12-01T23:44:46Z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0x0101000E550AB4A1B11D40BA93648E453A38A9</vt:lpwstr>
  </property>
</Properties>
</file>