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4"/>
  </p:sldMasterIdLst>
  <p:sldIdLst>
    <p:sldId id="256" r:id="rId5"/>
    <p:sldId id="259" r:id="rId6"/>
    <p:sldId id="266" r:id="rId7"/>
    <p:sldId id="265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25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9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8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5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12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0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9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5689093-469E-468C-ABA2-5CF0A6764A51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8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6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5689093-469E-468C-ABA2-5CF0A6764A51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70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files/docs/2022/09/15/DC%20Energy%20Smaller%20Load%20Zones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files/docs/2022/07/18/Creation%20of%20New%20Load%20Zones.pptx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9E242A-A689-4DF5-95ED-B6BA05F2E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en-US" sz="5400" smtClean="0"/>
              <a:t>Creation </a:t>
            </a:r>
            <a:r>
              <a:rPr lang="en-US" sz="5400" dirty="0" smtClean="0"/>
              <a:t>of Smaller Load Zones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AF09D7D-76C4-4ABA-9706-116A5D45E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21830" y="4619624"/>
            <a:ext cx="5425874" cy="1038225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RMS Meeting </a:t>
            </a:r>
            <a:r>
              <a:rPr lang="en-US" dirty="0"/>
              <a:t>– </a:t>
            </a:r>
            <a:r>
              <a:rPr lang="en-US" dirty="0" smtClean="0"/>
              <a:t>DECEMBER 2022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77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8800"/>
            <a:ext cx="11049001" cy="4343400"/>
          </a:xfrm>
        </p:spPr>
        <p:txBody>
          <a:bodyPr>
            <a:noAutofit/>
          </a:bodyPr>
          <a:lstStyle/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 Beginning in June, CMWG took up discussions on a stakeholder proposal to subdivide existing load </a:t>
            </a:r>
            <a:r>
              <a:rPr lang="en-US" sz="2000" dirty="0"/>
              <a:t>zones </a:t>
            </a:r>
            <a:r>
              <a:rPr lang="en-US" sz="2000" dirty="0" smtClean="0"/>
              <a:t>into smaller load zones for improved Aggregated DER participation</a:t>
            </a:r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 CMWG has reached a decision point on whether to pursue a study on the creation of smaller load zones</a:t>
            </a:r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 </a:t>
            </a:r>
            <a:r>
              <a:rPr lang="en-US" sz="2000" dirty="0" smtClean="0"/>
              <a:t>Given the retail market impacts of changing LZs and no prior discussion at RMS, WMS leadership is bringing awareness to, and seeking feedback from, RMS before determining next steps</a:t>
            </a:r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52119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643" y="479503"/>
            <a:ext cx="10635844" cy="51670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84447" y="5887844"/>
            <a:ext cx="10134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*From Sept. 19 DC Energy presentation to CMWG  </a:t>
            </a:r>
            <a:r>
              <a:rPr lang="en-US" sz="1200" dirty="0">
                <a:hlinkClick r:id="rId3"/>
              </a:rPr>
              <a:t>https://</a:t>
            </a:r>
            <a:r>
              <a:rPr lang="en-US" sz="1200" dirty="0" smtClean="0">
                <a:hlinkClick r:id="rId3"/>
              </a:rPr>
              <a:t>www.ercot.com/files/docs/2022/09/15/DC%20Energy%20Smaller%20Load%20Zones.pdf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12033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143" y="959007"/>
            <a:ext cx="11180955" cy="45532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89912" y="5812655"/>
            <a:ext cx="10649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*From July 18 </a:t>
            </a:r>
            <a:r>
              <a:rPr lang="en-US" sz="1200" dirty="0"/>
              <a:t>CMWG Presentation: </a:t>
            </a:r>
            <a:r>
              <a:rPr lang="en-US" sz="1200" dirty="0">
                <a:hlinkClick r:id="rId3"/>
              </a:rPr>
              <a:t>https://</a:t>
            </a:r>
            <a:r>
              <a:rPr lang="en-US" sz="1200" dirty="0" smtClean="0">
                <a:hlinkClick r:id="rId3"/>
              </a:rPr>
              <a:t>www.ercot.com/files/docs/2022/07/18/Creation%20of%20New%20Load%20Zones.pptx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64125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 smtClean="0"/>
              <a:t>Stakeholder Feedback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4780775"/>
            <a:ext cx="10528610" cy="27128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b="1" dirty="0" smtClean="0"/>
              <a:t>Do RMS members have additional considerations or feedback on this proposal and/or next steps?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F68F564F-A32A-47D1-911B-E1EE4EFCF616}"/>
              </a:ext>
            </a:extLst>
          </p:cNvPr>
          <p:cNvSpPr txBox="1">
            <a:spLocks/>
          </p:cNvSpPr>
          <p:nvPr/>
        </p:nvSpPr>
        <p:spPr>
          <a:xfrm>
            <a:off x="990600" y="1955799"/>
            <a:ext cx="11252200" cy="271284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 Retail market impacts and implementation timelines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 Improved pricing signals and congestion management efficiency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 Ongoing ADER pilot program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 Prior IMM recommendation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 ERCOT resource requirements and </a:t>
            </a:r>
            <a:r>
              <a:rPr lang="en-US" sz="2400" dirty="0" smtClean="0"/>
              <a:t>prioritization with </a:t>
            </a:r>
            <a:r>
              <a:rPr lang="en-US" sz="2400" smtClean="0"/>
              <a:t>other initiatives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659722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550AB4A1B11D40BA93648E453A38A9" ma:contentTypeVersion="10" ma:contentTypeDescription="Create a new document." ma:contentTypeScope="" ma:versionID="a23f2b49f195ed5706c0043339cf2995">
  <xsd:schema xmlns:xsd="http://www.w3.org/2001/XMLSchema" xmlns:xs="http://www.w3.org/2001/XMLSchema" xmlns:p="http://schemas.microsoft.com/office/2006/metadata/properties" xmlns:ns3="60b3afc9-a72a-4286-a1f6-3c61aad5d6c4" targetNamespace="http://schemas.microsoft.com/office/2006/metadata/properties" ma:root="true" ma:fieldsID="25f05895d88c426d0858f9f4f1a8fcf0" ns3:_="">
    <xsd:import namespace="60b3afc9-a72a-4286-a1f6-3c61aad5d6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3afc9-a72a-4286-a1f6-3c61aad5d6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A27AB3-3142-443C-B6D1-944B4E605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b3afc9-a72a-4286-a1f6-3c61aad5d6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8C2B8A-E3D4-4968-B35C-5CC75D34F4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9730CC-A266-4BA8-9C1E-8492A0A2661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0b3afc9-a72a-4286-a1f6-3c61aad5d6c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12596</TotalTime>
  <Words>164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Cambria</vt:lpstr>
      <vt:lpstr>Courier New</vt:lpstr>
      <vt:lpstr>Retrospect</vt:lpstr>
      <vt:lpstr>Creation of Smaller Load Zones</vt:lpstr>
      <vt:lpstr>Background</vt:lpstr>
      <vt:lpstr>PowerPoint Presentation</vt:lpstr>
      <vt:lpstr>PowerPoint Presentation</vt:lpstr>
      <vt:lpstr>Stakeholder Feedback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WMS Report</dc:title>
  <dc:creator>Surendran, Resmi SENA-STX/A/7</dc:creator>
  <cp:lastModifiedBy>Joint Commenters</cp:lastModifiedBy>
  <cp:revision>197</cp:revision>
  <dcterms:created xsi:type="dcterms:W3CDTF">2021-01-14T19:13:08Z</dcterms:created>
  <dcterms:modified xsi:type="dcterms:W3CDTF">2022-12-01T23:44:46Z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0x0101000E550AB4A1B11D40BA93648E453A38A9</vt:lpwstr>
  </property>
</Properties>
</file>