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7"/>
  </p:notesMasterIdLst>
  <p:handoutMasterIdLst>
    <p:handoutMasterId r:id="rId28"/>
  </p:handoutMasterIdLst>
  <p:sldIdLst>
    <p:sldId id="260" r:id="rId7"/>
    <p:sldId id="284" r:id="rId8"/>
    <p:sldId id="261" r:id="rId9"/>
    <p:sldId id="294" r:id="rId10"/>
    <p:sldId id="301" r:id="rId11"/>
    <p:sldId id="304" r:id="rId12"/>
    <p:sldId id="296" r:id="rId13"/>
    <p:sldId id="26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7" r:id="rId23"/>
    <p:sldId id="298" r:id="rId24"/>
    <p:sldId id="303" r:id="rId25"/>
    <p:sldId id="307" r:id="rId2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4"/>
            <p14:sldId id="301"/>
            <p14:sldId id="30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87462" autoAdjust="0"/>
  </p:normalViewPr>
  <p:slideViewPr>
    <p:cSldViewPr snapToGrid="0" snapToObjects="1">
      <p:cViewPr varScale="1">
        <p:scale>
          <a:sx n="100" d="100"/>
          <a:sy n="100" d="100"/>
        </p:scale>
        <p:origin x="1866" y="15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22.88%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2,031,912 MWh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6.30%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=123,509 MW*s on 10/22/2022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190,225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244,459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Oct 13th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123,509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Oct 22nd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15.03Mhz on avg for Oct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32,239,191 MWh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7,377,412 MWH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12/01/22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12/1/2022</a:t>
            </a:r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</a:t>
              </a:r>
              <a:r>
                <a:rPr lang="en-US" sz="2000" dirty="0"/>
                <a:t>Jimmy Jackson, CPS</a:t>
              </a:r>
              <a:endParaRPr lang="en-US" sz="2000" i="1" dirty="0"/>
            </a:p>
            <a:p>
              <a:r>
                <a:rPr lang="en-US" sz="2000" i="1" dirty="0"/>
                <a:t>Vice Chair: </a:t>
              </a:r>
              <a:r>
                <a:rPr lang="en-US" sz="1800" i="1" dirty="0"/>
                <a:t>Vacant</a:t>
              </a:r>
              <a:endParaRPr lang="en-US" sz="1800" dirty="0"/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Dec 1</a:t>
              </a:r>
              <a:r>
                <a:rPr lang="en-US" baseline="30000" dirty="0"/>
                <a:t>st</a:t>
              </a:r>
              <a:r>
                <a:rPr lang="en-US" dirty="0"/>
                <a:t> , 2022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151EA-7B4F-4A32-8F38-F3FA0AAB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399"/>
            <a:ext cx="7769728" cy="50596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7D9470-8AEF-4713-8A59-EFC93A9F60EB}"/>
              </a:ext>
            </a:extLst>
          </p:cNvPr>
          <p:cNvSpPr txBox="1"/>
          <p:nvPr/>
        </p:nvSpPr>
        <p:spPr>
          <a:xfrm>
            <a:off x="3886200" y="12192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172.76%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4D51E-C2CA-4BD5-B9F7-20D16E114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882675"/>
            <a:ext cx="7696201" cy="50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5B07B9-F1FE-4962-A469-771A143A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3" y="825782"/>
            <a:ext cx="7773074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DED77C-F62B-46EB-8593-90E21C754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90" y="761769"/>
            <a:ext cx="7693819" cy="51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9F2026-AED0-45DE-B0D0-C59D3DB1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90" y="764817"/>
            <a:ext cx="7693819" cy="51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F3CFB-61CE-40D4-AD4D-2BE6DDD44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11" y="825782"/>
            <a:ext cx="7766977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5B6DD3-916C-4C40-928B-5E1F8E64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9" y="798348"/>
            <a:ext cx="8461981" cy="50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2E2FB6-0CD4-4E0B-9143-15E57EE1F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37975"/>
            <a:ext cx="838272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7F8314-AB00-47F7-98F2-FD9F05133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97" y="780058"/>
            <a:ext cx="7541406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Minimum System Inertia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E89D83-5EBB-4837-8B6C-4238F009E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70" y="859313"/>
            <a:ext cx="7620660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Meeting Minutes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2 FME’s in the month of Oct</a:t>
            </a:r>
          </a:p>
          <a:p>
            <a:pPr lvl="1">
              <a:lnSpc>
                <a:spcPct val="200000"/>
              </a:lnSpc>
            </a:pPr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19130"/>
              </p:ext>
            </p:extLst>
          </p:nvPr>
        </p:nvGraphicFramePr>
        <p:xfrm>
          <a:off x="752828" y="4036437"/>
          <a:ext cx="7638344" cy="1981200"/>
        </p:xfrm>
        <a:graphic>
          <a:graphicData uri="http://schemas.openxmlformats.org/drawingml/2006/table">
            <a:tbl>
              <a:tblPr firstRow="1" firstCol="1" bandRow="1"/>
              <a:tblGrid>
                <a:gridCol w="101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3204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</a:tblGrid>
              <a:tr h="5645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3/10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5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24,726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200" b="1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B30817A-E8DD-4028-AE9E-CEAEA2F68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88" y="449932"/>
            <a:ext cx="8604532" cy="358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11/16/2022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2023 A/S Methodology Follow-up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Forward Looking A/S Methodology Process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Overview of ESR Performance Issues During Real Time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ERCOT Reports</a:t>
            </a:r>
          </a:p>
          <a:p>
            <a:pPr lvl="1">
              <a:lnSpc>
                <a:spcPct val="200000"/>
              </a:lnSpc>
            </a:pPr>
            <a:r>
              <a:rPr lang="en-US" sz="2000" kern="0" dirty="0"/>
              <a:t>TRE Report</a:t>
            </a:r>
          </a:p>
          <a:p>
            <a:pPr lvl="1"/>
            <a:endParaRPr lang="en-US" sz="2000" kern="0" dirty="0"/>
          </a:p>
          <a:p>
            <a:pPr marL="457200" lvl="1" indent="0">
              <a:buNone/>
            </a:pPr>
            <a:endParaRPr lang="en-US" sz="2000" kern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r>
              <a:rPr lang="en-US" sz="2000" dirty="0"/>
              <a:t>There were 2 FME’s in October</a:t>
            </a:r>
          </a:p>
          <a:p>
            <a:pPr lvl="1"/>
            <a:r>
              <a:rPr lang="en-US" sz="1800" dirty="0"/>
              <a:t>10/6/2022 11:54:34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Loss of 782 MW of generation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Interconnection Frequency Response: 2172 MW/0.1 Hz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88 Resources were evaluated. These includes,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40 Generation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1  Controllable Load Resource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47 Energy Storage Resources    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6 of 88 Evaluated Resources had less than 75% of their expected Initial Primary Frequency Response.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8 of 88 Evaluated Resources had less than 75% of their expected Sustained Primary Frequency Response.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91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Frequency Measurable Events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E5D6525-8B31-4DDD-9D33-1A5553D2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10/8/2022 6:47:42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Loss of 685 MW of generation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Interconnection Frequency Response: 1054 MW/0.1 Hz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88 Resources were evaluated. These includes,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37 Generation Resources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1  Controllable Load Resource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1 Wind Resource</a:t>
            </a: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en-US" sz="1200" dirty="0"/>
              <a:t>49 Energy Storage Resources    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6 of 88 Evaluated Resources had less than 75% of their expected Initial Primary Frequency Response.</a:t>
            </a:r>
          </a:p>
          <a:p>
            <a:pPr lvl="2">
              <a:lnSpc>
                <a:spcPct val="150000"/>
              </a:lnSpc>
            </a:pPr>
            <a:r>
              <a:rPr lang="en-US" sz="1600" dirty="0"/>
              <a:t>5 of 88 Evaluated Resources had less than 75% of their expected Sustained Primary Frequency Response.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607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412 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ED8D1-0BC3-44D5-B92F-8D59263D8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19" y="835180"/>
            <a:ext cx="7538721" cy="49563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1EE5E6-B855-417F-A7D1-EEB172730E13}"/>
              </a:ext>
            </a:extLst>
          </p:cNvPr>
          <p:cNvSpPr/>
          <p:nvPr/>
        </p:nvSpPr>
        <p:spPr>
          <a:xfrm>
            <a:off x="5416927" y="4320386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1455.77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 2022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15252</TotalTime>
  <Words>591</Words>
  <Application>Microsoft Office PowerPoint</Application>
  <PresentationFormat>On-screen Show (4:3)</PresentationFormat>
  <Paragraphs>155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Frequency Measurable Events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Jackson, Jimmy R.</cp:lastModifiedBy>
  <cp:revision>756</cp:revision>
  <cp:lastPrinted>2021-08-03T14:43:19Z</cp:lastPrinted>
  <dcterms:created xsi:type="dcterms:W3CDTF">2010-04-12T23:12:02Z</dcterms:created>
  <dcterms:modified xsi:type="dcterms:W3CDTF">2022-12-01T14:04:12Z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