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3"/>
  </p:notesMasterIdLst>
  <p:handoutMasterIdLst>
    <p:handoutMasterId r:id="rId24"/>
  </p:handoutMasterIdLst>
  <p:sldIdLst>
    <p:sldId id="269" r:id="rId6"/>
    <p:sldId id="528" r:id="rId7"/>
    <p:sldId id="523" r:id="rId8"/>
    <p:sldId id="382" r:id="rId9"/>
    <p:sldId id="529" r:id="rId10"/>
    <p:sldId id="524" r:id="rId11"/>
    <p:sldId id="530" r:id="rId12"/>
    <p:sldId id="384" r:id="rId13"/>
    <p:sldId id="531" r:id="rId14"/>
    <p:sldId id="532" r:id="rId15"/>
    <p:sldId id="385" r:id="rId16"/>
    <p:sldId id="526" r:id="rId17"/>
    <p:sldId id="527" r:id="rId18"/>
    <p:sldId id="381" r:id="rId19"/>
    <p:sldId id="257" r:id="rId20"/>
    <p:sldId id="261" r:id="rId21"/>
    <p:sldId id="318"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2638"/>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11/29/2022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313797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377307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42438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143049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32206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268754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200929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41793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118837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195465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55337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310220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199549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193603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90391"/>
            <a:ext cx="5029200" cy="1077218"/>
          </a:xfrm>
          <a:prstGeom prst="rect">
            <a:avLst/>
          </a:prstGeom>
          <a:noFill/>
        </p:spPr>
        <p:txBody>
          <a:bodyPr wrap="square" rtlCol="0">
            <a:spAutoFit/>
          </a:bodyPr>
          <a:lstStyle/>
          <a:p>
            <a:r>
              <a:rPr lang="en-US" sz="3200" b="1" dirty="0"/>
              <a:t>MarkeTrak Training</a:t>
            </a:r>
          </a:p>
          <a:p>
            <a:r>
              <a:rPr lang="en-US" sz="3200" b="1" dirty="0"/>
              <a:t>SCR 815</a:t>
            </a:r>
            <a:endParaRPr lang="en-US" sz="3200" dirty="0"/>
          </a:p>
        </p:txBody>
      </p:sp>
    </p:spTree>
    <p:extLst>
      <p:ext uri="{BB962C8B-B14F-4D97-AF65-F5344CB8AC3E}">
        <p14:creationId xmlns:p14="http://schemas.microsoft.com/office/powerpoint/2010/main" val="428829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815 Enhancement 3 - Downsize rolodex contacts from 24 categories to 6 categories – updating contacts: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11" name="TextBox 10">
            <a:extLst>
              <a:ext uri="{FF2B5EF4-FFF2-40B4-BE49-F238E27FC236}">
                <a16:creationId xmlns:a16="http://schemas.microsoft.com/office/drawing/2014/main" id="{477F33D3-2ECB-42D3-A482-0236B80FE419}"/>
              </a:ext>
            </a:extLst>
          </p:cNvPr>
          <p:cNvSpPr txBox="1"/>
          <p:nvPr/>
        </p:nvSpPr>
        <p:spPr>
          <a:xfrm>
            <a:off x="216976" y="838200"/>
            <a:ext cx="8686800" cy="2893100"/>
          </a:xfrm>
          <a:prstGeom prst="rect">
            <a:avLst/>
          </a:prstGeom>
          <a:noFill/>
        </p:spPr>
        <p:txBody>
          <a:bodyPr wrap="square">
            <a:spAutoFit/>
          </a:bodyPr>
          <a:lstStyle/>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pPr marL="342900" indent="-342900">
              <a:buFont typeface="Arial" panose="020B0604020202020204" pitchFamily="34" charset="0"/>
              <a:buChar char="•"/>
            </a:pPr>
            <a:endParaRPr lang="en-US" sz="1400" b="1" dirty="0">
              <a:solidFill>
                <a:srgbClr val="FF0000"/>
              </a:solidFill>
            </a:endParaRPr>
          </a:p>
          <a:p>
            <a:endParaRPr lang="en-US" sz="1400" b="1" dirty="0"/>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pPr marL="342900" indent="-342900">
              <a:buFont typeface="Arial" panose="020B0604020202020204" pitchFamily="34" charset="0"/>
              <a:buChar char="•"/>
            </a:pPr>
            <a:endParaRPr lang="en-US" sz="1400" dirty="0">
              <a:solidFill>
                <a:schemeClr val="accent1"/>
              </a:solidFill>
            </a:endParaRPr>
          </a:p>
          <a:p>
            <a:endParaRPr lang="en-US" sz="1400" b="1" dirty="0"/>
          </a:p>
          <a:p>
            <a:pPr marL="342900" indent="-342900">
              <a:buFont typeface="Arial" panose="020B0604020202020204" pitchFamily="34" charset="0"/>
              <a:buChar char="•"/>
            </a:pPr>
            <a:endParaRPr lang="en-US" sz="1400" b="1" dirty="0">
              <a:solidFill>
                <a:srgbClr val="FF0000"/>
              </a:solidFill>
            </a:endParaRPr>
          </a:p>
        </p:txBody>
      </p:sp>
      <p:grpSp>
        <p:nvGrpSpPr>
          <p:cNvPr id="35" name="Group 34">
            <a:extLst>
              <a:ext uri="{FF2B5EF4-FFF2-40B4-BE49-F238E27FC236}">
                <a16:creationId xmlns:a16="http://schemas.microsoft.com/office/drawing/2014/main" id="{446F8A90-64B4-4B1A-AF58-EFAE0A918E51}"/>
              </a:ext>
            </a:extLst>
          </p:cNvPr>
          <p:cNvGrpSpPr/>
          <p:nvPr/>
        </p:nvGrpSpPr>
        <p:grpSpPr>
          <a:xfrm>
            <a:off x="121919" y="990600"/>
            <a:ext cx="8831967" cy="822960"/>
            <a:chOff x="121919" y="1066800"/>
            <a:chExt cx="8831967" cy="822960"/>
          </a:xfrm>
        </p:grpSpPr>
        <p:pic>
          <p:nvPicPr>
            <p:cNvPr id="14" name="Picture 13">
              <a:extLst>
                <a:ext uri="{FF2B5EF4-FFF2-40B4-BE49-F238E27FC236}">
                  <a16:creationId xmlns:a16="http://schemas.microsoft.com/office/drawing/2014/main" id="{B562DF52-25F0-4E0A-B3DF-276D487F9D7A}"/>
                </a:ext>
              </a:extLst>
            </p:cNvPr>
            <p:cNvPicPr>
              <a:picLocks noChangeAspect="1"/>
            </p:cNvPicPr>
            <p:nvPr/>
          </p:nvPicPr>
          <p:blipFill rotWithShape="1">
            <a:blip r:embed="rId3"/>
            <a:srcRect t="12979" b="69095"/>
            <a:stretch/>
          </p:blipFill>
          <p:spPr>
            <a:xfrm>
              <a:off x="121919" y="1066800"/>
              <a:ext cx="8831967" cy="822960"/>
            </a:xfrm>
            <a:prstGeom prst="rect">
              <a:avLst/>
            </a:prstGeom>
          </p:spPr>
        </p:pic>
        <p:sp>
          <p:nvSpPr>
            <p:cNvPr id="22" name="Right Brace 21">
              <a:extLst>
                <a:ext uri="{FF2B5EF4-FFF2-40B4-BE49-F238E27FC236}">
                  <a16:creationId xmlns:a16="http://schemas.microsoft.com/office/drawing/2014/main" id="{1391A4AF-0B5E-4E9E-8B84-F4A888F8682C}"/>
                </a:ext>
              </a:extLst>
            </p:cNvPr>
            <p:cNvSpPr/>
            <p:nvPr/>
          </p:nvSpPr>
          <p:spPr>
            <a:xfrm>
              <a:off x="3429000" y="1371600"/>
              <a:ext cx="381000" cy="4713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EF31AEFE-A142-4974-9538-E51EAFB6F084}"/>
                </a:ext>
              </a:extLst>
            </p:cNvPr>
            <p:cNvSpPr txBox="1"/>
            <p:nvPr/>
          </p:nvSpPr>
          <p:spPr>
            <a:xfrm>
              <a:off x="3886200" y="1421992"/>
              <a:ext cx="4390946" cy="369332"/>
            </a:xfrm>
            <a:prstGeom prst="rect">
              <a:avLst/>
            </a:prstGeom>
            <a:solidFill>
              <a:schemeClr val="bg1">
                <a:lumMod val="85000"/>
              </a:schemeClr>
            </a:solidFill>
          </p:spPr>
          <p:txBody>
            <a:bodyPr wrap="none" rtlCol="0">
              <a:spAutoFit/>
            </a:bodyPr>
            <a:lstStyle/>
            <a:p>
              <a:r>
                <a:rPr lang="en-US" dirty="0"/>
                <a:t>Click on the contact record to be updated</a:t>
              </a:r>
            </a:p>
          </p:txBody>
        </p:sp>
      </p:grpSp>
      <p:grpSp>
        <p:nvGrpSpPr>
          <p:cNvPr id="36" name="Group 35">
            <a:extLst>
              <a:ext uri="{FF2B5EF4-FFF2-40B4-BE49-F238E27FC236}">
                <a16:creationId xmlns:a16="http://schemas.microsoft.com/office/drawing/2014/main" id="{C1FC73F2-602F-4F1B-894D-5BAAD1516CF7}"/>
              </a:ext>
            </a:extLst>
          </p:cNvPr>
          <p:cNvGrpSpPr/>
          <p:nvPr/>
        </p:nvGrpSpPr>
        <p:grpSpPr>
          <a:xfrm>
            <a:off x="121919" y="1890400"/>
            <a:ext cx="8869680" cy="2011680"/>
            <a:chOff x="121919" y="1966600"/>
            <a:chExt cx="8869680" cy="2011680"/>
          </a:xfrm>
        </p:grpSpPr>
        <p:grpSp>
          <p:nvGrpSpPr>
            <p:cNvPr id="16" name="Group 15">
              <a:extLst>
                <a:ext uri="{FF2B5EF4-FFF2-40B4-BE49-F238E27FC236}">
                  <a16:creationId xmlns:a16="http://schemas.microsoft.com/office/drawing/2014/main" id="{8CA2D89C-D196-4830-85C5-2224ADE6663F}"/>
                </a:ext>
              </a:extLst>
            </p:cNvPr>
            <p:cNvGrpSpPr/>
            <p:nvPr/>
          </p:nvGrpSpPr>
          <p:grpSpPr>
            <a:xfrm>
              <a:off x="121919" y="1966600"/>
              <a:ext cx="8869680" cy="2011680"/>
              <a:chOff x="38100" y="2895600"/>
              <a:chExt cx="8392978" cy="1818479"/>
            </a:xfrm>
          </p:grpSpPr>
          <p:pic>
            <p:nvPicPr>
              <p:cNvPr id="7" name="Picture 6">
                <a:extLst>
                  <a:ext uri="{FF2B5EF4-FFF2-40B4-BE49-F238E27FC236}">
                    <a16:creationId xmlns:a16="http://schemas.microsoft.com/office/drawing/2014/main" id="{44BFA320-F9A8-4A42-8F3F-E8CA3C6016DF}"/>
                  </a:ext>
                </a:extLst>
              </p:cNvPr>
              <p:cNvPicPr>
                <a:picLocks noChangeAspect="1"/>
              </p:cNvPicPr>
              <p:nvPr/>
            </p:nvPicPr>
            <p:blipFill rotWithShape="1">
              <a:blip r:embed="rId4"/>
              <a:srcRect t="16897" b="47241"/>
              <a:stretch/>
            </p:blipFill>
            <p:spPr>
              <a:xfrm>
                <a:off x="38100" y="2895600"/>
                <a:ext cx="8392978" cy="1818479"/>
              </a:xfrm>
              <a:prstGeom prst="rect">
                <a:avLst/>
              </a:prstGeom>
            </p:spPr>
          </p:pic>
          <p:cxnSp>
            <p:nvCxnSpPr>
              <p:cNvPr id="10" name="Straight Arrow Connector 9">
                <a:extLst>
                  <a:ext uri="{FF2B5EF4-FFF2-40B4-BE49-F238E27FC236}">
                    <a16:creationId xmlns:a16="http://schemas.microsoft.com/office/drawing/2014/main" id="{7D182F13-38F7-4BA7-84F3-FC94D9A4DA5F}"/>
                  </a:ext>
                </a:extLst>
              </p:cNvPr>
              <p:cNvCxnSpPr>
                <a:cxnSpLocks/>
              </p:cNvCxnSpPr>
              <p:nvPr/>
            </p:nvCxnSpPr>
            <p:spPr>
              <a:xfrm flipH="1" flipV="1">
                <a:off x="402778" y="3528734"/>
                <a:ext cx="721046" cy="6199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B8EF8F0-E0DA-4399-8356-9CA383F975AD}"/>
                </a:ext>
              </a:extLst>
            </p:cNvPr>
            <p:cNvSpPr txBox="1"/>
            <p:nvPr/>
          </p:nvSpPr>
          <p:spPr>
            <a:xfrm>
              <a:off x="1234698" y="3124200"/>
              <a:ext cx="1492716" cy="369332"/>
            </a:xfrm>
            <a:prstGeom prst="rect">
              <a:avLst/>
            </a:prstGeom>
            <a:solidFill>
              <a:schemeClr val="bg1">
                <a:lumMod val="85000"/>
              </a:schemeClr>
            </a:solidFill>
          </p:spPr>
          <p:txBody>
            <a:bodyPr wrap="none" rtlCol="0">
              <a:spAutoFit/>
            </a:bodyPr>
            <a:lstStyle/>
            <a:p>
              <a:r>
                <a:rPr lang="en-US" dirty="0"/>
                <a:t>Click Update</a:t>
              </a:r>
            </a:p>
          </p:txBody>
        </p:sp>
      </p:grpSp>
      <p:grpSp>
        <p:nvGrpSpPr>
          <p:cNvPr id="37" name="Group 36">
            <a:extLst>
              <a:ext uri="{FF2B5EF4-FFF2-40B4-BE49-F238E27FC236}">
                <a16:creationId xmlns:a16="http://schemas.microsoft.com/office/drawing/2014/main" id="{F3538613-AC43-43C9-B9BC-FD1789543C07}"/>
              </a:ext>
            </a:extLst>
          </p:cNvPr>
          <p:cNvGrpSpPr/>
          <p:nvPr/>
        </p:nvGrpSpPr>
        <p:grpSpPr>
          <a:xfrm>
            <a:off x="121919" y="3962400"/>
            <a:ext cx="8869681" cy="2118518"/>
            <a:chOff x="121919" y="4038600"/>
            <a:chExt cx="8869681" cy="2118518"/>
          </a:xfrm>
        </p:grpSpPr>
        <p:pic>
          <p:nvPicPr>
            <p:cNvPr id="13" name="Picture 12">
              <a:extLst>
                <a:ext uri="{FF2B5EF4-FFF2-40B4-BE49-F238E27FC236}">
                  <a16:creationId xmlns:a16="http://schemas.microsoft.com/office/drawing/2014/main" id="{112788B7-6859-4F82-B039-17CE5C8A798F}"/>
                </a:ext>
              </a:extLst>
            </p:cNvPr>
            <p:cNvPicPr>
              <a:picLocks noChangeAspect="1"/>
            </p:cNvPicPr>
            <p:nvPr/>
          </p:nvPicPr>
          <p:blipFill rotWithShape="1">
            <a:blip r:embed="rId5"/>
            <a:srcRect t="16896" b="41724"/>
            <a:stretch/>
          </p:blipFill>
          <p:spPr>
            <a:xfrm>
              <a:off x="121919" y="4038600"/>
              <a:ext cx="8869681" cy="2103120"/>
            </a:xfrm>
            <a:prstGeom prst="rect">
              <a:avLst/>
            </a:prstGeom>
          </p:spPr>
        </p:pic>
        <p:cxnSp>
          <p:nvCxnSpPr>
            <p:cNvPr id="17" name="Straight Arrow Connector 16">
              <a:extLst>
                <a:ext uri="{FF2B5EF4-FFF2-40B4-BE49-F238E27FC236}">
                  <a16:creationId xmlns:a16="http://schemas.microsoft.com/office/drawing/2014/main" id="{E5624396-5E8B-42D8-8B49-BEBC196C90F6}"/>
                </a:ext>
              </a:extLst>
            </p:cNvPr>
            <p:cNvCxnSpPr/>
            <p:nvPr/>
          </p:nvCxnSpPr>
          <p:spPr>
            <a:xfrm flipV="1">
              <a:off x="343288" y="4572000"/>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93938DFB-5443-4A7B-9501-A2F445F15F25}"/>
                </a:ext>
              </a:extLst>
            </p:cNvPr>
            <p:cNvSpPr/>
            <p:nvPr/>
          </p:nvSpPr>
          <p:spPr>
            <a:xfrm>
              <a:off x="2072260" y="5730398"/>
              <a:ext cx="838200" cy="42672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134A9A0E-125E-4778-B12C-AEDA13BD3761}"/>
                </a:ext>
              </a:extLst>
            </p:cNvPr>
            <p:cNvSpPr txBox="1"/>
            <p:nvPr/>
          </p:nvSpPr>
          <p:spPr>
            <a:xfrm>
              <a:off x="3000014" y="5759092"/>
              <a:ext cx="4365298" cy="369332"/>
            </a:xfrm>
            <a:prstGeom prst="rect">
              <a:avLst/>
            </a:prstGeom>
            <a:solidFill>
              <a:schemeClr val="bg1">
                <a:lumMod val="85000"/>
              </a:schemeClr>
            </a:solidFill>
          </p:spPr>
          <p:txBody>
            <a:bodyPr wrap="none" rtlCol="0">
              <a:spAutoFit/>
            </a:bodyPr>
            <a:lstStyle/>
            <a:p>
              <a:r>
                <a:rPr lang="en-US" dirty="0"/>
                <a:t>Update Contact Information and click OK</a:t>
              </a:r>
            </a:p>
          </p:txBody>
        </p:sp>
      </p:grpSp>
    </p:spTree>
    <p:extLst>
      <p:ext uri="{BB962C8B-B14F-4D97-AF65-F5344CB8AC3E}">
        <p14:creationId xmlns:p14="http://schemas.microsoft.com/office/powerpoint/2010/main" val="236936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Marketrak SCR 815 Enhancement 4 - Create automated escalation email for Inadvertent issues not transitioned within 7 days after ‘Begin Working’.</a:t>
            </a:r>
          </a:p>
        </p:txBody>
      </p:sp>
      <p:sp>
        <p:nvSpPr>
          <p:cNvPr id="3" name="Content Placeholder 2"/>
          <p:cNvSpPr>
            <a:spLocks noGrp="1"/>
          </p:cNvSpPr>
          <p:nvPr>
            <p:ph idx="1"/>
          </p:nvPr>
        </p:nvSpPr>
        <p:spPr>
          <a:xfrm>
            <a:off x="381000" y="1600200"/>
            <a:ext cx="8534400" cy="3505200"/>
          </a:xfrm>
        </p:spPr>
        <p:txBody>
          <a:bodyPr/>
          <a:lstStyle/>
          <a:p>
            <a:pPr marL="0" indent="0">
              <a:spcBef>
                <a:spcPts val="1800"/>
              </a:spcBef>
              <a:buNone/>
            </a:pPr>
            <a:r>
              <a:rPr lang="en-US" sz="1400" b="1" dirty="0">
                <a:solidFill>
                  <a:schemeClr val="accent1"/>
                </a:solidFill>
              </a:rPr>
              <a:t>Inadvertent Gain: </a:t>
            </a:r>
            <a:r>
              <a:rPr lang="en-US" sz="1400" dirty="0"/>
              <a:t>If an Inadvertent Gaining issue remains in a state of ‘In Progress (Losing CR)’ for more than 7 days without transition, the sample email escalation below will automatically be sent to the Losing CR’s </a:t>
            </a:r>
            <a:r>
              <a:rPr lang="en-US" sz="1400" dirty="0">
                <a:solidFill>
                  <a:schemeClr val="accent1"/>
                </a:solidFill>
              </a:rPr>
              <a:t>Primary</a:t>
            </a:r>
            <a:r>
              <a:rPr lang="en-US" sz="1400" dirty="0"/>
              <a:t> and </a:t>
            </a:r>
            <a:r>
              <a:rPr lang="en-US" sz="1400" dirty="0">
                <a:solidFill>
                  <a:schemeClr val="accent1"/>
                </a:solidFill>
              </a:rPr>
              <a:t>Secondary</a:t>
            </a:r>
            <a:r>
              <a:rPr lang="en-US" sz="1400" dirty="0"/>
              <a:t> contacts for the Inadvertent rolodex category as well as the </a:t>
            </a:r>
            <a:r>
              <a:rPr lang="en-US" sz="1400" dirty="0">
                <a:solidFill>
                  <a:schemeClr val="accent1"/>
                </a:solidFill>
              </a:rPr>
              <a:t>Losing CR owner.</a:t>
            </a:r>
            <a:endParaRPr lang="en-US" sz="1400" dirty="0"/>
          </a:p>
          <a:p>
            <a:pPr marL="0" indent="0">
              <a:spcBef>
                <a:spcPts val="1800"/>
              </a:spcBef>
              <a:buNone/>
            </a:pPr>
            <a:r>
              <a:rPr lang="en-US" sz="1400" b="1" dirty="0">
                <a:solidFill>
                  <a:schemeClr val="accent1"/>
                </a:solidFill>
              </a:rPr>
              <a:t>Inadvertent Loss: </a:t>
            </a:r>
            <a:r>
              <a:rPr lang="en-US" sz="1400" dirty="0"/>
              <a:t>If an Inadvertent Losing issue remains in a state of ‘In Progress (Gaining CR)’ for more than 7 days without transition, the sample email escalation below will automatically be sent to the Gaining CR’s </a:t>
            </a:r>
            <a:r>
              <a:rPr lang="en-US" sz="1400" dirty="0">
                <a:solidFill>
                  <a:schemeClr val="accent1"/>
                </a:solidFill>
              </a:rPr>
              <a:t>Primary</a:t>
            </a:r>
            <a:r>
              <a:rPr lang="en-US" sz="1400" dirty="0"/>
              <a:t> and </a:t>
            </a:r>
            <a:r>
              <a:rPr lang="en-US" sz="1400" dirty="0">
                <a:solidFill>
                  <a:schemeClr val="accent1"/>
                </a:solidFill>
              </a:rPr>
              <a:t>Secondary</a:t>
            </a:r>
            <a:r>
              <a:rPr lang="en-US" sz="1400" dirty="0"/>
              <a:t> contacts for the Inadvertent rolodex category as well as the </a:t>
            </a:r>
            <a:r>
              <a:rPr lang="en-US" sz="1400" dirty="0">
                <a:solidFill>
                  <a:schemeClr val="accent1"/>
                </a:solidFill>
              </a:rPr>
              <a:t>Gaining CR owner.</a:t>
            </a:r>
          </a:p>
          <a:p>
            <a:pPr marL="0" indent="0">
              <a:spcBef>
                <a:spcPts val="6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600"/>
              </a:spcBef>
              <a:buNone/>
            </a:pPr>
            <a:r>
              <a:rPr lang="en-US" sz="1600" dirty="0">
                <a:solidFill>
                  <a:schemeClr val="accent1"/>
                </a:solidFill>
              </a:rPr>
              <a:t>This escalation email will continue to be sent every 7 days until the issue is transitioned.</a:t>
            </a:r>
            <a:endParaRPr lang="en-US" sz="1400"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6" name="Picture 5">
            <a:extLst>
              <a:ext uri="{FF2B5EF4-FFF2-40B4-BE49-F238E27FC236}">
                <a16:creationId xmlns:a16="http://schemas.microsoft.com/office/drawing/2014/main" id="{7420A78F-F323-4609-BBCF-A2F0A759D104}"/>
              </a:ext>
            </a:extLst>
          </p:cNvPr>
          <p:cNvPicPr>
            <a:picLocks noChangeAspect="1"/>
          </p:cNvPicPr>
          <p:nvPr/>
        </p:nvPicPr>
        <p:blipFill rotWithShape="1">
          <a:blip r:embed="rId3"/>
          <a:srcRect l="27500" t="8733" r="8583" b="69448"/>
          <a:stretch/>
        </p:blipFill>
        <p:spPr>
          <a:xfrm>
            <a:off x="410908" y="3733800"/>
            <a:ext cx="8474583" cy="1752600"/>
          </a:xfrm>
          <a:prstGeom prst="rect">
            <a:avLst/>
          </a:prstGeom>
        </p:spPr>
      </p:pic>
    </p:spTree>
    <p:extLst>
      <p:ext uri="{BB962C8B-B14F-4D97-AF65-F5344CB8AC3E}">
        <p14:creationId xmlns:p14="http://schemas.microsoft.com/office/powerpoint/2010/main" val="78088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815 Enhancement 5 - Create automated escalation email for Customer Rescission issues not transitioned after 2 days and no BDMI within 2 days of ‘Ready To Receive’.</a:t>
            </a:r>
          </a:p>
        </p:txBody>
      </p:sp>
      <p:sp>
        <p:nvSpPr>
          <p:cNvPr id="3" name="Content Placeholder 2"/>
          <p:cNvSpPr>
            <a:spLocks noGrp="1"/>
          </p:cNvSpPr>
          <p:nvPr>
            <p:ph idx="1"/>
          </p:nvPr>
        </p:nvSpPr>
        <p:spPr>
          <a:xfrm>
            <a:off x="381000" y="1524000"/>
            <a:ext cx="8534400" cy="3505200"/>
          </a:xfrm>
        </p:spPr>
        <p:txBody>
          <a:bodyPr/>
          <a:lstStyle/>
          <a:p>
            <a:pPr marL="0" indent="0">
              <a:spcBef>
                <a:spcPts val="1800"/>
              </a:spcBef>
              <a:buNone/>
            </a:pPr>
            <a:r>
              <a:rPr lang="en-US" sz="1600" b="1" dirty="0">
                <a:solidFill>
                  <a:schemeClr val="accent1"/>
                </a:solidFill>
              </a:rPr>
              <a:t>Customer Rescission Escalation 1: </a:t>
            </a:r>
            <a:r>
              <a:rPr lang="en-US" sz="1600" dirty="0"/>
              <a:t>If a Customer Rescission issue remains in a state of ‘In Progress (Losing CR)’ for more than 2 days without transition, the sample email escalation below will automatically be sent to the Losing CR’s </a:t>
            </a:r>
            <a:r>
              <a:rPr lang="en-US" sz="1600" dirty="0">
                <a:solidFill>
                  <a:schemeClr val="accent1"/>
                </a:solidFill>
              </a:rPr>
              <a:t>Primary</a:t>
            </a:r>
            <a:r>
              <a:rPr lang="en-US" sz="1600" dirty="0"/>
              <a:t> and </a:t>
            </a:r>
            <a:r>
              <a:rPr lang="en-US" sz="1600" dirty="0">
                <a:solidFill>
                  <a:schemeClr val="accent1"/>
                </a:solidFill>
              </a:rPr>
              <a:t>Secondary</a:t>
            </a:r>
            <a:r>
              <a:rPr lang="en-US" sz="1600" dirty="0"/>
              <a:t> contacts for the Inadvertent rolodex category as well as the </a:t>
            </a:r>
            <a:r>
              <a:rPr lang="en-US" sz="1600" dirty="0">
                <a:solidFill>
                  <a:schemeClr val="accent1"/>
                </a:solidFill>
              </a:rPr>
              <a:t>Losing CR owner</a:t>
            </a:r>
            <a:r>
              <a:rPr lang="en-US" sz="1600" dirty="0"/>
              <a:t>:</a:t>
            </a:r>
          </a:p>
          <a:p>
            <a:pPr marL="0" indent="0">
              <a:spcBef>
                <a:spcPts val="1800"/>
              </a:spcBef>
              <a:buNone/>
            </a:pPr>
            <a:endParaRPr lang="en-US" sz="1600" dirty="0"/>
          </a:p>
          <a:p>
            <a:pPr marL="0" indent="0">
              <a:spcBef>
                <a:spcPts val="1800"/>
              </a:spcBef>
              <a:buNone/>
            </a:pPr>
            <a:endParaRPr lang="en-US" sz="1600" dirty="0"/>
          </a:p>
          <a:p>
            <a:pPr marL="0" indent="0">
              <a:spcBef>
                <a:spcPts val="1800"/>
              </a:spcBef>
              <a:buNone/>
            </a:pPr>
            <a:endParaRPr lang="en-US" sz="1600" dirty="0"/>
          </a:p>
          <a:p>
            <a:pPr marL="0" indent="0">
              <a:spcBef>
                <a:spcPts val="1800"/>
              </a:spcBef>
              <a:buNone/>
            </a:pPr>
            <a:endParaRPr lang="en-US" sz="1600" dirty="0"/>
          </a:p>
          <a:p>
            <a:pPr marL="0" indent="0">
              <a:spcBef>
                <a:spcPts val="1800"/>
              </a:spcBef>
              <a:buNone/>
            </a:pPr>
            <a:endParaRPr lang="en-US" sz="1600" dirty="0"/>
          </a:p>
          <a:p>
            <a:pPr marL="0" indent="0">
              <a:spcBef>
                <a:spcPts val="1800"/>
              </a:spcBef>
              <a:buNone/>
            </a:pPr>
            <a:r>
              <a:rPr lang="en-US" sz="1600" dirty="0">
                <a:solidFill>
                  <a:schemeClr val="accent1"/>
                </a:solidFill>
              </a:rPr>
              <a:t>This escalation email will continue to be sent every 2 days until the issue is transitioned.</a:t>
            </a:r>
            <a:endParaRPr lang="en-US" sz="1400" dirty="0">
              <a:solidFill>
                <a:schemeClr val="accent1"/>
              </a:solidFill>
            </a:endParaRPr>
          </a:p>
          <a:p>
            <a:pPr marL="0" indent="0">
              <a:spcBef>
                <a:spcPts val="1800"/>
              </a:spcBef>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9" name="Picture 8">
            <a:extLst>
              <a:ext uri="{FF2B5EF4-FFF2-40B4-BE49-F238E27FC236}">
                <a16:creationId xmlns:a16="http://schemas.microsoft.com/office/drawing/2014/main" id="{A1FA24F3-2A26-41C0-89F9-A8A963480FF3}"/>
              </a:ext>
            </a:extLst>
          </p:cNvPr>
          <p:cNvPicPr>
            <a:picLocks noChangeAspect="1"/>
          </p:cNvPicPr>
          <p:nvPr/>
        </p:nvPicPr>
        <p:blipFill rotWithShape="1">
          <a:blip r:embed="rId3"/>
          <a:srcRect l="27501" t="8732" r="8332" b="66507"/>
          <a:stretch/>
        </p:blipFill>
        <p:spPr>
          <a:xfrm>
            <a:off x="313083" y="2819400"/>
            <a:ext cx="8801100" cy="2057400"/>
          </a:xfrm>
          <a:prstGeom prst="rect">
            <a:avLst/>
          </a:prstGeom>
        </p:spPr>
      </p:pic>
    </p:spTree>
    <p:extLst>
      <p:ext uri="{BB962C8B-B14F-4D97-AF65-F5344CB8AC3E}">
        <p14:creationId xmlns:p14="http://schemas.microsoft.com/office/powerpoint/2010/main" val="116286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815 Enhancement 5 - Create automated escalation email for Customer Rescission issues not transitioned after 2 days and no BDMI within 2 days of ‘Ready To Receive’.</a:t>
            </a:r>
            <a:endParaRPr lang="en-US" sz="2400" dirty="0"/>
          </a:p>
        </p:txBody>
      </p:sp>
      <p:sp>
        <p:nvSpPr>
          <p:cNvPr id="3" name="Content Placeholder 2"/>
          <p:cNvSpPr>
            <a:spLocks noGrp="1"/>
          </p:cNvSpPr>
          <p:nvPr>
            <p:ph idx="1"/>
          </p:nvPr>
        </p:nvSpPr>
        <p:spPr>
          <a:xfrm>
            <a:off x="380999" y="1447800"/>
            <a:ext cx="8534400" cy="3505200"/>
          </a:xfrm>
        </p:spPr>
        <p:txBody>
          <a:bodyPr/>
          <a:lstStyle/>
          <a:p>
            <a:pPr marL="0" indent="0">
              <a:spcBef>
                <a:spcPts val="600"/>
              </a:spcBef>
              <a:buNone/>
            </a:pPr>
            <a:r>
              <a:rPr lang="en-US" sz="1400" b="1" dirty="0">
                <a:solidFill>
                  <a:schemeClr val="accent1"/>
                </a:solidFill>
              </a:rPr>
              <a:t>Customer Rescission Escalation 2: </a:t>
            </a:r>
            <a:r>
              <a:rPr lang="en-US" sz="1400" dirty="0"/>
              <a:t>If a Customer Rescission issue remains in a state of ‘New (Losing CR Submit)’ or ‘In Progress (Submit Regaining)’ for more than 2 days after the TDSP has selected the ‘Ready To Receive’ transition, the following email escalation will automatically be sent to the Losing CR’s </a:t>
            </a:r>
            <a:r>
              <a:rPr lang="en-US" sz="1400" dirty="0">
                <a:solidFill>
                  <a:schemeClr val="accent1"/>
                </a:solidFill>
              </a:rPr>
              <a:t>Primary</a:t>
            </a:r>
            <a:r>
              <a:rPr lang="en-US" sz="1400" dirty="0"/>
              <a:t> and </a:t>
            </a:r>
            <a:r>
              <a:rPr lang="en-US" sz="1400" dirty="0">
                <a:solidFill>
                  <a:schemeClr val="accent1"/>
                </a:solidFill>
              </a:rPr>
              <a:t>Secondary</a:t>
            </a:r>
            <a:r>
              <a:rPr lang="en-US" sz="1400" dirty="0"/>
              <a:t> contacts for the Inadvertent rolodex category as well as the </a:t>
            </a:r>
            <a:r>
              <a:rPr lang="en-US" sz="1400" dirty="0">
                <a:solidFill>
                  <a:schemeClr val="accent1"/>
                </a:solidFill>
              </a:rPr>
              <a:t>Losing CR owner</a:t>
            </a:r>
            <a:r>
              <a:rPr lang="en-US" sz="1400" dirty="0"/>
              <a:t>:</a:t>
            </a:r>
          </a:p>
          <a:p>
            <a:pPr marL="0" indent="0">
              <a:spcBef>
                <a:spcPts val="6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endParaRPr lang="en-US" sz="1400" dirty="0"/>
          </a:p>
          <a:p>
            <a:pPr marL="0" indent="0">
              <a:spcBef>
                <a:spcPts val="1800"/>
              </a:spcBef>
              <a:buNone/>
            </a:pPr>
            <a:r>
              <a:rPr lang="en-US" sz="1400" dirty="0">
                <a:solidFill>
                  <a:schemeClr val="accent1"/>
                </a:solidFill>
              </a:rPr>
              <a:t>This escalation email will continue to be sent every 2 days until the issue is transitioned.</a:t>
            </a:r>
            <a:endParaRPr lang="en-US" sz="1200" dirty="0">
              <a:solidFill>
                <a:schemeClr val="accent1"/>
              </a:solidFill>
            </a:endParaRPr>
          </a:p>
          <a:p>
            <a:pPr marL="0" indent="0">
              <a:spcBef>
                <a:spcPts val="1800"/>
              </a:spcBef>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7" name="Picture 6">
            <a:extLst>
              <a:ext uri="{FF2B5EF4-FFF2-40B4-BE49-F238E27FC236}">
                <a16:creationId xmlns:a16="http://schemas.microsoft.com/office/drawing/2014/main" id="{BE77019E-B50F-4AC9-B424-59354468E3D3}"/>
              </a:ext>
            </a:extLst>
          </p:cNvPr>
          <p:cNvPicPr>
            <a:picLocks noChangeAspect="1"/>
          </p:cNvPicPr>
          <p:nvPr/>
        </p:nvPicPr>
        <p:blipFill rotWithShape="1">
          <a:blip r:embed="rId3"/>
          <a:srcRect l="28334" t="8732" r="4166" b="65132"/>
          <a:stretch/>
        </p:blipFill>
        <p:spPr>
          <a:xfrm>
            <a:off x="511340" y="2667000"/>
            <a:ext cx="8121320" cy="2209800"/>
          </a:xfrm>
          <a:prstGeom prst="rect">
            <a:avLst/>
          </a:prstGeom>
        </p:spPr>
      </p:pic>
    </p:spTree>
    <p:extLst>
      <p:ext uri="{BB962C8B-B14F-4D97-AF65-F5344CB8AC3E}">
        <p14:creationId xmlns:p14="http://schemas.microsoft.com/office/powerpoint/2010/main" val="85508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815 Enhancement 6 - </a:t>
            </a:r>
            <a:r>
              <a:rPr lang="en-US" sz="2800" dirty="0"/>
              <a:t>Revise automated nightly escalation email report to include ESIID.</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4">
            <a:extLst>
              <a:ext uri="{FF2B5EF4-FFF2-40B4-BE49-F238E27FC236}">
                <a16:creationId xmlns:a16="http://schemas.microsoft.com/office/drawing/2014/main" id="{EB2745DC-92E7-49D7-9A0F-5B38043FAC11}"/>
              </a:ext>
            </a:extLst>
          </p:cNvPr>
          <p:cNvPicPr>
            <a:picLocks noChangeAspect="1"/>
          </p:cNvPicPr>
          <p:nvPr/>
        </p:nvPicPr>
        <p:blipFill rotWithShape="1">
          <a:blip r:embed="rId3"/>
          <a:srcRect b="62422"/>
          <a:stretch/>
        </p:blipFill>
        <p:spPr>
          <a:xfrm>
            <a:off x="91440" y="3072329"/>
            <a:ext cx="8961120" cy="2033071"/>
          </a:xfrm>
          <a:prstGeom prst="rect">
            <a:avLst/>
          </a:prstGeom>
        </p:spPr>
      </p:pic>
      <p:sp>
        <p:nvSpPr>
          <p:cNvPr id="6" name="TextBox 5">
            <a:extLst>
              <a:ext uri="{FF2B5EF4-FFF2-40B4-BE49-F238E27FC236}">
                <a16:creationId xmlns:a16="http://schemas.microsoft.com/office/drawing/2014/main" id="{8DA5FC2D-AE08-41A2-9D5F-32D088DAB2B2}"/>
              </a:ext>
            </a:extLst>
          </p:cNvPr>
          <p:cNvSpPr txBox="1"/>
          <p:nvPr/>
        </p:nvSpPr>
        <p:spPr>
          <a:xfrm>
            <a:off x="302216" y="1829953"/>
            <a:ext cx="8232183" cy="954107"/>
          </a:xfrm>
          <a:prstGeom prst="rect">
            <a:avLst/>
          </a:prstGeom>
          <a:noFill/>
        </p:spPr>
        <p:txBody>
          <a:bodyPr wrap="square">
            <a:spAutoFit/>
          </a:bodyPr>
          <a:lstStyle/>
          <a:p>
            <a:pPr marL="0" indent="0">
              <a:spcBef>
                <a:spcPts val="1800"/>
              </a:spcBef>
              <a:buNone/>
            </a:pPr>
            <a:r>
              <a:rPr lang="en-US" sz="1400" dirty="0"/>
              <a:t>A column has been added to the nightly escalation email report to capture the ESIID if it is populated on the MarkeTrak issue.  These nightly emails are automatically sent to the </a:t>
            </a:r>
            <a:r>
              <a:rPr lang="en-US" sz="1400" dirty="0">
                <a:solidFill>
                  <a:schemeClr val="accent1"/>
                </a:solidFill>
              </a:rPr>
              <a:t>Escalation Primary</a:t>
            </a:r>
            <a:r>
              <a:rPr lang="en-US" sz="1400" dirty="0"/>
              <a:t> and </a:t>
            </a:r>
            <a:r>
              <a:rPr lang="en-US" sz="1400" dirty="0">
                <a:solidFill>
                  <a:schemeClr val="accent1"/>
                </a:solidFill>
              </a:rPr>
              <a:t>Escalation Secondary </a:t>
            </a:r>
            <a:r>
              <a:rPr lang="en-US" sz="1400" dirty="0"/>
              <a:t>contacts to advise of issues that have not been transitioned in a timely manner and require attention.</a:t>
            </a:r>
          </a:p>
        </p:txBody>
      </p:sp>
    </p:spTree>
    <p:extLst>
      <p:ext uri="{BB962C8B-B14F-4D97-AF65-F5344CB8AC3E}">
        <p14:creationId xmlns:p14="http://schemas.microsoft.com/office/powerpoint/2010/main" val="30466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800" dirty="0"/>
              <a:t>Marketrak SCR 815 Enhancement 7 - Use the Last Modified Date as the Close Date for the ‘Average Days Open’ background report.</a:t>
            </a:r>
            <a:br>
              <a:rPr lang="en-US" sz="2800"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7" name="Picture 6">
            <a:extLst>
              <a:ext uri="{FF2B5EF4-FFF2-40B4-BE49-F238E27FC236}">
                <a16:creationId xmlns:a16="http://schemas.microsoft.com/office/drawing/2014/main" id="{85847DC0-3AB2-44CC-B4CF-9B879C96A057}"/>
              </a:ext>
            </a:extLst>
          </p:cNvPr>
          <p:cNvPicPr>
            <a:picLocks noChangeAspect="1"/>
          </p:cNvPicPr>
          <p:nvPr/>
        </p:nvPicPr>
        <p:blipFill rotWithShape="1">
          <a:blip r:embed="rId3"/>
          <a:srcRect t="8621" b="19655"/>
          <a:stretch/>
        </p:blipFill>
        <p:spPr>
          <a:xfrm>
            <a:off x="773722" y="990600"/>
            <a:ext cx="7596555" cy="3291840"/>
          </a:xfrm>
          <a:prstGeom prst="rect">
            <a:avLst/>
          </a:prstGeom>
        </p:spPr>
      </p:pic>
      <p:sp>
        <p:nvSpPr>
          <p:cNvPr id="8" name="Content Placeholder 2">
            <a:extLst>
              <a:ext uri="{FF2B5EF4-FFF2-40B4-BE49-F238E27FC236}">
                <a16:creationId xmlns:a16="http://schemas.microsoft.com/office/drawing/2014/main" id="{E7A45741-D821-41F4-8D35-A89016E3B0EF}"/>
              </a:ext>
            </a:extLst>
          </p:cNvPr>
          <p:cNvSpPr>
            <a:spLocks noGrp="1"/>
          </p:cNvSpPr>
          <p:nvPr>
            <p:ph idx="1"/>
          </p:nvPr>
        </p:nvSpPr>
        <p:spPr>
          <a:xfrm>
            <a:off x="365760" y="3962400"/>
            <a:ext cx="8534400" cy="3505200"/>
          </a:xfrm>
        </p:spPr>
        <p:txBody>
          <a:bodyPr/>
          <a:lstStyle/>
          <a:p>
            <a:pPr marL="0" indent="0">
              <a:spcBef>
                <a:spcPts val="1800"/>
              </a:spcBef>
              <a:buNone/>
            </a:pPr>
            <a:endParaRPr lang="en-US" sz="1400" b="1" dirty="0">
              <a:solidFill>
                <a:schemeClr val="accent1"/>
              </a:solidFill>
            </a:endParaRPr>
          </a:p>
          <a:p>
            <a:pPr>
              <a:spcBef>
                <a:spcPts val="1800"/>
              </a:spcBef>
            </a:pPr>
            <a:r>
              <a:rPr lang="en-US" sz="1400" b="1" dirty="0"/>
              <a:t>Average Days Open Background Report </a:t>
            </a:r>
            <a:r>
              <a:rPr lang="en-US" sz="1400" dirty="0"/>
              <a:t>has been modified to return averages that are calculated based on when an issue was transitioned to some form of ‘Pending Complete’ and not when it was transitioned by the system to ‘Auto Complete’. For issues directly transitioned to Complete by a user, that timestamp is used to calculate the average days open.</a:t>
            </a:r>
          </a:p>
          <a:p>
            <a:pPr>
              <a:spcBef>
                <a:spcPts val="1800"/>
              </a:spcBef>
            </a:pPr>
            <a:r>
              <a:rPr lang="en-US" sz="1400" dirty="0"/>
              <a:t>Eliminating the time an issue remains in some form of ‘Pending Complete’ provides a more accurate number when calculating average days open.  </a:t>
            </a:r>
          </a:p>
        </p:txBody>
      </p:sp>
    </p:spTree>
    <p:extLst>
      <p:ext uri="{BB962C8B-B14F-4D97-AF65-F5344CB8AC3E}">
        <p14:creationId xmlns:p14="http://schemas.microsoft.com/office/powerpoint/2010/main" val="102405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815 Enhancement 8 - </a:t>
            </a:r>
            <a:r>
              <a:rPr lang="en-US" sz="2800" dirty="0"/>
              <a:t>Archive 11 subtypes not used since 2018.</a:t>
            </a:r>
            <a:br>
              <a:rPr lang="en-US" sz="2800"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graphicFrame>
        <p:nvGraphicFramePr>
          <p:cNvPr id="3" name="Table 4">
            <a:extLst>
              <a:ext uri="{FF2B5EF4-FFF2-40B4-BE49-F238E27FC236}">
                <a16:creationId xmlns:a16="http://schemas.microsoft.com/office/drawing/2014/main" id="{59C55AFF-ABA8-45DD-8E78-9A734BA67FBD}"/>
              </a:ext>
            </a:extLst>
          </p:cNvPr>
          <p:cNvGraphicFramePr>
            <a:graphicFrameLocks noGrp="1"/>
          </p:cNvGraphicFramePr>
          <p:nvPr>
            <p:extLst>
              <p:ext uri="{D42A27DB-BD31-4B8C-83A1-F6EECF244321}">
                <p14:modId xmlns:p14="http://schemas.microsoft.com/office/powerpoint/2010/main" val="3158556302"/>
              </p:ext>
            </p:extLst>
          </p:nvPr>
        </p:nvGraphicFramePr>
        <p:xfrm>
          <a:off x="381000" y="1524000"/>
          <a:ext cx="5029200" cy="44500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376225403"/>
                    </a:ext>
                  </a:extLst>
                </a:gridCol>
              </a:tblGrid>
              <a:tr h="370840">
                <a:tc>
                  <a:txBody>
                    <a:bodyPr/>
                    <a:lstStyle/>
                    <a:p>
                      <a:r>
                        <a:rPr lang="en-US" dirty="0"/>
                        <a:t>Archived Subtypes</a:t>
                      </a:r>
                    </a:p>
                  </a:txBody>
                  <a:tcPr/>
                </a:tc>
                <a:extLst>
                  <a:ext uri="{0D108BD9-81ED-4DB2-BD59-A6C34878D82A}">
                    <a16:rowId xmlns:a16="http://schemas.microsoft.com/office/drawing/2014/main" val="3848123112"/>
                  </a:ext>
                </a:extLst>
              </a:tr>
              <a:tr h="370840">
                <a:tc>
                  <a:txBody>
                    <a:bodyPr/>
                    <a:lstStyle/>
                    <a:p>
                      <a:r>
                        <a:rPr lang="en-US" dirty="0"/>
                        <a:t>Region Code Assignment</a:t>
                      </a:r>
                    </a:p>
                  </a:txBody>
                  <a:tcPr/>
                </a:tc>
                <a:extLst>
                  <a:ext uri="{0D108BD9-81ED-4DB2-BD59-A6C34878D82A}">
                    <a16:rowId xmlns:a16="http://schemas.microsoft.com/office/drawing/2014/main" val="3801546001"/>
                  </a:ext>
                </a:extLst>
              </a:tr>
              <a:tr h="370840">
                <a:tc>
                  <a:txBody>
                    <a:bodyPr/>
                    <a:lstStyle/>
                    <a:p>
                      <a:r>
                        <a:rPr lang="en-US" dirty="0"/>
                        <a:t>Inactive record has date issues</a:t>
                      </a:r>
                    </a:p>
                  </a:txBody>
                  <a:tcPr/>
                </a:tc>
                <a:extLst>
                  <a:ext uri="{0D108BD9-81ED-4DB2-BD59-A6C34878D82A}">
                    <a16:rowId xmlns:a16="http://schemas.microsoft.com/office/drawing/2014/main" val="2593548255"/>
                  </a:ext>
                </a:extLst>
              </a:tr>
              <a:tr h="370840">
                <a:tc>
                  <a:txBody>
                    <a:bodyPr/>
                    <a:lstStyle/>
                    <a:p>
                      <a:r>
                        <a:rPr lang="en-US" dirty="0"/>
                        <a:t>In TDSP system not ERCOT</a:t>
                      </a:r>
                    </a:p>
                  </a:txBody>
                  <a:tcPr/>
                </a:tc>
                <a:extLst>
                  <a:ext uri="{0D108BD9-81ED-4DB2-BD59-A6C34878D82A}">
                    <a16:rowId xmlns:a16="http://schemas.microsoft.com/office/drawing/2014/main" val="4251569847"/>
                  </a:ext>
                </a:extLst>
              </a:tr>
              <a:tr h="370840">
                <a:tc>
                  <a:txBody>
                    <a:bodyPr/>
                    <a:lstStyle/>
                    <a:p>
                      <a:r>
                        <a:rPr lang="en-US" dirty="0"/>
                        <a:t>In both systems with date issues (IDR)</a:t>
                      </a:r>
                    </a:p>
                  </a:txBody>
                  <a:tcPr/>
                </a:tc>
                <a:extLst>
                  <a:ext uri="{0D108BD9-81ED-4DB2-BD59-A6C34878D82A}">
                    <a16:rowId xmlns:a16="http://schemas.microsoft.com/office/drawing/2014/main" val="1104437945"/>
                  </a:ext>
                </a:extLst>
              </a:tr>
              <a:tr h="370840">
                <a:tc>
                  <a:txBody>
                    <a:bodyPr/>
                    <a:lstStyle/>
                    <a:p>
                      <a:r>
                        <a:rPr lang="en-US" dirty="0"/>
                        <a:t>In both systems with date issues (Non-IDR)</a:t>
                      </a:r>
                    </a:p>
                  </a:txBody>
                  <a:tcPr/>
                </a:tc>
                <a:extLst>
                  <a:ext uri="{0D108BD9-81ED-4DB2-BD59-A6C34878D82A}">
                    <a16:rowId xmlns:a16="http://schemas.microsoft.com/office/drawing/2014/main" val="3099128099"/>
                  </a:ext>
                </a:extLst>
              </a:tr>
              <a:tr h="370840">
                <a:tc>
                  <a:txBody>
                    <a:bodyPr/>
                    <a:lstStyle/>
                    <a:p>
                      <a:r>
                        <a:rPr lang="en-US" dirty="0"/>
                        <a:t>In both with kWh or kW issues</a:t>
                      </a:r>
                    </a:p>
                  </a:txBody>
                  <a:tcPr/>
                </a:tc>
                <a:extLst>
                  <a:ext uri="{0D108BD9-81ED-4DB2-BD59-A6C34878D82A}">
                    <a16:rowId xmlns:a16="http://schemas.microsoft.com/office/drawing/2014/main" val="4137377434"/>
                  </a:ext>
                </a:extLst>
              </a:tr>
              <a:tr h="370840">
                <a:tc>
                  <a:txBody>
                    <a:bodyPr/>
                    <a:lstStyle/>
                    <a:p>
                      <a:r>
                        <a:rPr lang="en-US" dirty="0"/>
                        <a:t>In ERCOT system not TDSP</a:t>
                      </a:r>
                    </a:p>
                  </a:txBody>
                  <a:tcPr/>
                </a:tc>
                <a:extLst>
                  <a:ext uri="{0D108BD9-81ED-4DB2-BD59-A6C34878D82A}">
                    <a16:rowId xmlns:a16="http://schemas.microsoft.com/office/drawing/2014/main" val="3990183270"/>
                  </a:ext>
                </a:extLst>
              </a:tr>
              <a:tr h="370840">
                <a:tc>
                  <a:txBody>
                    <a:bodyPr/>
                    <a:lstStyle/>
                    <a:p>
                      <a:r>
                        <a:rPr lang="en-US" dirty="0"/>
                        <a:t>LSE date change: Start and Stop</a:t>
                      </a:r>
                    </a:p>
                  </a:txBody>
                  <a:tcPr/>
                </a:tc>
                <a:extLst>
                  <a:ext uri="{0D108BD9-81ED-4DB2-BD59-A6C34878D82A}">
                    <a16:rowId xmlns:a16="http://schemas.microsoft.com/office/drawing/2014/main" val="1280861949"/>
                  </a:ext>
                </a:extLst>
              </a:tr>
              <a:tr h="370840">
                <a:tc>
                  <a:txBody>
                    <a:bodyPr/>
                    <a:lstStyle/>
                    <a:p>
                      <a:r>
                        <a:rPr lang="en-US" dirty="0"/>
                        <a:t>Station Code Assignment</a:t>
                      </a:r>
                    </a:p>
                  </a:txBody>
                  <a:tcPr/>
                </a:tc>
                <a:extLst>
                  <a:ext uri="{0D108BD9-81ED-4DB2-BD59-A6C34878D82A}">
                    <a16:rowId xmlns:a16="http://schemas.microsoft.com/office/drawing/2014/main" val="1664521181"/>
                  </a:ext>
                </a:extLst>
              </a:tr>
              <a:tr h="370840">
                <a:tc>
                  <a:txBody>
                    <a:bodyPr/>
                    <a:lstStyle/>
                    <a:p>
                      <a:r>
                        <a:rPr lang="en-US" dirty="0"/>
                        <a:t>Loss Code Assignment</a:t>
                      </a:r>
                    </a:p>
                  </a:txBody>
                  <a:tcPr/>
                </a:tc>
                <a:extLst>
                  <a:ext uri="{0D108BD9-81ED-4DB2-BD59-A6C34878D82A}">
                    <a16:rowId xmlns:a16="http://schemas.microsoft.com/office/drawing/2014/main" val="1545539647"/>
                  </a:ext>
                </a:extLst>
              </a:tr>
              <a:tr h="370840">
                <a:tc>
                  <a:txBody>
                    <a:bodyPr/>
                    <a:lstStyle/>
                    <a:p>
                      <a:r>
                        <a:rPr lang="en-US" dirty="0"/>
                        <a:t>Profile Code Assignment</a:t>
                      </a:r>
                    </a:p>
                  </a:txBody>
                  <a:tcPr/>
                </a:tc>
                <a:extLst>
                  <a:ext uri="{0D108BD9-81ED-4DB2-BD59-A6C34878D82A}">
                    <a16:rowId xmlns:a16="http://schemas.microsoft.com/office/drawing/2014/main" val="3650406573"/>
                  </a:ext>
                </a:extLst>
              </a:tr>
            </a:tbl>
          </a:graphicData>
        </a:graphic>
      </p:graphicFrame>
      <p:sp>
        <p:nvSpPr>
          <p:cNvPr id="5" name="Arrow: Pentagon 4">
            <a:extLst>
              <a:ext uri="{FF2B5EF4-FFF2-40B4-BE49-F238E27FC236}">
                <a16:creationId xmlns:a16="http://schemas.microsoft.com/office/drawing/2014/main" id="{8DEF4170-3E5A-44A0-B098-DB832DC7E8D2}"/>
              </a:ext>
            </a:extLst>
          </p:cNvPr>
          <p:cNvSpPr/>
          <p:nvPr/>
        </p:nvSpPr>
        <p:spPr>
          <a:xfrm>
            <a:off x="5562600" y="1600200"/>
            <a:ext cx="32766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These subtypes have been removed from the Submit Tree in the GUI and can no longer be submitted.</a:t>
            </a:r>
          </a:p>
        </p:txBody>
      </p:sp>
      <p:sp>
        <p:nvSpPr>
          <p:cNvPr id="6" name="Arrow: Pentagon 5">
            <a:extLst>
              <a:ext uri="{FF2B5EF4-FFF2-40B4-BE49-F238E27FC236}">
                <a16:creationId xmlns:a16="http://schemas.microsoft.com/office/drawing/2014/main" id="{74D63341-8A19-4533-A3E6-C7A701495E44}"/>
              </a:ext>
            </a:extLst>
          </p:cNvPr>
          <p:cNvSpPr/>
          <p:nvPr/>
        </p:nvSpPr>
        <p:spPr>
          <a:xfrm>
            <a:off x="5562600" y="3149773"/>
            <a:ext cx="32766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Submit attempts thru the API </a:t>
            </a:r>
          </a:p>
          <a:p>
            <a:r>
              <a:rPr lang="en-US" sz="1400" dirty="0"/>
              <a:t>will result in a permissions error advising the user that they do not have submit privileges.</a:t>
            </a:r>
            <a:endParaRPr lang="en-US" sz="1400" dirty="0">
              <a:effectLst/>
              <a:ea typeface="Calibri" panose="020F0502020204030204" pitchFamily="34" charset="0"/>
            </a:endParaRPr>
          </a:p>
          <a:p>
            <a:endParaRPr lang="en-US" sz="1400" dirty="0"/>
          </a:p>
        </p:txBody>
      </p:sp>
      <p:sp>
        <p:nvSpPr>
          <p:cNvPr id="7" name="Arrow: Pentagon 6">
            <a:extLst>
              <a:ext uri="{FF2B5EF4-FFF2-40B4-BE49-F238E27FC236}">
                <a16:creationId xmlns:a16="http://schemas.microsoft.com/office/drawing/2014/main" id="{EDF8E181-4C37-44C9-999C-4290028FB724}"/>
              </a:ext>
            </a:extLst>
          </p:cNvPr>
          <p:cNvSpPr/>
          <p:nvPr/>
        </p:nvSpPr>
        <p:spPr>
          <a:xfrm>
            <a:off x="5562600" y="4678680"/>
            <a:ext cx="3328261"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Archived data for these subtypes can be obtained via the Background Reports or an ‘Other’ issue can be submitted to ERCOT for an adhoc report.</a:t>
            </a:r>
          </a:p>
        </p:txBody>
      </p:sp>
    </p:spTree>
    <p:extLst>
      <p:ext uri="{BB962C8B-B14F-4D97-AF65-F5344CB8AC3E}">
        <p14:creationId xmlns:p14="http://schemas.microsoft.com/office/powerpoint/2010/main" val="132442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710D-5E14-4519-BF2F-8DD46DA74C70}"/>
              </a:ext>
            </a:extLst>
          </p:cNvPr>
          <p:cNvSpPr>
            <a:spLocks noGrp="1"/>
          </p:cNvSpPr>
          <p:nvPr>
            <p:ph type="title"/>
          </p:nvPr>
        </p:nvSpPr>
        <p:spPr/>
        <p:txBody>
          <a:bodyPr/>
          <a:lstStyle/>
          <a:p>
            <a:r>
              <a:rPr lang="en-US" dirty="0"/>
              <a:t>Antitrust Admonition</a:t>
            </a:r>
          </a:p>
        </p:txBody>
      </p:sp>
      <p:sp>
        <p:nvSpPr>
          <p:cNvPr id="3" name="Content Placeholder 2">
            <a:extLst>
              <a:ext uri="{FF2B5EF4-FFF2-40B4-BE49-F238E27FC236}">
                <a16:creationId xmlns:a16="http://schemas.microsoft.com/office/drawing/2014/main" id="{64F270EB-3D15-4B71-9793-504C18B9593A}"/>
              </a:ext>
            </a:extLst>
          </p:cNvPr>
          <p:cNvSpPr>
            <a:spLocks noGrp="1"/>
          </p:cNvSpPr>
          <p:nvPr>
            <p:ph idx="1"/>
          </p:nvPr>
        </p:nvSpPr>
        <p:spPr/>
        <p:txBody>
          <a:bodyPr/>
          <a:lstStyle/>
          <a:p>
            <a:pPr marL="0"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endParaRPr lang="en-US" sz="2400" baseline="30000" dirty="0"/>
          </a:p>
        </p:txBody>
      </p:sp>
      <p:sp>
        <p:nvSpPr>
          <p:cNvPr id="4" name="Slide Number Placeholder 3">
            <a:extLst>
              <a:ext uri="{FF2B5EF4-FFF2-40B4-BE49-F238E27FC236}">
                <a16:creationId xmlns:a16="http://schemas.microsoft.com/office/drawing/2014/main" id="{3F6BEFB6-21D7-4B72-B18E-588AFA40D408}"/>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25523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Marketrak SCR 815 Enhancements</a:t>
            </a:r>
            <a:br>
              <a:rPr lang="en-US" dirty="0"/>
            </a:br>
            <a:br>
              <a:rPr lang="en-US" dirty="0"/>
            </a:br>
            <a:endParaRPr lang="en-US" dirty="0"/>
          </a:p>
        </p:txBody>
      </p:sp>
      <p:sp>
        <p:nvSpPr>
          <p:cNvPr id="3" name="Content Placeholder 2"/>
          <p:cNvSpPr>
            <a:spLocks noGrp="1"/>
          </p:cNvSpPr>
          <p:nvPr>
            <p:ph idx="1"/>
          </p:nvPr>
        </p:nvSpPr>
        <p:spPr>
          <a:xfrm>
            <a:off x="304800" y="914400"/>
            <a:ext cx="8534400" cy="1219200"/>
          </a:xfrm>
        </p:spPr>
        <p:txBody>
          <a:bodyPr/>
          <a:lstStyle/>
          <a:p>
            <a:pPr>
              <a:spcAft>
                <a:spcPts val="600"/>
              </a:spcAft>
              <a:buFont typeface="+mj-lt"/>
              <a:buAutoNum type="arabicPeriod"/>
            </a:pPr>
            <a:r>
              <a:rPr lang="en-US" sz="1800" dirty="0"/>
              <a:t>Revise drop down choices for Inadvertent Gaining, Inadvertent Losing and Customer Rescission Unexecutable reasons.</a:t>
            </a:r>
          </a:p>
          <a:p>
            <a:pPr>
              <a:spcAft>
                <a:spcPts val="600"/>
              </a:spcAft>
              <a:buFont typeface="+mj-lt"/>
              <a:buAutoNum type="arabicPeriod"/>
            </a:pPr>
            <a:r>
              <a:rPr lang="en-US" sz="1800" dirty="0"/>
              <a:t>Develop a list of Unexecutable Reasons for Usage and Billing and Missing Enrollment TXNs subtypes.</a:t>
            </a:r>
          </a:p>
          <a:p>
            <a:pPr>
              <a:spcAft>
                <a:spcPts val="600"/>
              </a:spcAft>
              <a:buFont typeface="+mj-lt"/>
              <a:buAutoNum type="arabicPeriod"/>
            </a:pPr>
            <a:r>
              <a:rPr lang="en-US" sz="1800" dirty="0"/>
              <a:t>Downsize rolodex contacts from 24 categories to 6 categories.</a:t>
            </a:r>
          </a:p>
          <a:p>
            <a:pPr>
              <a:spcAft>
                <a:spcPts val="600"/>
              </a:spcAft>
              <a:buFont typeface="+mj-lt"/>
              <a:buAutoNum type="arabicPeriod"/>
            </a:pPr>
            <a:r>
              <a:rPr lang="en-US" sz="1800" dirty="0"/>
              <a:t>Create automated escalation email for Inadvertent issues not transitioned within 7 days after ‘Begin Working’.</a:t>
            </a:r>
          </a:p>
          <a:p>
            <a:pPr>
              <a:spcAft>
                <a:spcPts val="600"/>
              </a:spcAft>
              <a:buFont typeface="+mj-lt"/>
              <a:buAutoNum type="arabicPeriod"/>
            </a:pPr>
            <a:r>
              <a:rPr lang="en-US" sz="1800" dirty="0"/>
              <a:t>Create automated escalation email for Customer Rescission issues not transitioned after 2 days and no BDMI within 2 days of ‘Ready To Receive’.</a:t>
            </a:r>
          </a:p>
          <a:p>
            <a:pPr>
              <a:spcAft>
                <a:spcPts val="600"/>
              </a:spcAft>
              <a:buFont typeface="+mj-lt"/>
              <a:buAutoNum type="arabicPeriod"/>
            </a:pPr>
            <a:r>
              <a:rPr lang="en-US" sz="1800" dirty="0"/>
              <a:t>Revise automated nightly escalation email report to include ESIID.</a:t>
            </a:r>
          </a:p>
          <a:p>
            <a:pPr>
              <a:spcAft>
                <a:spcPts val="600"/>
              </a:spcAft>
              <a:buFont typeface="+mj-lt"/>
              <a:buAutoNum type="arabicPeriod"/>
            </a:pPr>
            <a:r>
              <a:rPr lang="en-US" sz="1800" dirty="0"/>
              <a:t>Use the Last Modified Date as the Close Date for the ‘Average Days Open’ background report.</a:t>
            </a:r>
          </a:p>
          <a:p>
            <a:pPr>
              <a:spcAft>
                <a:spcPts val="600"/>
              </a:spcAft>
              <a:buFont typeface="+mj-lt"/>
              <a:buAutoNum type="arabicPeriod"/>
            </a:pPr>
            <a:r>
              <a:rPr lang="en-US" sz="1800" dirty="0"/>
              <a:t>Archive 11 subtypes not used since 2018.</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8114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815 Enhancement 1 – Revise drop down choices for Inadvertent Gaining, Inadvertent Losing and Customer Rescission Unexecutable reasons.</a:t>
            </a:r>
            <a:br>
              <a:rPr lang="en-US" sz="2800" dirty="0"/>
            </a:br>
            <a:endParaRPr lang="en-US" dirty="0"/>
          </a:p>
        </p:txBody>
      </p:sp>
      <p:sp>
        <p:nvSpPr>
          <p:cNvPr id="3" name="Content Placeholder 2"/>
          <p:cNvSpPr>
            <a:spLocks noGrp="1"/>
          </p:cNvSpPr>
          <p:nvPr>
            <p:ph idx="1"/>
          </p:nvPr>
        </p:nvSpPr>
        <p:spPr>
          <a:xfrm>
            <a:off x="381000" y="1447800"/>
            <a:ext cx="8534400" cy="2743200"/>
          </a:xfrm>
        </p:spPr>
        <p:txBody>
          <a:bodyPr/>
          <a:lstStyle/>
          <a:p>
            <a:pPr marL="0" indent="0">
              <a:spcAft>
                <a:spcPts val="600"/>
              </a:spcAft>
              <a:buNone/>
            </a:pPr>
            <a:r>
              <a:rPr lang="en-US" sz="1800" dirty="0"/>
              <a:t>Revise the choices in the dropdown field on the Unexecutable transition for IAG/IAL/Customer Rescission workflows to match the Retail Market Guide and the MarkeTrak Users Guide.  New values per workflow are as follows: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6" name="Table 6">
            <a:extLst>
              <a:ext uri="{FF2B5EF4-FFF2-40B4-BE49-F238E27FC236}">
                <a16:creationId xmlns:a16="http://schemas.microsoft.com/office/drawing/2014/main" id="{F3ECA87E-FEEE-41D3-8E2F-E04B214998DC}"/>
              </a:ext>
            </a:extLst>
          </p:cNvPr>
          <p:cNvGraphicFramePr>
            <a:graphicFrameLocks noGrp="1"/>
          </p:cNvGraphicFramePr>
          <p:nvPr>
            <p:extLst>
              <p:ext uri="{D42A27DB-BD31-4B8C-83A1-F6EECF244321}">
                <p14:modId xmlns:p14="http://schemas.microsoft.com/office/powerpoint/2010/main" val="2498063857"/>
              </p:ext>
            </p:extLst>
          </p:nvPr>
        </p:nvGraphicFramePr>
        <p:xfrm>
          <a:off x="677735" y="2667000"/>
          <a:ext cx="7788530" cy="1905000"/>
        </p:xfrm>
        <a:graphic>
          <a:graphicData uri="http://schemas.openxmlformats.org/drawingml/2006/table">
            <a:tbl>
              <a:tblPr firstRow="1" bandRow="1">
                <a:tableStyleId>{5C22544A-7EE6-4342-B048-85BDC9FD1C3A}</a:tableStyleId>
              </a:tblPr>
              <a:tblGrid>
                <a:gridCol w="2459038">
                  <a:extLst>
                    <a:ext uri="{9D8B030D-6E8A-4147-A177-3AD203B41FA5}">
                      <a16:colId xmlns:a16="http://schemas.microsoft.com/office/drawing/2014/main" val="3316881592"/>
                    </a:ext>
                  </a:extLst>
                </a:gridCol>
                <a:gridCol w="2870454">
                  <a:extLst>
                    <a:ext uri="{9D8B030D-6E8A-4147-A177-3AD203B41FA5}">
                      <a16:colId xmlns:a16="http://schemas.microsoft.com/office/drawing/2014/main" val="3128449763"/>
                    </a:ext>
                  </a:extLst>
                </a:gridCol>
                <a:gridCol w="2459038">
                  <a:extLst>
                    <a:ext uri="{9D8B030D-6E8A-4147-A177-3AD203B41FA5}">
                      <a16:colId xmlns:a16="http://schemas.microsoft.com/office/drawing/2014/main" val="292759538"/>
                    </a:ext>
                  </a:extLst>
                </a:gridCol>
              </a:tblGrid>
              <a:tr h="381000">
                <a:tc>
                  <a:txBody>
                    <a:bodyPr/>
                    <a:lstStyle/>
                    <a:p>
                      <a:pPr algn="ctr"/>
                      <a:r>
                        <a:rPr lang="en-US" sz="1400" dirty="0"/>
                        <a:t>Inadvertent Gaining</a:t>
                      </a:r>
                    </a:p>
                  </a:txBody>
                  <a:tcPr/>
                </a:tc>
                <a:tc>
                  <a:txBody>
                    <a:bodyPr/>
                    <a:lstStyle/>
                    <a:p>
                      <a:pPr algn="ctr"/>
                      <a:r>
                        <a:rPr lang="en-US" sz="1400" dirty="0"/>
                        <a:t>Inadvertent Losing</a:t>
                      </a:r>
                    </a:p>
                  </a:txBody>
                  <a:tcPr/>
                </a:tc>
                <a:tc>
                  <a:txBody>
                    <a:bodyPr/>
                    <a:lstStyle/>
                    <a:p>
                      <a:pPr algn="ctr"/>
                      <a:r>
                        <a:rPr lang="en-US" sz="1400" dirty="0"/>
                        <a:t>Customer Rescission</a:t>
                      </a:r>
                    </a:p>
                  </a:txBody>
                  <a:tcPr/>
                </a:tc>
                <a:extLst>
                  <a:ext uri="{0D108BD9-81ED-4DB2-BD59-A6C34878D82A}">
                    <a16:rowId xmlns:a16="http://schemas.microsoft.com/office/drawing/2014/main" val="431825632"/>
                  </a:ext>
                </a:extLst>
              </a:tr>
              <a:tr h="273662">
                <a:tc>
                  <a:txBody>
                    <a:bodyPr/>
                    <a:lstStyle/>
                    <a:p>
                      <a:r>
                        <a:rPr lang="en-US" sz="1400" dirty="0"/>
                        <a:t>(None)</a:t>
                      </a:r>
                      <a:r>
                        <a:rPr lang="en-US" sz="1400" dirty="0">
                          <a:solidFill>
                            <a:srgbClr val="FF0000"/>
                          </a:solidFill>
                        </a:rPr>
                        <a:t>*</a:t>
                      </a:r>
                    </a:p>
                  </a:txBody>
                  <a:tcPr/>
                </a:tc>
                <a:tc>
                  <a:txBody>
                    <a:bodyPr/>
                    <a:lstStyle/>
                    <a:p>
                      <a:r>
                        <a:rPr lang="en-US" sz="1400" dirty="0"/>
                        <a:t>(None)</a:t>
                      </a:r>
                      <a:r>
                        <a:rPr lang="en-US" sz="1400" dirty="0">
                          <a:solidFill>
                            <a:srgbClr val="FF0000"/>
                          </a:solidFill>
                        </a:rPr>
                        <a:t>*</a:t>
                      </a:r>
                    </a:p>
                  </a:txBody>
                  <a:tcPr/>
                </a:tc>
                <a:tc>
                  <a:txBody>
                    <a:bodyPr/>
                    <a:lstStyle/>
                    <a:p>
                      <a:r>
                        <a:rPr lang="en-US" sz="1400" dirty="0"/>
                        <a:t>(None)</a:t>
                      </a:r>
                      <a:r>
                        <a:rPr lang="en-US" sz="1400" dirty="0">
                          <a:solidFill>
                            <a:srgbClr val="FF0000"/>
                          </a:solidFill>
                        </a:rPr>
                        <a:t>*</a:t>
                      </a:r>
                    </a:p>
                  </a:txBody>
                  <a:tcPr/>
                </a:tc>
                <a:extLst>
                  <a:ext uri="{0D108BD9-81ED-4DB2-BD59-A6C34878D82A}">
                    <a16:rowId xmlns:a16="http://schemas.microsoft.com/office/drawing/2014/main" val="3673116528"/>
                  </a:ext>
                </a:extLst>
              </a:tr>
              <a:tr h="273662">
                <a:tc>
                  <a:txBody>
                    <a:bodyPr/>
                    <a:lstStyle/>
                    <a:p>
                      <a:r>
                        <a:rPr lang="en-US" sz="1400" dirty="0"/>
                        <a:t>Duplicate Issue</a:t>
                      </a:r>
                    </a:p>
                  </a:txBody>
                  <a:tcPr/>
                </a:tc>
                <a:tc>
                  <a:txBody>
                    <a:bodyPr/>
                    <a:lstStyle/>
                    <a:p>
                      <a:r>
                        <a:rPr lang="en-US" sz="1400" dirty="0"/>
                        <a:t>Duplicate Issue</a:t>
                      </a:r>
                    </a:p>
                  </a:txBody>
                  <a:tcPr/>
                </a:tc>
                <a:tc>
                  <a:txBody>
                    <a:bodyPr/>
                    <a:lstStyle/>
                    <a:p>
                      <a:r>
                        <a:rPr lang="en-US" sz="1400" dirty="0"/>
                        <a:t>Duplicate Issue</a:t>
                      </a:r>
                    </a:p>
                  </a:txBody>
                  <a:tcPr/>
                </a:tc>
                <a:extLst>
                  <a:ext uri="{0D108BD9-81ED-4DB2-BD59-A6C34878D82A}">
                    <a16:rowId xmlns:a16="http://schemas.microsoft.com/office/drawing/2014/main" val="405710412"/>
                  </a:ext>
                </a:extLst>
              </a:tr>
              <a:tr h="273662">
                <a:tc>
                  <a:txBody>
                    <a:bodyPr/>
                    <a:lstStyle/>
                    <a:p>
                      <a:r>
                        <a:rPr lang="en-US" sz="1400" dirty="0"/>
                        <a:t>New Transaction Completed</a:t>
                      </a:r>
                    </a:p>
                  </a:txBody>
                  <a:tcPr/>
                </a:tc>
                <a:tc>
                  <a:txBody>
                    <a:bodyPr/>
                    <a:lstStyle/>
                    <a:p>
                      <a:r>
                        <a:rPr lang="en-US" sz="1400" dirty="0"/>
                        <a:t>New Transaction Completed</a:t>
                      </a:r>
                    </a:p>
                  </a:txBody>
                  <a:tcPr/>
                </a:tc>
                <a:tc>
                  <a:txBody>
                    <a:bodyPr/>
                    <a:lstStyle/>
                    <a:p>
                      <a:r>
                        <a:rPr lang="en-US" sz="1400" dirty="0"/>
                        <a:t>New Transaction Completed</a:t>
                      </a:r>
                    </a:p>
                  </a:txBody>
                  <a:tcPr/>
                </a:tc>
                <a:extLst>
                  <a:ext uri="{0D108BD9-81ED-4DB2-BD59-A6C34878D82A}">
                    <a16:rowId xmlns:a16="http://schemas.microsoft.com/office/drawing/2014/main" val="3074247409"/>
                  </a:ext>
                </a:extLst>
              </a:tr>
              <a:tr h="273662">
                <a:tc>
                  <a:txBody>
                    <a:bodyPr/>
                    <a:lstStyle/>
                    <a:p>
                      <a:endParaRPr lang="en-US" sz="1400" dirty="0"/>
                    </a:p>
                  </a:txBody>
                  <a:tcPr/>
                </a:tc>
                <a:tc>
                  <a:txBody>
                    <a:bodyPr/>
                    <a:lstStyle/>
                    <a:p>
                      <a:r>
                        <a:rPr lang="en-US" sz="1400" dirty="0"/>
                        <a:t>Authorized Enrollment Confirmed</a:t>
                      </a:r>
                      <a:r>
                        <a:rPr lang="en-US" sz="1400" dirty="0">
                          <a:solidFill>
                            <a:srgbClr val="FF0000"/>
                          </a:solidFill>
                        </a:rPr>
                        <a:t>*</a:t>
                      </a:r>
                    </a:p>
                  </a:txBody>
                  <a:tcPr/>
                </a:tc>
                <a:tc>
                  <a:txBody>
                    <a:bodyPr/>
                    <a:lstStyle/>
                    <a:p>
                      <a:endParaRPr lang="en-US" sz="1400" dirty="0"/>
                    </a:p>
                  </a:txBody>
                  <a:tcPr/>
                </a:tc>
                <a:extLst>
                  <a:ext uri="{0D108BD9-81ED-4DB2-BD59-A6C34878D82A}">
                    <a16:rowId xmlns:a16="http://schemas.microsoft.com/office/drawing/2014/main" val="3201347305"/>
                  </a:ext>
                </a:extLst>
              </a:tr>
              <a:tr h="273662">
                <a:tc>
                  <a:txBody>
                    <a:bodyPr/>
                    <a:lstStyle/>
                    <a:p>
                      <a:endParaRPr lang="en-US" sz="1400" dirty="0"/>
                    </a:p>
                  </a:txBody>
                  <a:tcPr/>
                </a:tc>
                <a:tc>
                  <a:txBody>
                    <a:bodyPr/>
                    <a:lstStyle/>
                    <a:p>
                      <a:r>
                        <a:rPr lang="en-US" sz="1400" dirty="0"/>
                        <a:t>Customer Rescission – MT linked</a:t>
                      </a:r>
                    </a:p>
                  </a:txBody>
                  <a:tcPr/>
                </a:tc>
                <a:tc>
                  <a:txBody>
                    <a:bodyPr/>
                    <a:lstStyle/>
                    <a:p>
                      <a:endParaRPr lang="en-US" sz="1400" dirty="0"/>
                    </a:p>
                  </a:txBody>
                  <a:tcPr/>
                </a:tc>
                <a:extLst>
                  <a:ext uri="{0D108BD9-81ED-4DB2-BD59-A6C34878D82A}">
                    <a16:rowId xmlns:a16="http://schemas.microsoft.com/office/drawing/2014/main" val="3956629464"/>
                  </a:ext>
                </a:extLst>
              </a:tr>
            </a:tbl>
          </a:graphicData>
        </a:graphic>
      </p:graphicFrame>
      <p:sp>
        <p:nvSpPr>
          <p:cNvPr id="8" name="TextBox 7">
            <a:extLst>
              <a:ext uri="{FF2B5EF4-FFF2-40B4-BE49-F238E27FC236}">
                <a16:creationId xmlns:a16="http://schemas.microsoft.com/office/drawing/2014/main" id="{A3B938FE-88DB-47F1-8528-465FFE6FE58A}"/>
              </a:ext>
            </a:extLst>
          </p:cNvPr>
          <p:cNvSpPr txBox="1"/>
          <p:nvPr/>
        </p:nvSpPr>
        <p:spPr>
          <a:xfrm>
            <a:off x="381000" y="4914254"/>
            <a:ext cx="8085265" cy="646331"/>
          </a:xfrm>
          <a:prstGeom prst="rect">
            <a:avLst/>
          </a:prstGeom>
          <a:noFill/>
        </p:spPr>
        <p:txBody>
          <a:bodyPr wrap="square">
            <a:spAutoFit/>
          </a:bodyPr>
          <a:lstStyle/>
          <a:p>
            <a:r>
              <a:rPr lang="en-US" sz="1800" dirty="0">
                <a:solidFill>
                  <a:srgbClr val="FF0000"/>
                </a:solidFill>
              </a:rPr>
              <a:t>* </a:t>
            </a:r>
            <a:r>
              <a:rPr lang="en-US" sz="1800" dirty="0"/>
              <a:t>If the default selection of ‘(None)’ is made, or if ‘Authorized Enrollment Confirmed’ is selected, comments are </a:t>
            </a:r>
            <a:r>
              <a:rPr lang="en-US" sz="1800" u="sng" dirty="0">
                <a:solidFill>
                  <a:srgbClr val="FF0000"/>
                </a:solidFill>
              </a:rPr>
              <a:t>required</a:t>
            </a:r>
            <a:r>
              <a:rPr lang="en-US" sz="1800" dirty="0"/>
              <a:t>.</a:t>
            </a:r>
            <a:endParaRPr lang="en-US" dirty="0"/>
          </a:p>
        </p:txBody>
      </p:sp>
    </p:spTree>
    <p:extLst>
      <p:ext uri="{BB962C8B-B14F-4D97-AF65-F5344CB8AC3E}">
        <p14:creationId xmlns:p14="http://schemas.microsoft.com/office/powerpoint/2010/main" val="16727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815 Enhancement 1 – Revise drop down choices for Inadvertent Gaining, Inadvertent Losing and Customer Rescission Unexecutable reasons.</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grpSp>
        <p:nvGrpSpPr>
          <p:cNvPr id="19" name="Group 18">
            <a:extLst>
              <a:ext uri="{FF2B5EF4-FFF2-40B4-BE49-F238E27FC236}">
                <a16:creationId xmlns:a16="http://schemas.microsoft.com/office/drawing/2014/main" id="{0B49C93B-F856-4A44-A223-7DD6E4352515}"/>
              </a:ext>
            </a:extLst>
          </p:cNvPr>
          <p:cNvGrpSpPr/>
          <p:nvPr/>
        </p:nvGrpSpPr>
        <p:grpSpPr>
          <a:xfrm>
            <a:off x="187271" y="1371600"/>
            <a:ext cx="8686800" cy="4499610"/>
            <a:chOff x="187271" y="1371600"/>
            <a:chExt cx="8686800" cy="4499610"/>
          </a:xfrm>
        </p:grpSpPr>
        <p:pic>
          <p:nvPicPr>
            <p:cNvPr id="10" name="Picture 9">
              <a:extLst>
                <a:ext uri="{FF2B5EF4-FFF2-40B4-BE49-F238E27FC236}">
                  <a16:creationId xmlns:a16="http://schemas.microsoft.com/office/drawing/2014/main" id="{6838A222-1A22-4CC5-839D-F82D7E243646}"/>
                </a:ext>
              </a:extLst>
            </p:cNvPr>
            <p:cNvPicPr>
              <a:picLocks noChangeAspect="1"/>
            </p:cNvPicPr>
            <p:nvPr/>
          </p:nvPicPr>
          <p:blipFill rotWithShape="1">
            <a:blip r:embed="rId3"/>
            <a:srcRect t="19656" b="33447"/>
            <a:stretch/>
          </p:blipFill>
          <p:spPr>
            <a:xfrm>
              <a:off x="187271" y="1371600"/>
              <a:ext cx="8686800" cy="2461260"/>
            </a:xfrm>
            <a:prstGeom prst="rect">
              <a:avLst/>
            </a:prstGeom>
          </p:spPr>
        </p:pic>
        <p:pic>
          <p:nvPicPr>
            <p:cNvPr id="12" name="Picture 11">
              <a:extLst>
                <a:ext uri="{FF2B5EF4-FFF2-40B4-BE49-F238E27FC236}">
                  <a16:creationId xmlns:a16="http://schemas.microsoft.com/office/drawing/2014/main" id="{82C4C816-0B75-40DA-BC67-B7B1BFD7BCC6}"/>
                </a:ext>
              </a:extLst>
            </p:cNvPr>
            <p:cNvPicPr>
              <a:picLocks noChangeAspect="1"/>
            </p:cNvPicPr>
            <p:nvPr/>
          </p:nvPicPr>
          <p:blipFill rotWithShape="1">
            <a:blip r:embed="rId4"/>
            <a:srcRect t="16897" b="56897"/>
            <a:stretch/>
          </p:blipFill>
          <p:spPr>
            <a:xfrm>
              <a:off x="187271" y="4495800"/>
              <a:ext cx="8686800" cy="1375410"/>
            </a:xfrm>
            <a:prstGeom prst="rect">
              <a:avLst/>
            </a:prstGeom>
          </p:spPr>
        </p:pic>
        <p:cxnSp>
          <p:nvCxnSpPr>
            <p:cNvPr id="15" name="Straight Arrow Connector 14">
              <a:extLst>
                <a:ext uri="{FF2B5EF4-FFF2-40B4-BE49-F238E27FC236}">
                  <a16:creationId xmlns:a16="http://schemas.microsoft.com/office/drawing/2014/main" id="{066804A6-F28D-49D7-ABCD-96FE973C8C48}"/>
                </a:ext>
              </a:extLst>
            </p:cNvPr>
            <p:cNvCxnSpPr/>
            <p:nvPr/>
          </p:nvCxnSpPr>
          <p:spPr>
            <a:xfrm flipH="1">
              <a:off x="2362200" y="5181600"/>
              <a:ext cx="1524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1C4F38-7D1C-40D1-BA8D-54DAA70E0837}"/>
                </a:ext>
              </a:extLst>
            </p:cNvPr>
            <p:cNvCxnSpPr>
              <a:cxnSpLocks/>
            </p:cNvCxnSpPr>
            <p:nvPr/>
          </p:nvCxnSpPr>
          <p:spPr>
            <a:xfrm flipH="1" flipV="1">
              <a:off x="2057400" y="1676400"/>
              <a:ext cx="6858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534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Marketrak SCR 815 Enhancement 2 – Develop a list of Unexecutable Reasons for Usage and Billing and Missing Enrollment TXNs subtypes.</a:t>
            </a:r>
            <a:br>
              <a:rPr lang="en-US" sz="2000" dirty="0"/>
            </a:br>
            <a:endParaRPr lang="en-US" dirty="0"/>
          </a:p>
        </p:txBody>
      </p:sp>
      <p:sp>
        <p:nvSpPr>
          <p:cNvPr id="3" name="Content Placeholder 2"/>
          <p:cNvSpPr>
            <a:spLocks noGrp="1"/>
          </p:cNvSpPr>
          <p:nvPr>
            <p:ph idx="1"/>
          </p:nvPr>
        </p:nvSpPr>
        <p:spPr>
          <a:xfrm>
            <a:off x="381000" y="1219200"/>
            <a:ext cx="8534400" cy="2743200"/>
          </a:xfrm>
        </p:spPr>
        <p:txBody>
          <a:bodyPr/>
          <a:lstStyle/>
          <a:p>
            <a:pPr marL="0" indent="0">
              <a:spcAft>
                <a:spcPts val="600"/>
              </a:spcAft>
              <a:buNone/>
            </a:pPr>
            <a:r>
              <a:rPr lang="en-US" sz="1600" dirty="0"/>
              <a:t>Add an Unexecutable Reason drop down field to the Unexecutable transition for Usage &amp; Billing and Missing Enrollment TXNs subtypes.  Providing common unexecutable reasons will improve the resolution time and reduce unnecessary comments. New Unexecutable Reasons per workflow are as follows: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graphicFrame>
        <p:nvGraphicFramePr>
          <p:cNvPr id="6" name="Table 6">
            <a:extLst>
              <a:ext uri="{FF2B5EF4-FFF2-40B4-BE49-F238E27FC236}">
                <a16:creationId xmlns:a16="http://schemas.microsoft.com/office/drawing/2014/main" id="{F3ECA87E-FEEE-41D3-8E2F-E04B214998DC}"/>
              </a:ext>
            </a:extLst>
          </p:cNvPr>
          <p:cNvGraphicFramePr>
            <a:graphicFrameLocks noGrp="1"/>
          </p:cNvGraphicFramePr>
          <p:nvPr>
            <p:extLst>
              <p:ext uri="{D42A27DB-BD31-4B8C-83A1-F6EECF244321}">
                <p14:modId xmlns:p14="http://schemas.microsoft.com/office/powerpoint/2010/main" val="3785299769"/>
              </p:ext>
            </p:extLst>
          </p:nvPr>
        </p:nvGraphicFramePr>
        <p:xfrm>
          <a:off x="381000" y="2346960"/>
          <a:ext cx="8153400" cy="3215641"/>
        </p:xfrm>
        <a:graphic>
          <a:graphicData uri="http://schemas.openxmlformats.org/drawingml/2006/table">
            <a:tbl>
              <a:tblPr firstRow="1" bandRow="1">
                <a:tableStyleId>{5C22544A-7EE6-4342-B048-85BDC9FD1C3A}</a:tableStyleId>
              </a:tblPr>
              <a:tblGrid>
                <a:gridCol w="1569153">
                  <a:extLst>
                    <a:ext uri="{9D8B030D-6E8A-4147-A177-3AD203B41FA5}">
                      <a16:colId xmlns:a16="http://schemas.microsoft.com/office/drawing/2014/main" val="3316881592"/>
                    </a:ext>
                  </a:extLst>
                </a:gridCol>
                <a:gridCol w="1482437">
                  <a:extLst>
                    <a:ext uri="{9D8B030D-6E8A-4147-A177-3AD203B41FA5}">
                      <a16:colId xmlns:a16="http://schemas.microsoft.com/office/drawing/2014/main" val="3128449763"/>
                    </a:ext>
                  </a:extLst>
                </a:gridCol>
                <a:gridCol w="1482437">
                  <a:extLst>
                    <a:ext uri="{9D8B030D-6E8A-4147-A177-3AD203B41FA5}">
                      <a16:colId xmlns:a16="http://schemas.microsoft.com/office/drawing/2014/main" val="3507924754"/>
                    </a:ext>
                  </a:extLst>
                </a:gridCol>
                <a:gridCol w="2054579">
                  <a:extLst>
                    <a:ext uri="{9D8B030D-6E8A-4147-A177-3AD203B41FA5}">
                      <a16:colId xmlns:a16="http://schemas.microsoft.com/office/drawing/2014/main" val="292759538"/>
                    </a:ext>
                  </a:extLst>
                </a:gridCol>
                <a:gridCol w="1564794">
                  <a:extLst>
                    <a:ext uri="{9D8B030D-6E8A-4147-A177-3AD203B41FA5}">
                      <a16:colId xmlns:a16="http://schemas.microsoft.com/office/drawing/2014/main" val="4197898071"/>
                    </a:ext>
                  </a:extLst>
                </a:gridCol>
              </a:tblGrid>
              <a:tr h="431058">
                <a:tc>
                  <a:txBody>
                    <a:bodyPr/>
                    <a:lstStyle/>
                    <a:p>
                      <a:pPr algn="ctr"/>
                      <a:r>
                        <a:rPr lang="en-US" sz="1000" dirty="0"/>
                        <a:t>Usage &amp; Billing – Missing</a:t>
                      </a:r>
                    </a:p>
                  </a:txBody>
                  <a:tcPr/>
                </a:tc>
                <a:tc>
                  <a:txBody>
                    <a:bodyPr/>
                    <a:lstStyle/>
                    <a:p>
                      <a:pPr algn="ctr"/>
                      <a:r>
                        <a:rPr lang="en-US" sz="1000" dirty="0"/>
                        <a:t>Usage &amp; Billing – Dispute</a:t>
                      </a:r>
                    </a:p>
                  </a:txBody>
                  <a:tcPr/>
                </a:tc>
                <a:tc>
                  <a:txBody>
                    <a:bodyPr/>
                    <a:lstStyle/>
                    <a:p>
                      <a:pPr algn="ctr"/>
                      <a:r>
                        <a:rPr lang="en-US" sz="1000" dirty="0"/>
                        <a:t>AMS LSE Missing</a:t>
                      </a:r>
                    </a:p>
                  </a:txBody>
                  <a:tcPr/>
                </a:tc>
                <a:tc>
                  <a:txBody>
                    <a:bodyPr/>
                    <a:lstStyle/>
                    <a:p>
                      <a:pPr algn="ctr"/>
                      <a:r>
                        <a:rPr lang="en-US" sz="1000" dirty="0"/>
                        <a:t>AMS LSE Dispute</a:t>
                      </a:r>
                    </a:p>
                  </a:txBody>
                  <a:tcPr/>
                </a:tc>
                <a:tc>
                  <a:txBody>
                    <a:bodyPr/>
                    <a:lstStyle/>
                    <a:p>
                      <a:pPr algn="ctr"/>
                      <a:r>
                        <a:rPr lang="en-US" sz="1000" dirty="0"/>
                        <a:t>Missing Enrollment TXNs</a:t>
                      </a:r>
                    </a:p>
                  </a:txBody>
                  <a:tcPr/>
                </a:tc>
                <a:extLst>
                  <a:ext uri="{0D108BD9-81ED-4DB2-BD59-A6C34878D82A}">
                    <a16:rowId xmlns:a16="http://schemas.microsoft.com/office/drawing/2014/main" val="431825632"/>
                  </a:ext>
                </a:extLst>
              </a:tr>
              <a:tr h="596850">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r>
                        <a:rPr lang="en-US" sz="1000" dirty="0"/>
                        <a:t>(None)</a:t>
                      </a:r>
                      <a:r>
                        <a:rPr lang="en-US" sz="10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(None)</a:t>
                      </a:r>
                      <a:r>
                        <a:rPr lang="en-US" sz="1000" dirty="0">
                          <a:solidFill>
                            <a:srgbClr val="FF0000"/>
                          </a:solidFill>
                        </a:rPr>
                        <a:t>*</a:t>
                      </a:r>
                    </a:p>
                    <a:p>
                      <a:endParaRPr lang="en-US" sz="1000" dirty="0">
                        <a:solidFill>
                          <a:schemeClr val="tx1"/>
                        </a:solidFill>
                      </a:endParaRPr>
                    </a:p>
                  </a:txBody>
                  <a:tcPr/>
                </a:tc>
                <a:extLst>
                  <a:ext uri="{0D108BD9-81ED-4DB2-BD59-A6C34878D82A}">
                    <a16:rowId xmlns:a16="http://schemas.microsoft.com/office/drawing/2014/main" val="3673116528"/>
                  </a:ext>
                </a:extLst>
              </a:tr>
              <a:tr h="596850">
                <a:tc>
                  <a:txBody>
                    <a:bodyPr/>
                    <a:lstStyle/>
                    <a:p>
                      <a:r>
                        <a:rPr lang="en-US" sz="1000" dirty="0"/>
                        <a:t>Invalid StartTime/TimeStamp Formatting</a:t>
                      </a:r>
                    </a:p>
                  </a:txBody>
                  <a:tcPr/>
                </a:tc>
                <a:tc>
                  <a:txBody>
                    <a:bodyPr/>
                    <a:lstStyle/>
                    <a:p>
                      <a:r>
                        <a:rPr lang="en-US" sz="1000" dirty="0"/>
                        <a:t>Submitter is Not the REP of Record</a:t>
                      </a:r>
                    </a:p>
                  </a:txBody>
                  <a:tcPr/>
                </a:tc>
                <a:tc>
                  <a:txBody>
                    <a:bodyPr/>
                    <a:lstStyle/>
                    <a:p>
                      <a:r>
                        <a:rPr lang="en-US" sz="1000" dirty="0"/>
                        <a:t>Submitter is Not the REP of Record</a:t>
                      </a:r>
                    </a:p>
                  </a:txBody>
                  <a:tcPr/>
                </a:tc>
                <a:tc>
                  <a:txBody>
                    <a:bodyPr/>
                    <a:lstStyle/>
                    <a:p>
                      <a:r>
                        <a:rPr lang="en-US" sz="1000" dirty="0"/>
                        <a:t>Non-consecutive Bill Cycles</a:t>
                      </a:r>
                    </a:p>
                  </a:txBody>
                  <a:tcPr/>
                </a:tc>
                <a:tc>
                  <a:txBody>
                    <a:bodyPr/>
                    <a:lstStyle/>
                    <a:p>
                      <a:r>
                        <a:rPr lang="en-US" sz="1000" dirty="0">
                          <a:solidFill>
                            <a:schemeClr val="tx1"/>
                          </a:solidFill>
                        </a:rPr>
                        <a:t>Enrollment TXNS on Construction Hold or Permit Pending</a:t>
                      </a:r>
                    </a:p>
                  </a:txBody>
                  <a:tcPr/>
                </a:tc>
                <a:extLst>
                  <a:ext uri="{0D108BD9-81ED-4DB2-BD59-A6C34878D82A}">
                    <a16:rowId xmlns:a16="http://schemas.microsoft.com/office/drawing/2014/main" val="405710412"/>
                  </a:ext>
                </a:extLst>
              </a:tr>
              <a:tr h="431058">
                <a:tc>
                  <a:txBody>
                    <a:bodyPr/>
                    <a:lstStyle/>
                    <a:p>
                      <a:r>
                        <a:rPr lang="en-US" sz="1000" dirty="0"/>
                        <a:t>Cycle Date Not Scheduled</a:t>
                      </a:r>
                    </a:p>
                  </a:txBody>
                  <a:tcPr/>
                </a:tc>
                <a:tc>
                  <a:txBody>
                    <a:bodyPr/>
                    <a:lstStyle/>
                    <a:p>
                      <a:r>
                        <a:rPr lang="en-US" sz="1000" dirty="0"/>
                        <a:t>Inaccurate SubType Submitted</a:t>
                      </a:r>
                      <a:r>
                        <a:rPr lang="en-US" sz="1000" dirty="0">
                          <a:solidFill>
                            <a:srgbClr val="FF0000"/>
                          </a:solidFill>
                        </a:rPr>
                        <a:t>*</a:t>
                      </a:r>
                    </a:p>
                  </a:txBody>
                  <a:tcPr/>
                </a:tc>
                <a:tc>
                  <a:txBody>
                    <a:bodyPr/>
                    <a:lstStyle/>
                    <a:p>
                      <a:r>
                        <a:rPr lang="en-US" sz="1000" dirty="0"/>
                        <a:t>Inaccurate SubType Submitted</a:t>
                      </a:r>
                      <a:r>
                        <a:rPr lang="en-US" sz="1000" dirty="0">
                          <a:solidFill>
                            <a:srgbClr val="FF0000"/>
                          </a:solidFill>
                        </a:rPr>
                        <a:t>*</a:t>
                      </a:r>
                    </a:p>
                  </a:txBody>
                  <a:tcPr/>
                </a:tc>
                <a:tc>
                  <a:txBody>
                    <a:bodyPr/>
                    <a:lstStyle/>
                    <a:p>
                      <a:r>
                        <a:rPr lang="en-US" sz="1000" dirty="0"/>
                        <a:t>Variance Due to Inadvertent Gain/Loss</a:t>
                      </a:r>
                    </a:p>
                  </a:txBody>
                  <a:tcPr/>
                </a:tc>
                <a:tc>
                  <a:txBody>
                    <a:bodyPr/>
                    <a:lstStyle/>
                    <a:p>
                      <a:r>
                        <a:rPr lang="en-US" sz="1000" dirty="0"/>
                        <a:t>Enrollment TXNS was Cancelled</a:t>
                      </a:r>
                    </a:p>
                  </a:txBody>
                  <a:tcPr/>
                </a:tc>
                <a:extLst>
                  <a:ext uri="{0D108BD9-81ED-4DB2-BD59-A6C34878D82A}">
                    <a16:rowId xmlns:a16="http://schemas.microsoft.com/office/drawing/2014/main" val="3074247409"/>
                  </a:ext>
                </a:extLst>
              </a:tr>
              <a:tr h="431058">
                <a:tc>
                  <a:txBody>
                    <a:bodyPr/>
                    <a:lstStyle/>
                    <a:p>
                      <a:r>
                        <a:rPr lang="en-US" sz="1000" dirty="0"/>
                        <a:t>Submitter is Not the REP of Record</a:t>
                      </a:r>
                    </a:p>
                  </a:txBody>
                  <a:tcPr/>
                </a:tc>
                <a:tc>
                  <a:txBody>
                    <a:bodyPr/>
                    <a:lstStyle/>
                    <a:p>
                      <a:endParaRPr lang="en-US" sz="1000" dirty="0">
                        <a:solidFill>
                          <a:srgbClr val="FF0000"/>
                        </a:solidFill>
                      </a:endParaRP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Invalid StartTime/TimeStamp Formatting</a:t>
                      </a:r>
                    </a:p>
                  </a:txBody>
                  <a:tcPr/>
                </a:tc>
                <a:tc>
                  <a:txBody>
                    <a:bodyPr/>
                    <a:lstStyle/>
                    <a:p>
                      <a:r>
                        <a:rPr lang="en-US" sz="1000" dirty="0"/>
                        <a:t>Enrollment TXNS is Future Dated</a:t>
                      </a:r>
                    </a:p>
                  </a:txBody>
                  <a:tcPr/>
                </a:tc>
                <a:extLst>
                  <a:ext uri="{0D108BD9-81ED-4DB2-BD59-A6C34878D82A}">
                    <a16:rowId xmlns:a16="http://schemas.microsoft.com/office/drawing/2014/main" val="3201347305"/>
                  </a:ext>
                </a:extLst>
              </a:tr>
              <a:tr h="431058">
                <a:tc>
                  <a:txBody>
                    <a:bodyPr/>
                    <a:lstStyle/>
                    <a:p>
                      <a:r>
                        <a:rPr lang="en-US" sz="1000" dirty="0"/>
                        <a:t>Inaccurate SubType Submitted</a:t>
                      </a:r>
                      <a:r>
                        <a:rPr lang="en-US" sz="1000" dirty="0">
                          <a:solidFill>
                            <a:srgbClr val="FF0000"/>
                          </a:solidFill>
                        </a:rPr>
                        <a:t>*</a:t>
                      </a:r>
                    </a:p>
                  </a:txBody>
                  <a:tcPr/>
                </a:tc>
                <a:tc>
                  <a:txBody>
                    <a:bodyPr/>
                    <a:lstStyle/>
                    <a:p>
                      <a:endParaRPr lang="en-US" sz="1000"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Submitter is Not the REP of Record</a:t>
                      </a:r>
                    </a:p>
                  </a:txBody>
                  <a:tcPr/>
                </a:tc>
                <a:tc>
                  <a:txBody>
                    <a:bodyPr/>
                    <a:lstStyle/>
                    <a:p>
                      <a:endParaRPr lang="en-US" sz="1000" dirty="0"/>
                    </a:p>
                  </a:txBody>
                  <a:tcPr/>
                </a:tc>
                <a:extLst>
                  <a:ext uri="{0D108BD9-81ED-4DB2-BD59-A6C34878D82A}">
                    <a16:rowId xmlns:a16="http://schemas.microsoft.com/office/drawing/2014/main" val="3956629464"/>
                  </a:ext>
                </a:extLst>
              </a:tr>
              <a:tr h="297709">
                <a:tc>
                  <a:txBody>
                    <a:bodyPr/>
                    <a:lstStyle/>
                    <a:p>
                      <a:endParaRPr lang="en-US" sz="1000" dirty="0">
                        <a:solidFill>
                          <a:srgbClr val="FF0000"/>
                        </a:solidFill>
                      </a:endParaRPr>
                    </a:p>
                  </a:txBody>
                  <a:tcPr/>
                </a:tc>
                <a:tc>
                  <a:txBody>
                    <a:bodyPr/>
                    <a:lstStyle/>
                    <a:p>
                      <a:endParaRPr lang="en-US" sz="1000"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Inaccurate SubType Submitted</a:t>
                      </a:r>
                      <a:r>
                        <a:rPr lang="en-US" sz="1000" dirty="0">
                          <a:solidFill>
                            <a:srgbClr val="FF0000"/>
                          </a:solidFill>
                        </a:rPr>
                        <a:t>*</a:t>
                      </a:r>
                    </a:p>
                  </a:txBody>
                  <a:tcPr/>
                </a:tc>
                <a:tc>
                  <a:txBody>
                    <a:bodyPr/>
                    <a:lstStyle/>
                    <a:p>
                      <a:endParaRPr lang="en-US" sz="1000" dirty="0"/>
                    </a:p>
                  </a:txBody>
                  <a:tcPr/>
                </a:tc>
                <a:extLst>
                  <a:ext uri="{0D108BD9-81ED-4DB2-BD59-A6C34878D82A}">
                    <a16:rowId xmlns:a16="http://schemas.microsoft.com/office/drawing/2014/main" val="4116478813"/>
                  </a:ext>
                </a:extLst>
              </a:tr>
            </a:tbl>
          </a:graphicData>
        </a:graphic>
      </p:graphicFrame>
      <p:sp>
        <p:nvSpPr>
          <p:cNvPr id="8" name="TextBox 7">
            <a:extLst>
              <a:ext uri="{FF2B5EF4-FFF2-40B4-BE49-F238E27FC236}">
                <a16:creationId xmlns:a16="http://schemas.microsoft.com/office/drawing/2014/main" id="{A3B938FE-88DB-47F1-8528-465FFE6FE58A}"/>
              </a:ext>
            </a:extLst>
          </p:cNvPr>
          <p:cNvSpPr txBox="1"/>
          <p:nvPr/>
        </p:nvSpPr>
        <p:spPr>
          <a:xfrm>
            <a:off x="228600" y="5638800"/>
            <a:ext cx="8191500" cy="584775"/>
          </a:xfrm>
          <a:prstGeom prst="rect">
            <a:avLst/>
          </a:prstGeom>
          <a:noFill/>
        </p:spPr>
        <p:txBody>
          <a:bodyPr wrap="square">
            <a:spAutoFit/>
          </a:bodyPr>
          <a:lstStyle/>
          <a:p>
            <a:r>
              <a:rPr lang="en-US" sz="1600" dirty="0">
                <a:solidFill>
                  <a:srgbClr val="FF0000"/>
                </a:solidFill>
              </a:rPr>
              <a:t>* </a:t>
            </a:r>
            <a:r>
              <a:rPr lang="en-US" sz="1600" dirty="0"/>
              <a:t>If the default selection of ‘(None)’ is made, or if ‘Inaccurate SubType Submitted’ is selected, comments are </a:t>
            </a:r>
            <a:r>
              <a:rPr lang="en-US" sz="1600" u="sng" dirty="0">
                <a:solidFill>
                  <a:srgbClr val="FF0000"/>
                </a:solidFill>
              </a:rPr>
              <a:t>required</a:t>
            </a:r>
            <a:r>
              <a:rPr lang="en-US" sz="1600" dirty="0"/>
              <a:t>.</a:t>
            </a:r>
          </a:p>
        </p:txBody>
      </p:sp>
    </p:spTree>
    <p:extLst>
      <p:ext uri="{BB962C8B-B14F-4D97-AF65-F5344CB8AC3E}">
        <p14:creationId xmlns:p14="http://schemas.microsoft.com/office/powerpoint/2010/main" val="26711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1600" dirty="0"/>
              <a:t>Marketrak SCR 815 Enhancement 2 – Develop a list of Unexecutable Reasons for Usage and Billing and Missing Enrollment TXNs subtypes.</a:t>
            </a:r>
            <a:br>
              <a:rPr lang="en-US" sz="20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grpSp>
        <p:nvGrpSpPr>
          <p:cNvPr id="21" name="Group 20">
            <a:extLst>
              <a:ext uri="{FF2B5EF4-FFF2-40B4-BE49-F238E27FC236}">
                <a16:creationId xmlns:a16="http://schemas.microsoft.com/office/drawing/2014/main" id="{55459ACC-B386-4063-9B3E-847DF902FB51}"/>
              </a:ext>
            </a:extLst>
          </p:cNvPr>
          <p:cNvGrpSpPr/>
          <p:nvPr/>
        </p:nvGrpSpPr>
        <p:grpSpPr>
          <a:xfrm>
            <a:off x="224725" y="990600"/>
            <a:ext cx="8690675" cy="4964430"/>
            <a:chOff x="224725" y="990600"/>
            <a:chExt cx="8690675" cy="4964430"/>
          </a:xfrm>
        </p:grpSpPr>
        <p:pic>
          <p:nvPicPr>
            <p:cNvPr id="10" name="Picture 9">
              <a:extLst>
                <a:ext uri="{FF2B5EF4-FFF2-40B4-BE49-F238E27FC236}">
                  <a16:creationId xmlns:a16="http://schemas.microsoft.com/office/drawing/2014/main" id="{91C01879-FE87-4492-B788-73F21C03CC92}"/>
                </a:ext>
              </a:extLst>
            </p:cNvPr>
            <p:cNvPicPr>
              <a:picLocks noChangeAspect="1"/>
            </p:cNvPicPr>
            <p:nvPr/>
          </p:nvPicPr>
          <p:blipFill rotWithShape="1">
            <a:blip r:embed="rId3"/>
            <a:srcRect t="10000" b="48620"/>
            <a:stretch/>
          </p:blipFill>
          <p:spPr>
            <a:xfrm>
              <a:off x="228600" y="990600"/>
              <a:ext cx="8686800" cy="2171700"/>
            </a:xfrm>
            <a:prstGeom prst="rect">
              <a:avLst/>
            </a:prstGeom>
          </p:spPr>
        </p:pic>
        <p:pic>
          <p:nvPicPr>
            <p:cNvPr id="12" name="Picture 11">
              <a:extLst>
                <a:ext uri="{FF2B5EF4-FFF2-40B4-BE49-F238E27FC236}">
                  <a16:creationId xmlns:a16="http://schemas.microsoft.com/office/drawing/2014/main" id="{2339600A-3138-4CA1-BCD7-FFDA49BF1A60}"/>
                </a:ext>
              </a:extLst>
            </p:cNvPr>
            <p:cNvPicPr>
              <a:picLocks noChangeAspect="1"/>
            </p:cNvPicPr>
            <p:nvPr/>
          </p:nvPicPr>
          <p:blipFill rotWithShape="1">
            <a:blip r:embed="rId4"/>
            <a:srcRect t="10000" b="65172"/>
            <a:stretch/>
          </p:blipFill>
          <p:spPr>
            <a:xfrm>
              <a:off x="226017" y="3352800"/>
              <a:ext cx="8686800" cy="1303020"/>
            </a:xfrm>
            <a:prstGeom prst="rect">
              <a:avLst/>
            </a:prstGeom>
          </p:spPr>
        </p:pic>
        <p:pic>
          <p:nvPicPr>
            <p:cNvPr id="14" name="Picture 13">
              <a:extLst>
                <a:ext uri="{FF2B5EF4-FFF2-40B4-BE49-F238E27FC236}">
                  <a16:creationId xmlns:a16="http://schemas.microsoft.com/office/drawing/2014/main" id="{9A2A67BB-0A92-4391-89C0-128E42D5CE9C}"/>
                </a:ext>
              </a:extLst>
            </p:cNvPr>
            <p:cNvPicPr>
              <a:picLocks noChangeAspect="1"/>
            </p:cNvPicPr>
            <p:nvPr/>
          </p:nvPicPr>
          <p:blipFill rotWithShape="1">
            <a:blip r:embed="rId5"/>
            <a:srcRect t="47460" b="33448"/>
            <a:stretch/>
          </p:blipFill>
          <p:spPr>
            <a:xfrm>
              <a:off x="224725" y="4953000"/>
              <a:ext cx="8686800" cy="1002030"/>
            </a:xfrm>
            <a:prstGeom prst="rect">
              <a:avLst/>
            </a:prstGeom>
          </p:spPr>
        </p:pic>
        <p:cxnSp>
          <p:nvCxnSpPr>
            <p:cNvPr id="16" name="Straight Arrow Connector 15">
              <a:extLst>
                <a:ext uri="{FF2B5EF4-FFF2-40B4-BE49-F238E27FC236}">
                  <a16:creationId xmlns:a16="http://schemas.microsoft.com/office/drawing/2014/main" id="{56A44EFB-32E1-4D6E-BC88-2B76E639D129}"/>
                </a:ext>
              </a:extLst>
            </p:cNvPr>
            <p:cNvCxnSpPr/>
            <p:nvPr/>
          </p:nvCxnSpPr>
          <p:spPr>
            <a:xfrm flipH="1" flipV="1">
              <a:off x="1981200" y="1524000"/>
              <a:ext cx="4572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E38105-80DC-4381-8800-14809EF84F8F}"/>
                </a:ext>
              </a:extLst>
            </p:cNvPr>
            <p:cNvCxnSpPr>
              <a:cxnSpLocks/>
            </p:cNvCxnSpPr>
            <p:nvPr/>
          </p:nvCxnSpPr>
          <p:spPr>
            <a:xfrm flipH="1">
              <a:off x="3200400" y="4191000"/>
              <a:ext cx="1219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836BDA-E475-47DD-B472-67BA78CA424D}"/>
                </a:ext>
              </a:extLst>
            </p:cNvPr>
            <p:cNvCxnSpPr>
              <a:cxnSpLocks/>
            </p:cNvCxnSpPr>
            <p:nvPr/>
          </p:nvCxnSpPr>
          <p:spPr>
            <a:xfrm flipH="1">
              <a:off x="3200400" y="5638800"/>
              <a:ext cx="1219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128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600" dirty="0"/>
              <a:t>Marketrak SCR 815 Enhancement 3 - Downsize rolodex contacts from 24 categories to 6 categories.</a:t>
            </a:r>
            <a:br>
              <a:rPr lang="en-US" sz="2800"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6" name="Content Placeholder 5">
            <a:extLst>
              <a:ext uri="{FF2B5EF4-FFF2-40B4-BE49-F238E27FC236}">
                <a16:creationId xmlns:a16="http://schemas.microsoft.com/office/drawing/2014/main" id="{AA2954AA-31C9-411B-A59A-160B63B8F1C9}"/>
              </a:ext>
            </a:extLst>
          </p:cNvPr>
          <p:cNvSpPr>
            <a:spLocks noGrp="1"/>
          </p:cNvSpPr>
          <p:nvPr>
            <p:ph idx="1"/>
          </p:nvPr>
        </p:nvSpPr>
        <p:spPr>
          <a:xfrm>
            <a:off x="304800" y="1066800"/>
            <a:ext cx="8534400" cy="5181600"/>
          </a:xfrm>
        </p:spPr>
        <p:txBody>
          <a:bodyPr/>
          <a:lstStyle/>
          <a:p>
            <a:pPr marL="0" indent="0">
              <a:buNone/>
            </a:pPr>
            <a:r>
              <a:rPr lang="en-US" sz="1200" dirty="0"/>
              <a:t>The current rolodex is not maintained by Market Participants due to cumbersome process and multiple inputs. Escalation contact emails bounce back or go unanswered.  Downsizing the escalation contacts from 24 categories to 6 categories will streamline the rolodex maintenance for MP Admins.  New rolodex categories are as follows:</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sz="1200" dirty="0"/>
          </a:p>
        </p:txBody>
      </p:sp>
      <p:graphicFrame>
        <p:nvGraphicFramePr>
          <p:cNvPr id="7" name="Table 7">
            <a:extLst>
              <a:ext uri="{FF2B5EF4-FFF2-40B4-BE49-F238E27FC236}">
                <a16:creationId xmlns:a16="http://schemas.microsoft.com/office/drawing/2014/main" id="{EEE8A36A-2D1C-4937-8145-82FE123D4786}"/>
              </a:ext>
            </a:extLst>
          </p:cNvPr>
          <p:cNvGraphicFramePr>
            <a:graphicFrameLocks noGrp="1"/>
          </p:cNvGraphicFramePr>
          <p:nvPr>
            <p:extLst>
              <p:ext uri="{D42A27DB-BD31-4B8C-83A1-F6EECF244321}">
                <p14:modId xmlns:p14="http://schemas.microsoft.com/office/powerpoint/2010/main" val="3448637167"/>
              </p:ext>
            </p:extLst>
          </p:nvPr>
        </p:nvGraphicFramePr>
        <p:xfrm>
          <a:off x="304800" y="1703147"/>
          <a:ext cx="8375335" cy="3652556"/>
        </p:xfrm>
        <a:graphic>
          <a:graphicData uri="http://schemas.openxmlformats.org/drawingml/2006/table">
            <a:tbl>
              <a:tblPr firstRow="1" bandRow="1">
                <a:tableStyleId>{5C22544A-7EE6-4342-B048-85BDC9FD1C3A}</a:tableStyleId>
              </a:tblPr>
              <a:tblGrid>
                <a:gridCol w="1206818">
                  <a:extLst>
                    <a:ext uri="{9D8B030D-6E8A-4147-A177-3AD203B41FA5}">
                      <a16:colId xmlns:a16="http://schemas.microsoft.com/office/drawing/2014/main" val="1210689836"/>
                    </a:ext>
                  </a:extLst>
                </a:gridCol>
                <a:gridCol w="1638618">
                  <a:extLst>
                    <a:ext uri="{9D8B030D-6E8A-4147-A177-3AD203B41FA5}">
                      <a16:colId xmlns:a16="http://schemas.microsoft.com/office/drawing/2014/main" val="2141186886"/>
                    </a:ext>
                  </a:extLst>
                </a:gridCol>
                <a:gridCol w="1487805">
                  <a:extLst>
                    <a:ext uri="{9D8B030D-6E8A-4147-A177-3AD203B41FA5}">
                      <a16:colId xmlns:a16="http://schemas.microsoft.com/office/drawing/2014/main" val="1979063276"/>
                    </a:ext>
                  </a:extLst>
                </a:gridCol>
                <a:gridCol w="2060893">
                  <a:extLst>
                    <a:ext uri="{9D8B030D-6E8A-4147-A177-3AD203B41FA5}">
                      <a16:colId xmlns:a16="http://schemas.microsoft.com/office/drawing/2014/main" val="2326818859"/>
                    </a:ext>
                  </a:extLst>
                </a:gridCol>
                <a:gridCol w="1566743">
                  <a:extLst>
                    <a:ext uri="{9D8B030D-6E8A-4147-A177-3AD203B41FA5}">
                      <a16:colId xmlns:a16="http://schemas.microsoft.com/office/drawing/2014/main" val="74711397"/>
                    </a:ext>
                  </a:extLst>
                </a:gridCol>
                <a:gridCol w="414458">
                  <a:extLst>
                    <a:ext uri="{9D8B030D-6E8A-4147-A177-3AD203B41FA5}">
                      <a16:colId xmlns:a16="http://schemas.microsoft.com/office/drawing/2014/main" val="2221501431"/>
                    </a:ext>
                  </a:extLst>
                </a:gridCol>
              </a:tblGrid>
              <a:tr h="238796">
                <a:tc>
                  <a:txBody>
                    <a:bodyPr/>
                    <a:lstStyle/>
                    <a:p>
                      <a:pPr algn="ctr"/>
                      <a:r>
                        <a:rPr lang="en-US" sz="800" dirty="0"/>
                        <a:t>Inadvertent</a:t>
                      </a:r>
                    </a:p>
                  </a:txBody>
                  <a:tcPr/>
                </a:tc>
                <a:tc>
                  <a:txBody>
                    <a:bodyPr/>
                    <a:lstStyle/>
                    <a:p>
                      <a:pPr algn="ctr"/>
                      <a:r>
                        <a:rPr lang="en-US" sz="800" dirty="0"/>
                        <a:t>Service/Transaction Issues</a:t>
                      </a:r>
                    </a:p>
                  </a:txBody>
                  <a:tcPr/>
                </a:tc>
                <a:tc>
                  <a:txBody>
                    <a:bodyPr/>
                    <a:lstStyle/>
                    <a:p>
                      <a:pPr algn="ctr"/>
                      <a:r>
                        <a:rPr lang="en-US" sz="800" dirty="0"/>
                        <a:t>Usage &amp; Billing</a:t>
                      </a:r>
                    </a:p>
                  </a:txBody>
                  <a:tcPr/>
                </a:tc>
                <a:tc>
                  <a:txBody>
                    <a:bodyPr/>
                    <a:lstStyle/>
                    <a:p>
                      <a:pPr algn="ctr"/>
                      <a:r>
                        <a:rPr lang="en-US" sz="800" dirty="0"/>
                        <a:t>DEV</a:t>
                      </a:r>
                    </a:p>
                  </a:txBody>
                  <a:tcPr/>
                </a:tc>
                <a:tc>
                  <a:txBody>
                    <a:bodyPr/>
                    <a:lstStyle/>
                    <a:p>
                      <a:pPr algn="ctr"/>
                      <a:r>
                        <a:rPr lang="en-US" sz="800" dirty="0"/>
                        <a:t>Switch Hold Removal</a:t>
                      </a:r>
                    </a:p>
                  </a:txBody>
                  <a:tcPr/>
                </a:tc>
                <a:tc>
                  <a:txBody>
                    <a:bodyPr/>
                    <a:lstStyle/>
                    <a:p>
                      <a:pPr algn="ctr"/>
                      <a:r>
                        <a:rPr lang="en-US" sz="800" dirty="0"/>
                        <a:t>LPA</a:t>
                      </a:r>
                    </a:p>
                  </a:txBody>
                  <a:tcPr/>
                </a:tc>
                <a:extLst>
                  <a:ext uri="{0D108BD9-81ED-4DB2-BD59-A6C34878D82A}">
                    <a16:rowId xmlns:a16="http://schemas.microsoft.com/office/drawing/2014/main" val="1938239221"/>
                  </a:ext>
                </a:extLst>
              </a:tr>
              <a:tr h="207241">
                <a:tc>
                  <a:txBody>
                    <a:bodyPr/>
                    <a:lstStyle/>
                    <a:p>
                      <a:r>
                        <a:rPr lang="en-US" sz="800" dirty="0"/>
                        <a:t>-Inadvertent Gaining</a:t>
                      </a:r>
                    </a:p>
                  </a:txBody>
                  <a:tcPr/>
                </a:tc>
                <a:tc>
                  <a:txBody>
                    <a:bodyPr/>
                    <a:lstStyle/>
                    <a:p>
                      <a:r>
                        <a:rPr lang="en-US" sz="800" dirty="0"/>
                        <a:t>-997 Issues</a:t>
                      </a:r>
                    </a:p>
                  </a:txBody>
                  <a:tcPr/>
                </a:tc>
                <a:tc>
                  <a:txBody>
                    <a:bodyPr/>
                    <a:lstStyle/>
                    <a:p>
                      <a:r>
                        <a:rPr lang="en-US" sz="800" dirty="0"/>
                        <a:t>-Usage &amp; Billing - Missing</a:t>
                      </a:r>
                    </a:p>
                  </a:txBody>
                  <a:tcPr/>
                </a:tc>
                <a:tc>
                  <a:txBody>
                    <a:bodyPr/>
                    <a:lstStyle/>
                    <a:p>
                      <a:r>
                        <a:rPr lang="en-US" sz="800" dirty="0"/>
                        <a:t>-In ERCOT system not MP</a:t>
                      </a:r>
                    </a:p>
                  </a:txBody>
                  <a:tcPr/>
                </a:tc>
                <a:tc>
                  <a:txBody>
                    <a:bodyPr/>
                    <a:lstStyle/>
                    <a:p>
                      <a:r>
                        <a:rPr lang="en-US" sz="800" dirty="0"/>
                        <a:t>-Switch Hold Removal</a:t>
                      </a:r>
                    </a:p>
                  </a:txBody>
                  <a:tcPr/>
                </a:tc>
                <a:tc>
                  <a:txBody>
                    <a:bodyPr/>
                    <a:lstStyle/>
                    <a:p>
                      <a:r>
                        <a:rPr lang="en-US" sz="800" dirty="0"/>
                        <a:t>-LPA</a:t>
                      </a:r>
                    </a:p>
                  </a:txBody>
                  <a:tcPr/>
                </a:tc>
                <a:extLst>
                  <a:ext uri="{0D108BD9-81ED-4DB2-BD59-A6C34878D82A}">
                    <a16:rowId xmlns:a16="http://schemas.microsoft.com/office/drawing/2014/main" val="2906522115"/>
                  </a:ext>
                </a:extLst>
              </a:tr>
              <a:tr h="207241">
                <a:tc>
                  <a:txBody>
                    <a:bodyPr/>
                    <a:lstStyle/>
                    <a:p>
                      <a:r>
                        <a:rPr lang="en-US" sz="800" dirty="0"/>
                        <a:t>-Inadvertent Losing</a:t>
                      </a:r>
                    </a:p>
                  </a:txBody>
                  <a:tcPr/>
                </a:tc>
                <a:tc>
                  <a:txBody>
                    <a:bodyPr/>
                    <a:lstStyle/>
                    <a:p>
                      <a:r>
                        <a:rPr lang="en-US" sz="800" dirty="0"/>
                        <a:t>-Cancel with Approval</a:t>
                      </a:r>
                    </a:p>
                  </a:txBody>
                  <a:tcPr/>
                </a:tc>
                <a:tc>
                  <a:txBody>
                    <a:bodyPr/>
                    <a:lstStyle/>
                    <a:p>
                      <a:r>
                        <a:rPr lang="en-US" sz="800" dirty="0"/>
                        <a:t>-Usage &amp; Billing - Dispute</a:t>
                      </a:r>
                    </a:p>
                  </a:txBody>
                  <a:tcPr/>
                </a:tc>
                <a:tc>
                  <a:txBody>
                    <a:bodyPr/>
                    <a:lstStyle/>
                    <a:p>
                      <a:r>
                        <a:rPr lang="en-US" sz="800" dirty="0"/>
                        <a:t>-In ERCOT system with start date issues</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949654269"/>
                  </a:ext>
                </a:extLst>
              </a:tr>
              <a:tr h="207241">
                <a:tc>
                  <a:txBody>
                    <a:bodyPr/>
                    <a:lstStyle/>
                    <a:p>
                      <a:r>
                        <a:rPr lang="en-US" sz="800" dirty="0"/>
                        <a:t>-Customer Rescission</a:t>
                      </a:r>
                    </a:p>
                  </a:txBody>
                  <a:tcPr/>
                </a:tc>
                <a:tc>
                  <a:txBody>
                    <a:bodyPr/>
                    <a:lstStyle/>
                    <a:p>
                      <a:r>
                        <a:rPr lang="en-US" sz="800" dirty="0"/>
                        <a:t>-Cancel without Approval</a:t>
                      </a:r>
                    </a:p>
                  </a:txBody>
                  <a:tcPr/>
                </a:tc>
                <a:tc>
                  <a:txBody>
                    <a:bodyPr/>
                    <a:lstStyle/>
                    <a:p>
                      <a:r>
                        <a:rPr lang="en-US" sz="800" dirty="0"/>
                        <a:t>-AMS LSE Interval - Missing</a:t>
                      </a:r>
                    </a:p>
                  </a:txBody>
                  <a:tcPr/>
                </a:tc>
                <a:tc>
                  <a:txBody>
                    <a:bodyPr/>
                    <a:lstStyle/>
                    <a:p>
                      <a:r>
                        <a:rPr lang="en-US" sz="800" dirty="0"/>
                        <a:t>In MP system not ERCOT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290809822"/>
                  </a:ext>
                </a:extLst>
              </a:tr>
              <a:tr h="207241">
                <a:tc>
                  <a:txBody>
                    <a:bodyPr/>
                    <a:lstStyle/>
                    <a:p>
                      <a:r>
                        <a:rPr lang="en-US" sz="800" dirty="0"/>
                        <a:t>-Redirect Fees</a:t>
                      </a:r>
                    </a:p>
                  </a:txBody>
                  <a:tcPr/>
                </a:tc>
                <a:tc>
                  <a:txBody>
                    <a:bodyPr/>
                    <a:lstStyle/>
                    <a:p>
                      <a:r>
                        <a:rPr lang="en-US" sz="800" dirty="0"/>
                        <a:t>-ERCOT Initiated</a:t>
                      </a:r>
                    </a:p>
                  </a:txBody>
                  <a:tcPr/>
                </a:tc>
                <a:tc>
                  <a:txBody>
                    <a:bodyPr/>
                    <a:lstStyle/>
                    <a:p>
                      <a:r>
                        <a:rPr lang="en-US" sz="800" dirty="0"/>
                        <a:t>-AMS LSE Interval - Dispute</a:t>
                      </a:r>
                    </a:p>
                  </a:txBody>
                  <a:tcPr/>
                </a:tc>
                <a:tc>
                  <a:txBody>
                    <a:bodyPr/>
                    <a:lstStyle/>
                    <a:p>
                      <a:r>
                        <a:rPr lang="en-US" sz="800" dirty="0"/>
                        <a:t>-LSE date change: StartTime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617416933"/>
                  </a:ext>
                </a:extLst>
              </a:tr>
              <a:tr h="207241">
                <a:tc>
                  <a:txBody>
                    <a:bodyPr/>
                    <a:lstStyle/>
                    <a:p>
                      <a:endParaRPr lang="en-US" sz="800" dirty="0"/>
                    </a:p>
                  </a:txBody>
                  <a:tcPr/>
                </a:tc>
                <a:tc>
                  <a:txBody>
                    <a:bodyPr/>
                    <a:lstStyle/>
                    <a:p>
                      <a:r>
                        <a:rPr lang="en-US" sz="800" dirty="0"/>
                        <a:t>-Market Rule</a:t>
                      </a:r>
                    </a:p>
                  </a:txBody>
                  <a:tcPr/>
                </a:tc>
                <a:tc>
                  <a:txBody>
                    <a:bodyPr/>
                    <a:lstStyle/>
                    <a:p>
                      <a:endParaRPr lang="en-US" sz="800" dirty="0"/>
                    </a:p>
                  </a:txBody>
                  <a:tcPr/>
                </a:tc>
                <a:tc>
                  <a:txBody>
                    <a:bodyPr/>
                    <a:lstStyle/>
                    <a:p>
                      <a:r>
                        <a:rPr lang="en-US" sz="800" dirty="0"/>
                        <a:t>-LSE date change: StopTime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969625545"/>
                  </a:ext>
                </a:extLst>
              </a:tr>
              <a:tr h="207241">
                <a:tc>
                  <a:txBody>
                    <a:bodyPr/>
                    <a:lstStyle/>
                    <a:p>
                      <a:endParaRPr lang="en-US" sz="800" dirty="0"/>
                    </a:p>
                  </a:txBody>
                  <a:tcPr/>
                </a:tc>
                <a:tc>
                  <a:txBody>
                    <a:bodyPr/>
                    <a:lstStyle/>
                    <a:p>
                      <a:r>
                        <a:rPr lang="en-US" sz="800" dirty="0"/>
                        <a:t>-Missing Enrollment TXNS</a:t>
                      </a:r>
                    </a:p>
                  </a:txBody>
                  <a:tcPr/>
                </a:tc>
                <a:tc>
                  <a:txBody>
                    <a:bodyPr/>
                    <a:lstStyle/>
                    <a:p>
                      <a:endParaRPr lang="en-US" sz="800" dirty="0"/>
                    </a:p>
                  </a:txBody>
                  <a:tcPr/>
                </a:tc>
                <a:tc>
                  <a:txBody>
                    <a:bodyPr/>
                    <a:lstStyle/>
                    <a:p>
                      <a:r>
                        <a:rPr lang="en-US" sz="800" dirty="0"/>
                        <a:t>-LSE in ERCOT system not MP</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40942752"/>
                  </a:ext>
                </a:extLst>
              </a:tr>
              <a:tr h="207241">
                <a:tc>
                  <a:txBody>
                    <a:bodyPr/>
                    <a:lstStyle/>
                    <a:p>
                      <a:endParaRPr lang="en-US" sz="800" dirty="0"/>
                    </a:p>
                  </a:txBody>
                  <a:tcPr/>
                </a:tc>
                <a:tc>
                  <a:txBody>
                    <a:bodyPr/>
                    <a:lstStyle/>
                    <a:p>
                      <a:r>
                        <a:rPr lang="en-US" sz="800" dirty="0"/>
                        <a:t>-Move Out With Meter Removal</a:t>
                      </a:r>
                    </a:p>
                  </a:txBody>
                  <a:tcPr/>
                </a:tc>
                <a:tc>
                  <a:txBody>
                    <a:bodyPr/>
                    <a:lstStyle/>
                    <a:p>
                      <a:endParaRPr lang="en-US" sz="800" dirty="0"/>
                    </a:p>
                  </a:txBody>
                  <a:tcPr/>
                </a:tc>
                <a:tc>
                  <a:txBody>
                    <a:bodyPr/>
                    <a:lstStyle/>
                    <a:p>
                      <a:r>
                        <a:rPr lang="en-US" sz="800" dirty="0"/>
                        <a:t>-LSE in MP system not ERCOT: active</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344165068"/>
                  </a:ext>
                </a:extLst>
              </a:tr>
              <a:tr h="207241">
                <a:tc>
                  <a:txBody>
                    <a:bodyPr/>
                    <a:lstStyle/>
                    <a:p>
                      <a:endParaRPr lang="en-US" sz="800" dirty="0"/>
                    </a:p>
                  </a:txBody>
                  <a:tcPr/>
                </a:tc>
                <a:tc>
                  <a:txBody>
                    <a:bodyPr/>
                    <a:lstStyle/>
                    <a:p>
                      <a:r>
                        <a:rPr lang="en-US" sz="800" dirty="0"/>
                        <a:t>-Other</a:t>
                      </a:r>
                    </a:p>
                  </a:txBody>
                  <a:tcPr/>
                </a:tc>
                <a:tc>
                  <a:txBody>
                    <a:bodyPr/>
                    <a:lstStyle/>
                    <a:p>
                      <a:endParaRPr lang="en-US" sz="800" dirty="0"/>
                    </a:p>
                  </a:txBody>
                  <a:tcPr/>
                </a:tc>
                <a:tc>
                  <a:txBody>
                    <a:bodyPr/>
                    <a:lstStyle/>
                    <a:p>
                      <a:r>
                        <a:rPr lang="en-US" sz="800" dirty="0"/>
                        <a:t>-LSE in MP system not ERCOT: de-engz</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92195629"/>
                  </a:ext>
                </a:extLst>
              </a:tr>
              <a:tr h="207241">
                <a:tc>
                  <a:txBody>
                    <a:bodyPr/>
                    <a:lstStyle/>
                    <a:p>
                      <a:endParaRPr lang="en-US" sz="800" dirty="0"/>
                    </a:p>
                  </a:txBody>
                  <a:tcPr/>
                </a:tc>
                <a:tc>
                  <a:txBody>
                    <a:bodyPr/>
                    <a:lstStyle/>
                    <a:p>
                      <a:r>
                        <a:rPr lang="en-US" sz="800" dirty="0"/>
                        <a:t>-Premise Type</a:t>
                      </a:r>
                    </a:p>
                  </a:txBody>
                  <a:tcPr/>
                </a:tc>
                <a:tc>
                  <a:txBody>
                    <a:bodyPr/>
                    <a:lstStyle/>
                    <a:p>
                      <a:endParaRPr lang="en-US" sz="800" dirty="0"/>
                    </a:p>
                  </a:txBody>
                  <a:tcPr/>
                </a:tc>
                <a:tc>
                  <a:txBody>
                    <a:bodyPr/>
                    <a:lstStyle/>
                    <a:p>
                      <a:r>
                        <a:rPr lang="en-US" sz="800" dirty="0"/>
                        <a:t>-Status Assignment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45052609"/>
                  </a:ext>
                </a:extLst>
              </a:tr>
              <a:tr h="207241">
                <a:tc>
                  <a:txBody>
                    <a:bodyPr/>
                    <a:lstStyle/>
                    <a:p>
                      <a:endParaRPr lang="en-US" sz="800" dirty="0"/>
                    </a:p>
                  </a:txBody>
                  <a:tcPr/>
                </a:tc>
                <a:tc>
                  <a:txBody>
                    <a:bodyPr/>
                    <a:lstStyle/>
                    <a:p>
                      <a:r>
                        <a:rPr lang="en-US" sz="800" dirty="0"/>
                        <a:t>-Projects</a:t>
                      </a:r>
                    </a:p>
                  </a:txBody>
                  <a:tcPr/>
                </a:tc>
                <a:tc>
                  <a:txBody>
                    <a:bodyPr/>
                    <a:lstStyle/>
                    <a:p>
                      <a:endParaRPr lang="en-US" sz="800" dirty="0"/>
                    </a:p>
                  </a:txBody>
                  <a:tcPr/>
                </a:tc>
                <a:tc>
                  <a:txBody>
                    <a:bodyPr/>
                    <a:lstStyle/>
                    <a:p>
                      <a:r>
                        <a:rPr lang="en-US" sz="800" dirty="0"/>
                        <a:t>-Un-Retire ESIID</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103374866"/>
                  </a:ext>
                </a:extLst>
              </a:tr>
              <a:tr h="207241">
                <a:tc>
                  <a:txBody>
                    <a:bodyPr/>
                    <a:lstStyle/>
                    <a:p>
                      <a:endParaRPr lang="en-US" sz="800" dirty="0"/>
                    </a:p>
                  </a:txBody>
                  <a:tcPr/>
                </a:tc>
                <a:tc>
                  <a:txBody>
                    <a:bodyPr/>
                    <a:lstStyle/>
                    <a:p>
                      <a:r>
                        <a:rPr lang="en-US" sz="800" dirty="0"/>
                        <a:t>-Reject TXNs</a:t>
                      </a:r>
                    </a:p>
                  </a:txBody>
                  <a:tcPr/>
                </a:tc>
                <a:tc>
                  <a:txBody>
                    <a:bodyPr/>
                    <a:lstStyle/>
                    <a:p>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-Zip Assignment</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751290881"/>
                  </a:ext>
                </a:extLst>
              </a:tr>
              <a:tr h="207241">
                <a:tc>
                  <a:txBody>
                    <a:bodyPr/>
                    <a:lstStyle/>
                    <a:p>
                      <a:endParaRPr lang="en-US" sz="800" dirty="0"/>
                    </a:p>
                  </a:txBody>
                  <a:tcPr/>
                </a:tc>
                <a:tc>
                  <a:txBody>
                    <a:bodyPr/>
                    <a:lstStyle/>
                    <a:p>
                      <a:r>
                        <a:rPr lang="en-US" sz="800" dirty="0"/>
                        <a:t>-Rep of Record</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160527619"/>
                  </a:ext>
                </a:extLst>
              </a:tr>
              <a:tr h="207241">
                <a:tc>
                  <a:txBody>
                    <a:bodyPr/>
                    <a:lstStyle/>
                    <a:p>
                      <a:endParaRPr lang="en-US" sz="800" dirty="0"/>
                    </a:p>
                  </a:txBody>
                  <a:tcPr/>
                </a:tc>
                <a:tc>
                  <a:txBody>
                    <a:bodyPr/>
                    <a:lstStyle/>
                    <a:p>
                      <a:r>
                        <a:rPr lang="en-US" sz="800" dirty="0"/>
                        <a:t>-Safety Net Order</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004791949"/>
                  </a:ext>
                </a:extLst>
              </a:tr>
              <a:tr h="207241">
                <a:tc>
                  <a:txBody>
                    <a:bodyPr/>
                    <a:lstStyle/>
                    <a:p>
                      <a:endParaRPr lang="en-US" sz="800" dirty="0"/>
                    </a:p>
                  </a:txBody>
                  <a:tcPr/>
                </a:tc>
                <a:tc>
                  <a:txBody>
                    <a:bodyPr/>
                    <a:lstStyle/>
                    <a:p>
                      <a:r>
                        <a:rPr lang="en-US" sz="800" dirty="0"/>
                        <a:t>-Service Address</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57254587"/>
                  </a:ext>
                </a:extLst>
              </a:tr>
              <a:tr h="207241">
                <a:tc>
                  <a:txBody>
                    <a:bodyPr/>
                    <a:lstStyle/>
                    <a:p>
                      <a:endParaRPr lang="en-US" sz="800" dirty="0"/>
                    </a:p>
                  </a:txBody>
                  <a:tcPr/>
                </a:tc>
                <a:tc>
                  <a:txBody>
                    <a:bodyPr/>
                    <a:lstStyle/>
                    <a:p>
                      <a:r>
                        <a:rPr lang="en-US" sz="800" dirty="0"/>
                        <a:t>-Service Order - 650</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811148964"/>
                  </a:ext>
                </a:extLst>
              </a:tr>
              <a:tr h="207241">
                <a:tc>
                  <a:txBody>
                    <a:bodyPr/>
                    <a:lstStyle/>
                    <a:p>
                      <a:endParaRPr lang="en-US" sz="800" dirty="0"/>
                    </a:p>
                  </a:txBody>
                  <a:tcPr/>
                </a:tc>
                <a:tc>
                  <a:txBody>
                    <a:bodyPr/>
                    <a:lstStyle/>
                    <a:p>
                      <a:r>
                        <a:rPr lang="en-US" sz="800" dirty="0"/>
                        <a:t>-Siebel CHG/Info</a:t>
                      </a:r>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612004122"/>
                  </a:ext>
                </a:extLst>
              </a:tr>
            </a:tbl>
          </a:graphicData>
        </a:graphic>
      </p:graphicFrame>
    </p:spTree>
    <p:extLst>
      <p:ext uri="{BB962C8B-B14F-4D97-AF65-F5344CB8AC3E}">
        <p14:creationId xmlns:p14="http://schemas.microsoft.com/office/powerpoint/2010/main" val="281568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600" dirty="0"/>
              <a:t>Marketrak SCR 815 Enhancement 3 - Downsize rolodex contacts from 24 categories to 6 categories.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11" name="TextBox 10">
            <a:extLst>
              <a:ext uri="{FF2B5EF4-FFF2-40B4-BE49-F238E27FC236}">
                <a16:creationId xmlns:a16="http://schemas.microsoft.com/office/drawing/2014/main" id="{477F33D3-2ECB-42D3-A482-0236B80FE419}"/>
              </a:ext>
            </a:extLst>
          </p:cNvPr>
          <p:cNvSpPr txBox="1"/>
          <p:nvPr/>
        </p:nvSpPr>
        <p:spPr>
          <a:xfrm>
            <a:off x="208723" y="4800600"/>
            <a:ext cx="8686800" cy="1384995"/>
          </a:xfrm>
          <a:prstGeom prst="rect">
            <a:avLst/>
          </a:prstGeom>
          <a:noFill/>
        </p:spPr>
        <p:txBody>
          <a:bodyPr wrap="square">
            <a:spAutoFit/>
          </a:bodyPr>
          <a:lstStyle/>
          <a:p>
            <a:pPr marL="342900" indent="-342900">
              <a:buFont typeface="Arial" panose="020B0604020202020204" pitchFamily="34" charset="0"/>
              <a:buChar char="•"/>
            </a:pPr>
            <a:r>
              <a:rPr lang="en-US" sz="1400" dirty="0"/>
              <a:t>MP Admins are responsible for maintaining the Primary, Secondary, Escalation Primary, and Escalation Secondary contacts for each category.</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dirty="0"/>
              <a:t>For the initial implementation in Production, one MP Admin from each company will be assigned as the rolodex contact for all 6 categories for each contact type.  </a:t>
            </a:r>
            <a:r>
              <a:rPr lang="en-US" sz="1400" b="1" dirty="0">
                <a:solidFill>
                  <a:srgbClr val="FF0000"/>
                </a:solidFill>
              </a:rPr>
              <a:t>The MP Admin will need to update each rolodex contact with the appropriate contact person after go-live.</a:t>
            </a:r>
          </a:p>
        </p:txBody>
      </p:sp>
      <p:pic>
        <p:nvPicPr>
          <p:cNvPr id="14" name="Picture 13">
            <a:extLst>
              <a:ext uri="{FF2B5EF4-FFF2-40B4-BE49-F238E27FC236}">
                <a16:creationId xmlns:a16="http://schemas.microsoft.com/office/drawing/2014/main" id="{B562DF52-25F0-4E0A-B3DF-276D487F9D7A}"/>
              </a:ext>
            </a:extLst>
          </p:cNvPr>
          <p:cNvPicPr>
            <a:picLocks noChangeAspect="1"/>
          </p:cNvPicPr>
          <p:nvPr/>
        </p:nvPicPr>
        <p:blipFill rotWithShape="1">
          <a:blip r:embed="rId3"/>
          <a:srcRect t="8621" b="30690"/>
          <a:stretch/>
        </p:blipFill>
        <p:spPr>
          <a:xfrm>
            <a:off x="208722" y="1386840"/>
            <a:ext cx="8686800" cy="3185160"/>
          </a:xfrm>
          <a:prstGeom prst="rect">
            <a:avLst/>
          </a:prstGeom>
        </p:spPr>
      </p:pic>
      <p:sp>
        <p:nvSpPr>
          <p:cNvPr id="5" name="Rectangle: Rounded Corners 4">
            <a:extLst>
              <a:ext uri="{FF2B5EF4-FFF2-40B4-BE49-F238E27FC236}">
                <a16:creationId xmlns:a16="http://schemas.microsoft.com/office/drawing/2014/main" id="{4C8CD44C-98F0-4E3F-9C14-39DF44F4DB86}"/>
              </a:ext>
            </a:extLst>
          </p:cNvPr>
          <p:cNvSpPr/>
          <p:nvPr/>
        </p:nvSpPr>
        <p:spPr>
          <a:xfrm>
            <a:off x="5900980" y="1981200"/>
            <a:ext cx="5334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610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2006/documentManagement/types"/>
    <ds:schemaRef ds:uri="http://purl.org/dc/terms/"/>
    <ds:schemaRef ds:uri="http://purl.org/dc/dcmitype/"/>
    <ds:schemaRef ds:uri="c34af464-7aa1-4edd-9be4-83dffc1cb926"/>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7354</TotalTime>
  <Words>1706</Words>
  <Application>Microsoft Office PowerPoint</Application>
  <PresentationFormat>On-screen Show (4:3)</PresentationFormat>
  <Paragraphs>223</Paragraphs>
  <Slides>17</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1_Custom Design</vt:lpstr>
      <vt:lpstr>Office Theme</vt:lpstr>
      <vt:lpstr>PowerPoint Presentation</vt:lpstr>
      <vt:lpstr>Antitrust Admonition</vt:lpstr>
      <vt:lpstr>Marketrak SCR 815 Enhancements  </vt:lpstr>
      <vt:lpstr>Marketrak SCR 815 Enhancement 1 – Revise drop down choices for Inadvertent Gaining, Inadvertent Losing and Customer Rescission Unexecutable reasons. </vt:lpstr>
      <vt:lpstr>Marketrak SCR 815 Enhancement 1 – Revise drop down choices for Inadvertent Gaining, Inadvertent Losing and Customer Rescission Unexecutable reasons. </vt:lpstr>
      <vt:lpstr>Marketrak SCR 815 Enhancement 2 – Develop a list of Unexecutable Reasons for Usage and Billing and Missing Enrollment TXNs subtypes. </vt:lpstr>
      <vt:lpstr>Marketrak SCR 815 Enhancement 2 – Develop a list of Unexecutable Reasons for Usage and Billing and Missing Enrollment TXNs subtypes. </vt:lpstr>
      <vt:lpstr>Marketrak SCR 815 Enhancement 3 - Downsize rolodex contacts from 24 categories to 6 categories. </vt:lpstr>
      <vt:lpstr>Marketrak SCR 815 Enhancement 3 - Downsize rolodex contacts from 24 categories to 6 categories. </vt:lpstr>
      <vt:lpstr>Marketrak SCR 815 Enhancement 3 - Downsize rolodex contacts from 24 categories to 6 categories – updating contacts: </vt:lpstr>
      <vt:lpstr>Marketrak SCR 815 Enhancement 4 - Create automated escalation email for Inadvertent issues not transitioned within 7 days after ‘Begin Working’.</vt:lpstr>
      <vt:lpstr>Marketrak SCR 815 Enhancement 5 - Create automated escalation email for Customer Rescission issues not transitioned after 2 days and no BDMI within 2 days of ‘Ready To Receive’.</vt:lpstr>
      <vt:lpstr>Marketrak SCR 815 Enhancement 5 - Create automated escalation email for Customer Rescission issues not transitioned after 2 days and no BDMI within 2 days of ‘Ready To Receive’.</vt:lpstr>
      <vt:lpstr>Marketrak SCR 815 Enhancement 6 - Revise automated nightly escalation email report to include ESIID. </vt:lpstr>
      <vt:lpstr>Marketrak SCR 815 Enhancement 7 - Use the Last Modified Date as the Close Date for the ‘Average Days Open’ background report. </vt:lpstr>
      <vt:lpstr>Marketrak SCR 815 Enhancement 8 - Archive 11 subtypes not used since 2018. </vt:lpstr>
      <vt:lpstr>MarkeTrak Training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Gonzales, David</cp:lastModifiedBy>
  <cp:revision>184</cp:revision>
  <cp:lastPrinted>2016-01-21T20:53:15Z</cp:lastPrinted>
  <dcterms:created xsi:type="dcterms:W3CDTF">2016-01-21T15:20:31Z</dcterms:created>
  <dcterms:modified xsi:type="dcterms:W3CDTF">2022-11-29T16:37:42Z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