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6" r:id="rId8"/>
    <p:sldId id="26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74" d="100"/>
          <a:sy n="74" d="100"/>
        </p:scale>
        <p:origin x="1218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2022 Annual Validation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>
                <a:solidFill>
                  <a:schemeClr val="bg1"/>
                </a:solidFill>
              </a:rPr>
              <a:t>October 14,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/>
              <a:t>2022 Annual BUS Validation Progress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87F6F7-65C4-49FF-B97A-610FDE859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41648"/>
              </p:ext>
            </p:extLst>
          </p:nvPr>
        </p:nvGraphicFramePr>
        <p:xfrm>
          <a:off x="228600" y="1143000"/>
          <a:ext cx="8534400" cy="4674440"/>
        </p:xfrm>
        <a:graphic>
          <a:graphicData uri="http://schemas.openxmlformats.org/drawingml/2006/table">
            <a:tbl>
              <a:tblPr/>
              <a:tblGrid>
                <a:gridCol w="543173">
                  <a:extLst>
                    <a:ext uri="{9D8B030D-6E8A-4147-A177-3AD203B41FA5}">
                      <a16:colId xmlns:a16="http://schemas.microsoft.com/office/drawing/2014/main" val="339479163"/>
                    </a:ext>
                  </a:extLst>
                </a:gridCol>
                <a:gridCol w="3695220">
                  <a:extLst>
                    <a:ext uri="{9D8B030D-6E8A-4147-A177-3AD203B41FA5}">
                      <a16:colId xmlns:a16="http://schemas.microsoft.com/office/drawing/2014/main" val="1935478304"/>
                    </a:ext>
                  </a:extLst>
                </a:gridCol>
                <a:gridCol w="592552">
                  <a:extLst>
                    <a:ext uri="{9D8B030D-6E8A-4147-A177-3AD203B41FA5}">
                      <a16:colId xmlns:a16="http://schemas.microsoft.com/office/drawing/2014/main" val="1244655317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1667458513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2830784882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1442731626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496334406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3002544645"/>
                    </a:ext>
                  </a:extLst>
                </a:gridCol>
              </a:tblGrid>
              <a:tr h="3874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AV 2022 Progress Report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255655"/>
                  </a:ext>
                </a:extLst>
              </a:tr>
              <a:tr h="31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2022 Annual Validation Task List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487390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BUS ESI IDs to TDSPs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3/31/2022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3482745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3482739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3482759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3482729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3482752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953944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03/31/2022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3/30/2022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3494709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3494712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3494716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3494718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3494720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204611"/>
                  </a:ext>
                </a:extLst>
              </a:tr>
              <a:tr h="3158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BUS ESI IDs to ERCOT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034957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4/15/2022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749573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44133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899268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10/03/2022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32353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10/10/2022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19449"/>
                  </a:ext>
                </a:extLst>
              </a:tr>
              <a:tr h="31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Weather Responsiveness Report Task List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794494"/>
                  </a:ext>
                </a:extLst>
              </a:tr>
              <a:tr h="34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11/02/2022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 list of ESI IDs to TDSPs requiring changes to Weather Sensitivity (Initial Weather Responsiveness Report)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019796"/>
                  </a:ext>
                </a:extLst>
              </a:tr>
              <a:tr h="34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y Weather Responsiveness Report Produced by ERCOT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322764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02/02/2023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512979"/>
                  </a:ext>
                </a:extLst>
              </a:tr>
              <a:tr h="33029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900" b="1" i="1" u="none" strike="noStrike" dirty="0">
                          <a:effectLst/>
                          <a:latin typeface="Arial" panose="020B0604020202020204" pitchFamily="34" charset="0"/>
                        </a:rPr>
                        <a:t>* If the due date falls on a weekend or holiday, please use the next business day as the deadline.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414" marR="4414" marT="44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414" marR="4414" marT="44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414" marR="4414" marT="44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1" u="none" strike="noStrike">
                          <a:effectLst/>
                          <a:latin typeface="Arial" panose="020B0604020202020204" pitchFamily="34" charset="0"/>
                        </a:rPr>
                        <a:t>Updated on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16-Aug-22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974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15E4-FA50-4BB2-98FF-0E663FD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AV BUS Status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57ACB-1AFE-4D2B-B5F3-D8940DB51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01E346-C3C1-4898-B488-7A7AF0D85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27263"/>
              </p:ext>
            </p:extLst>
          </p:nvPr>
        </p:nvGraphicFramePr>
        <p:xfrm>
          <a:off x="152400" y="1600200"/>
          <a:ext cx="8763003" cy="3200400"/>
        </p:xfrm>
        <a:graphic>
          <a:graphicData uri="http://schemas.openxmlformats.org/drawingml/2006/table">
            <a:tbl>
              <a:tblPr/>
              <a:tblGrid>
                <a:gridCol w="1289331">
                  <a:extLst>
                    <a:ext uri="{9D8B030D-6E8A-4147-A177-3AD203B41FA5}">
                      <a16:colId xmlns:a16="http://schemas.microsoft.com/office/drawing/2014/main" val="1442616314"/>
                    </a:ext>
                  </a:extLst>
                </a:gridCol>
                <a:gridCol w="386192">
                  <a:extLst>
                    <a:ext uri="{9D8B030D-6E8A-4147-A177-3AD203B41FA5}">
                      <a16:colId xmlns:a16="http://schemas.microsoft.com/office/drawing/2014/main" val="189315203"/>
                    </a:ext>
                  </a:extLst>
                </a:gridCol>
                <a:gridCol w="386192">
                  <a:extLst>
                    <a:ext uri="{9D8B030D-6E8A-4147-A177-3AD203B41FA5}">
                      <a16:colId xmlns:a16="http://schemas.microsoft.com/office/drawing/2014/main" val="1497006900"/>
                    </a:ext>
                  </a:extLst>
                </a:gridCol>
                <a:gridCol w="452885">
                  <a:extLst>
                    <a:ext uri="{9D8B030D-6E8A-4147-A177-3AD203B41FA5}">
                      <a16:colId xmlns:a16="http://schemas.microsoft.com/office/drawing/2014/main" val="561087908"/>
                    </a:ext>
                  </a:extLst>
                </a:gridCol>
                <a:gridCol w="459565">
                  <a:extLst>
                    <a:ext uri="{9D8B030D-6E8A-4147-A177-3AD203B41FA5}">
                      <a16:colId xmlns:a16="http://schemas.microsoft.com/office/drawing/2014/main" val="535688666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3887821290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2983949581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2137859363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3492709173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3661703997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573947158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2541386604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1238511422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1106303162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2834373379"/>
                    </a:ext>
                  </a:extLst>
                </a:gridCol>
                <a:gridCol w="526258">
                  <a:extLst>
                    <a:ext uri="{9D8B030D-6E8A-4147-A177-3AD203B41FA5}">
                      <a16:colId xmlns:a16="http://schemas.microsoft.com/office/drawing/2014/main" val="4000870126"/>
                    </a:ext>
                  </a:extLst>
                </a:gridCol>
              </a:tblGrid>
              <a:tr h="4440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Profile Validation Status as of: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29-Nov-22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064570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888234"/>
                  </a:ext>
                </a:extLst>
              </a:tr>
              <a:tr h="23651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CNP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67813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012598"/>
                  </a:ext>
                </a:extLst>
              </a:tr>
              <a:tr h="423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List of Changes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12,301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12,301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13,077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13,077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534828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Exceptions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51199"/>
                  </a:ext>
                </a:extLst>
              </a:tr>
              <a:tr h="423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Subject to Change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12,150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13,074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966796"/>
                  </a:ext>
                </a:extLst>
              </a:tr>
              <a:tr h="423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Updated, as of  Nov-29-2022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12,148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13,074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1,808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216487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2476342"/>
                  </a:ext>
                </a:extLst>
              </a:tr>
              <a:tr h="404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Completion</a:t>
                      </a:r>
                    </a:p>
                  </a:txBody>
                  <a:tcPr marL="6258" marR="6258" marT="62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99.8%</a:t>
                      </a:r>
                    </a:p>
                  </a:txBody>
                  <a:tcPr marL="6258" marR="6258" marT="6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517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482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Words>423</Words>
  <Application>Microsoft Office PowerPoint</Application>
  <PresentationFormat>On-screen Show (4:3)</PresentationFormat>
  <Paragraphs>223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2022 Annual BUS Validation Progress Report</vt:lpstr>
      <vt:lpstr>2022 AV BUS Status Update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Khalifeh, Amar</cp:lastModifiedBy>
  <cp:revision>99</cp:revision>
  <cp:lastPrinted>2016-01-21T20:53:15Z</cp:lastPrinted>
  <dcterms:created xsi:type="dcterms:W3CDTF">2016-01-21T15:20:31Z</dcterms:created>
  <dcterms:modified xsi:type="dcterms:W3CDTF">2022-11-29T20:15:48Z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