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467" r:id="rId3"/>
    <p:sldMasterId id="2147494277" r:id="rId4"/>
  </p:sldMasterIdLst>
  <p:notesMasterIdLst>
    <p:notesMasterId r:id="rId16"/>
  </p:notesMasterIdLst>
  <p:handoutMasterIdLst>
    <p:handoutMasterId r:id="rId17"/>
  </p:handoutMasterIdLst>
  <p:sldIdLst>
    <p:sldId id="260" r:id="rId5"/>
    <p:sldId id="369" r:id="rId6"/>
    <p:sldId id="384" r:id="rId7"/>
    <p:sldId id="294" r:id="rId8"/>
    <p:sldId id="372" r:id="rId9"/>
    <p:sldId id="383" r:id="rId10"/>
    <p:sldId id="387" r:id="rId11"/>
    <p:sldId id="386" r:id="rId12"/>
    <p:sldId id="385" r:id="rId13"/>
    <p:sldId id="350" r:id="rId14"/>
    <p:sldId id="703" r:id="rId15"/>
  </p:sldIdLst>
  <p:sldSz cx="9144000" cy="6858000" type="screen4x3"/>
  <p:notesSz cx="7010400" cy="9296400"/>
  <p:defaultTextStyle>
    <a:defPPr>
      <a:defRPr lang="en-US"/>
    </a:defPPr>
    <a:lvl1pPr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4032">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386"/>
    <a:srgbClr val="55BAB7"/>
    <a:srgbClr val="00385E"/>
    <a:srgbClr val="C4E3E1"/>
    <a:srgbClr val="C0D1E2"/>
    <a:srgbClr val="0083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F950312-DD26-4553-B3D3-733F74B7B04B}" v="1" dt="2022-11-29T18:34:12.65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779" autoAdjust="0"/>
    <p:restoredTop sz="94595" autoAdjust="0"/>
  </p:normalViewPr>
  <p:slideViewPr>
    <p:cSldViewPr snapToGrid="0" snapToObjects="1">
      <p:cViewPr varScale="1">
        <p:scale>
          <a:sx n="68" d="100"/>
          <a:sy n="68" d="100"/>
        </p:scale>
        <p:origin x="1476" y="60"/>
      </p:cViewPr>
      <p:guideLst>
        <p:guide orient="horz" pos="4032"/>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49" d="100"/>
        <a:sy n="149" d="100"/>
      </p:scale>
      <p:origin x="0" y="0"/>
    </p:cViewPr>
  </p:sorterViewPr>
  <p:notesViewPr>
    <p:cSldViewPr snapToGrid="0" snapToObjects="1">
      <p:cViewPr varScale="1">
        <p:scale>
          <a:sx n="78" d="100"/>
          <a:sy n="78" d="100"/>
        </p:scale>
        <p:origin x="-2034" y="-10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slideMaster" Target="slideMasters/slideMaster1.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2.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hillips, Cory" userId="6c597cff-5f3b-4912-8764-37cc172c8644" providerId="ADAL" clId="{CF950312-DD26-4553-B3D3-733F74B7B04B}"/>
    <pc:docChg chg="modSld">
      <pc:chgData name="Phillips, Cory" userId="6c597cff-5f3b-4912-8764-37cc172c8644" providerId="ADAL" clId="{CF950312-DD26-4553-B3D3-733F74B7B04B}" dt="2022-11-29T18:34:12.659" v="22" actId="2711"/>
      <pc:docMkLst>
        <pc:docMk/>
      </pc:docMkLst>
      <pc:sldChg chg="modSp mod">
        <pc:chgData name="Phillips, Cory" userId="6c597cff-5f3b-4912-8764-37cc172c8644" providerId="ADAL" clId="{CF950312-DD26-4553-B3D3-733F74B7B04B}" dt="2022-11-29T18:33:52.180" v="20" actId="20577"/>
        <pc:sldMkLst>
          <pc:docMk/>
          <pc:sldMk cId="3558127715" sldId="384"/>
        </pc:sldMkLst>
        <pc:spChg chg="mod">
          <ac:chgData name="Phillips, Cory" userId="6c597cff-5f3b-4912-8764-37cc172c8644" providerId="ADAL" clId="{CF950312-DD26-4553-B3D3-733F74B7B04B}" dt="2022-11-29T18:33:52.180" v="20" actId="20577"/>
          <ac:spMkLst>
            <pc:docMk/>
            <pc:sldMk cId="3558127715" sldId="384"/>
            <ac:spMk id="4" creationId="{00000000-0000-0000-0000-000000000000}"/>
          </ac:spMkLst>
        </pc:spChg>
      </pc:sldChg>
      <pc:sldChg chg="modSp mod">
        <pc:chgData name="Phillips, Cory" userId="6c597cff-5f3b-4912-8764-37cc172c8644" providerId="ADAL" clId="{CF950312-DD26-4553-B3D3-733F74B7B04B}" dt="2022-11-29T18:34:12.659" v="22" actId="2711"/>
        <pc:sldMkLst>
          <pc:docMk/>
          <pc:sldMk cId="2565211654" sldId="386"/>
        </pc:sldMkLst>
        <pc:spChg chg="mod">
          <ac:chgData name="Phillips, Cory" userId="6c597cff-5f3b-4912-8764-37cc172c8644" providerId="ADAL" clId="{CF950312-DD26-4553-B3D3-733F74B7B04B}" dt="2022-11-29T18:34:12.659" v="22" actId="2711"/>
          <ac:spMkLst>
            <pc:docMk/>
            <pc:sldMk cId="2565211654" sldId="386"/>
            <ac:spMk id="14339"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3A93900B-E395-43E7-8304-29909643870B}" type="datetimeFigureOut">
              <a:rPr lang="en-US"/>
              <a:pPr>
                <a:defRPr/>
              </a:pPr>
              <a:t>11/29/2022</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99E6681-5ED2-4276-ADE9-96EBF7D37320}" type="slidenum">
              <a:rPr lang="en-US" altLang="en-US"/>
              <a:pPr>
                <a:defRPr/>
              </a:pPr>
              <a:t>‹#›</a:t>
            </a:fld>
            <a:endParaRPr lang="en-US" altLang="en-US"/>
          </a:p>
        </p:txBody>
      </p:sp>
    </p:spTree>
    <p:extLst>
      <p:ext uri="{BB962C8B-B14F-4D97-AF65-F5344CB8AC3E}">
        <p14:creationId xmlns:p14="http://schemas.microsoft.com/office/powerpoint/2010/main" val="11412685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916DEC4A-A848-423D-B6D0-8A125B2D4CA1}" type="datetimeFigureOut">
              <a:rPr lang="en-US"/>
              <a:pPr>
                <a:defRPr/>
              </a:pPr>
              <a:t>11/29/2022</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B56BE11-F7D4-4A51-97C7-9E59A26F3BF6}" type="slidenum">
              <a:rPr lang="en-US" altLang="en-US"/>
              <a:pPr>
                <a:defRPr/>
              </a:pPr>
              <a:t>‹#›</a:t>
            </a:fld>
            <a:endParaRPr lang="en-US" altLang="en-US"/>
          </a:p>
        </p:txBody>
      </p:sp>
    </p:spTree>
    <p:extLst>
      <p:ext uri="{BB962C8B-B14F-4D97-AF65-F5344CB8AC3E}">
        <p14:creationId xmlns:p14="http://schemas.microsoft.com/office/powerpoint/2010/main" val="270742532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81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DEEEA60B-7622-4EC2-8DF7-099F1D6081DA}" type="slidenum">
              <a:rPr lang="en-US" altLang="en-US" smtClean="0">
                <a:latin typeface="Calibri" panose="020F0502020204030204" pitchFamily="34" charset="0"/>
              </a:rPr>
              <a:pPr/>
              <a:t>1</a:t>
            </a:fld>
            <a:endParaRPr lang="en-US" altLang="en-US">
              <a:latin typeface="Calibri" panose="020F0502020204030204" pitchFamily="34" charset="0"/>
            </a:endParaRPr>
          </a:p>
        </p:txBody>
      </p:sp>
    </p:spTree>
    <p:extLst>
      <p:ext uri="{BB962C8B-B14F-4D97-AF65-F5344CB8AC3E}">
        <p14:creationId xmlns:p14="http://schemas.microsoft.com/office/powerpoint/2010/main" val="13122816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62AC51D-6DAA-4455-8EA7-D54B64909A85}"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6320769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2</a:t>
            </a:fld>
            <a:endParaRPr lang="en-US" altLang="en-US">
              <a:latin typeface="Calibri" panose="020F0502020204030204" pitchFamily="34" charset="0"/>
            </a:endParaRPr>
          </a:p>
        </p:txBody>
      </p:sp>
    </p:spTree>
    <p:extLst>
      <p:ext uri="{BB962C8B-B14F-4D97-AF65-F5344CB8AC3E}">
        <p14:creationId xmlns:p14="http://schemas.microsoft.com/office/powerpoint/2010/main" val="37071697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3</a:t>
            </a:fld>
            <a:endParaRPr lang="en-US" altLang="en-US">
              <a:latin typeface="Calibri" panose="020F0502020204030204" pitchFamily="34" charset="0"/>
            </a:endParaRPr>
          </a:p>
        </p:txBody>
      </p:sp>
    </p:spTree>
    <p:extLst>
      <p:ext uri="{BB962C8B-B14F-4D97-AF65-F5344CB8AC3E}">
        <p14:creationId xmlns:p14="http://schemas.microsoft.com/office/powerpoint/2010/main" val="39492992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5</a:t>
            </a:fld>
            <a:endParaRPr lang="en-US" altLang="en-US"/>
          </a:p>
        </p:txBody>
      </p:sp>
    </p:spTree>
    <p:extLst>
      <p:ext uri="{BB962C8B-B14F-4D97-AF65-F5344CB8AC3E}">
        <p14:creationId xmlns:p14="http://schemas.microsoft.com/office/powerpoint/2010/main" val="3314060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6</a:t>
            </a:fld>
            <a:endParaRPr lang="en-US" altLang="en-US"/>
          </a:p>
        </p:txBody>
      </p:sp>
    </p:spTree>
    <p:extLst>
      <p:ext uri="{BB962C8B-B14F-4D97-AF65-F5344CB8AC3E}">
        <p14:creationId xmlns:p14="http://schemas.microsoft.com/office/powerpoint/2010/main" val="29641378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7</a:t>
            </a:fld>
            <a:endParaRPr lang="en-US" altLang="en-US"/>
          </a:p>
        </p:txBody>
      </p:sp>
    </p:spTree>
    <p:extLst>
      <p:ext uri="{BB962C8B-B14F-4D97-AF65-F5344CB8AC3E}">
        <p14:creationId xmlns:p14="http://schemas.microsoft.com/office/powerpoint/2010/main" val="18515236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8</a:t>
            </a:fld>
            <a:endParaRPr lang="en-US" altLang="en-US"/>
          </a:p>
        </p:txBody>
      </p:sp>
    </p:spTree>
    <p:extLst>
      <p:ext uri="{BB962C8B-B14F-4D97-AF65-F5344CB8AC3E}">
        <p14:creationId xmlns:p14="http://schemas.microsoft.com/office/powerpoint/2010/main" val="1059941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9</a:t>
            </a:fld>
            <a:endParaRPr lang="en-US" altLang="en-US"/>
          </a:p>
        </p:txBody>
      </p:sp>
    </p:spTree>
    <p:extLst>
      <p:ext uri="{BB962C8B-B14F-4D97-AF65-F5344CB8AC3E}">
        <p14:creationId xmlns:p14="http://schemas.microsoft.com/office/powerpoint/2010/main" val="35808730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62AC51D-6DAA-4455-8EA7-D54B64909A85}"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581922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Cover Page">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36670912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1_Cover Page">
    <p:spTree>
      <p:nvGrpSpPr>
        <p:cNvPr id="1" name=""/>
        <p:cNvGrpSpPr/>
        <p:nvPr/>
      </p:nvGrpSpPr>
      <p:grpSpPr>
        <a:xfrm>
          <a:off x="0" y="0"/>
          <a:ext cx="0" cy="0"/>
          <a:chOff x="0" y="0"/>
          <a:chExt cx="0" cy="0"/>
        </a:xfrm>
      </p:grpSpPr>
      <p:sp>
        <p:nvSpPr>
          <p:cNvPr id="2" name="Slide Number Placeholder 6"/>
          <p:cNvSpPr txBox="1">
            <a:spLocks/>
          </p:cNvSpPr>
          <p:nvPr userDrawn="1"/>
        </p:nvSpPr>
        <p:spPr>
          <a:xfrm>
            <a:off x="6705600" y="6069013"/>
            <a:ext cx="2133600" cy="365125"/>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94754E99-A0E5-4899-94D8-C73D0E406896}" type="slidenum">
              <a:rPr lang="en-US" altLang="en-US" sz="1200" smtClean="0"/>
              <a:pPr algn="r" eaLnBrk="1" hangingPunct="1">
                <a:defRPr/>
              </a:pPr>
              <a:t>‹#›</a:t>
            </a:fld>
            <a:endParaRPr lang="en-US" altLang="en-US" sz="1200"/>
          </a:p>
        </p:txBody>
      </p:sp>
      <p:sp>
        <p:nvSpPr>
          <p:cNvPr id="3"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18754921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cxnSp>
        <p:nvCxnSpPr>
          <p:cNvPr id="3" name="Straight Connector 2"/>
          <p:cNvCxnSpPr/>
          <p:nvPr userDrawn="1"/>
        </p:nvCxnSpPr>
        <p:spPr>
          <a:xfrm>
            <a:off x="247650" y="641350"/>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4" name="Slide Number Placeholder 6"/>
          <p:cNvSpPr txBox="1">
            <a:spLocks/>
          </p:cNvSpPr>
          <p:nvPr userDrawn="1"/>
        </p:nvSpPr>
        <p:spPr>
          <a:xfrm>
            <a:off x="6705600" y="6202363"/>
            <a:ext cx="2133600" cy="182562"/>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F7754F16-BD6A-4448-A728-D47AE01157D9}" type="slidenum">
              <a:rPr lang="en-US" altLang="en-US" sz="1200" smtClean="0"/>
              <a:pPr algn="r" eaLnBrk="1" hangingPunct="1">
                <a:defRPr/>
              </a:pPr>
              <a:t>‹#›</a:t>
            </a:fld>
            <a:endParaRPr lang="en-US" altLang="en-US" sz="1200"/>
          </a:p>
        </p:txBody>
      </p:sp>
      <p:sp>
        <p:nvSpPr>
          <p:cNvPr id="11" name="Title Placeholder 1"/>
          <p:cNvSpPr>
            <a:spLocks noGrp="1"/>
          </p:cNvSpPr>
          <p:nvPr>
            <p:ph type="title"/>
          </p:nvPr>
        </p:nvSpPr>
        <p:spPr>
          <a:xfrm>
            <a:off x="379663" y="179143"/>
            <a:ext cx="8458200" cy="461665"/>
          </a:xfrm>
          <a:prstGeom prst="rect">
            <a:avLst/>
          </a:prstGeom>
        </p:spPr>
        <p:txBody>
          <a:bodyPr vert="horz" lIns="91440" tIns="45720" rIns="91440" bIns="45720" rtlCol="0" anchor="ctr">
            <a:noAutofit/>
          </a:bodyPr>
          <a:lstStyle>
            <a:lvl1pPr algn="l">
              <a:defRPr sz="2400" b="1"/>
            </a:lvl1pPr>
          </a:lstStyle>
          <a:p>
            <a:r>
              <a:rPr lang="en-US" dirty="0"/>
              <a:t>Click to edit Master title style</a:t>
            </a:r>
          </a:p>
        </p:txBody>
      </p:sp>
      <p:sp>
        <p:nvSpPr>
          <p:cNvPr id="5"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41143929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9110470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
        <p:nvSpPr>
          <p:cNvPr id="10" name="Footer Placeholder 4"/>
          <p:cNvSpPr txBox="1">
            <a:spLocks/>
          </p:cNvSpPr>
          <p:nvPr userDrawn="1"/>
        </p:nvSpPr>
        <p:spPr>
          <a:xfrm>
            <a:off x="7391400" y="6553200"/>
            <a:ext cx="1219200" cy="220663"/>
          </a:xfrm>
          <a:prstGeom prst="rect">
            <a:avLst/>
          </a:prstGeom>
        </p:spPr>
        <p:txBody>
          <a:bodyPr/>
          <a:lstStyle>
            <a:defPPr>
              <a:defRPr lang="en-US"/>
            </a:defPPr>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sz="1000" dirty="0"/>
              <a:t>November 2022</a:t>
            </a:r>
          </a:p>
        </p:txBody>
      </p:sp>
    </p:spTree>
    <p:extLst>
      <p:ext uri="{BB962C8B-B14F-4D97-AF65-F5344CB8AC3E}">
        <p14:creationId xmlns:p14="http://schemas.microsoft.com/office/powerpoint/2010/main" val="868951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167301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1800">
                <a:solidFill>
                  <a:schemeClr val="tx2"/>
                </a:solidFill>
              </a:defRPr>
            </a:lvl1pPr>
          </a:lstStyle>
          <a:p>
            <a:endParaRPr lang="en-US" dirty="0"/>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18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100" b="1">
                <a:solidFill>
                  <a:schemeClr val="accent1"/>
                </a:solidFill>
              </a:defRPr>
            </a:lvl1pPr>
          </a:lstStyle>
          <a:p>
            <a:r>
              <a:rPr lang="en-US" dirty="0"/>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9799802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image" Target="../media/image2.png"/><Relationship Id="rId5" Type="http://schemas.openxmlformats.org/officeDocument/2006/relationships/theme" Target="../theme/theme2.xml"/><Relationship Id="rId4"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 name="Rectangle 8"/>
          <p:cNvSpPr/>
          <p:nvPr userDrawn="1"/>
        </p:nvSpPr>
        <p:spPr>
          <a:xfrm>
            <a:off x="0" y="-168275"/>
            <a:ext cx="9144000" cy="7216775"/>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pic>
        <p:nvPicPr>
          <p:cNvPr id="12" name="Picture 11"/>
          <p:cNvPicPr>
            <a:picLocks/>
          </p:cNvPicPr>
          <p:nvPr userDrawn="1"/>
        </p:nvPicPr>
        <p:blipFill rotWithShape="1">
          <a:blip r:embed="rId5"/>
          <a:srcRect t="-1" b="46868"/>
          <a:stretch/>
        </p:blipFill>
        <p:spPr>
          <a:xfrm>
            <a:off x="214884" y="0"/>
            <a:ext cx="8714232" cy="6858000"/>
          </a:xfrm>
          <a:prstGeom prst="rect">
            <a:avLst/>
          </a:prstGeom>
          <a:effectLst>
            <a:reflection stA="58000" endPos="1000" dir="5400000" sy="-100000" algn="bl" rotWithShape="0"/>
          </a:effectLst>
        </p:spPr>
      </p:pic>
      <p:sp>
        <p:nvSpPr>
          <p:cNvPr id="4" name="Date Placeholder 3"/>
          <p:cNvSpPr>
            <a:spLocks noGrp="1"/>
          </p:cNvSpPr>
          <p:nvPr>
            <p:ph type="dt" sz="half" idx="2"/>
          </p:nvPr>
        </p:nvSpPr>
        <p:spPr>
          <a:xfrm>
            <a:off x="457200" y="5975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5" name="Footer Placeholder 4"/>
          <p:cNvSpPr>
            <a:spLocks noGrp="1"/>
          </p:cNvSpPr>
          <p:nvPr>
            <p:ph type="ftr" sz="quarter" idx="3"/>
          </p:nvPr>
        </p:nvSpPr>
        <p:spPr>
          <a:xfrm>
            <a:off x="3124200" y="5975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r>
              <a:rPr lang="en-US"/>
              <a:t>Hello I'm a slide</a:t>
            </a:r>
            <a:endParaRPr lang="en-US" dirty="0"/>
          </a:p>
        </p:txBody>
      </p:sp>
      <p:sp>
        <p:nvSpPr>
          <p:cNvPr id="6" name="Slide Number Placeholder 5"/>
          <p:cNvSpPr>
            <a:spLocks noGrp="1"/>
          </p:cNvSpPr>
          <p:nvPr>
            <p:ph type="sldNum" sz="quarter" idx="4"/>
          </p:nvPr>
        </p:nvSpPr>
        <p:spPr>
          <a:xfrm>
            <a:off x="6553200" y="5975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pPr>
              <a:defRPr/>
            </a:pPr>
            <a:fld id="{B58EF099-2B0E-49FB-A308-8F2246FAE503}"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94274" r:id="rId1"/>
    <p:sldLayoutId id="2147494275" r:id="rId2"/>
    <p:sldLayoutId id="2147494276" r:id="rId3"/>
  </p:sldLayoutIdLst>
  <p:hf sldNum="0" hdr="0" ftr="0" dt="0"/>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Arial" charset="0"/>
        </a:defRPr>
      </a:lvl2pPr>
      <a:lvl3pPr algn="ctr" defTabSz="457200" rtl="0" eaLnBrk="0" fontAlgn="base" hangingPunct="0">
        <a:spcBef>
          <a:spcPct val="0"/>
        </a:spcBef>
        <a:spcAft>
          <a:spcPct val="0"/>
        </a:spcAft>
        <a:defRPr sz="4400">
          <a:solidFill>
            <a:schemeClr val="tx1"/>
          </a:solidFill>
          <a:latin typeface="Arial" charset="0"/>
        </a:defRPr>
      </a:lvl3pPr>
      <a:lvl4pPr algn="ctr" defTabSz="457200" rtl="0" eaLnBrk="0" fontAlgn="base" hangingPunct="0">
        <a:spcBef>
          <a:spcPct val="0"/>
        </a:spcBef>
        <a:spcAft>
          <a:spcPct val="0"/>
        </a:spcAft>
        <a:defRPr sz="4400">
          <a:solidFill>
            <a:schemeClr val="tx1"/>
          </a:solidFill>
          <a:latin typeface="Arial" charset="0"/>
        </a:defRPr>
      </a:lvl4pPr>
      <a:lvl5pPr algn="ctr" defTabSz="457200" rtl="0" eaLnBrk="0" fontAlgn="base" hangingPunct="0">
        <a:spcBef>
          <a:spcPct val="0"/>
        </a:spcBef>
        <a:spcAft>
          <a:spcPct val="0"/>
        </a:spcAft>
        <a:defRPr sz="4400">
          <a:solidFill>
            <a:schemeClr val="tx1"/>
          </a:solidFill>
          <a:latin typeface="Arial" charset="0"/>
        </a:defRPr>
      </a:lvl5pPr>
      <a:lvl6pPr marL="457200" algn="ctr" defTabSz="457200" rtl="0" fontAlgn="base">
        <a:spcBef>
          <a:spcPct val="0"/>
        </a:spcBef>
        <a:spcAft>
          <a:spcPct val="0"/>
        </a:spcAft>
        <a:defRPr sz="4400">
          <a:solidFill>
            <a:schemeClr val="tx1"/>
          </a:solidFill>
          <a:latin typeface="Arial" charset="0"/>
        </a:defRPr>
      </a:lvl6pPr>
      <a:lvl7pPr marL="914400" algn="ctr" defTabSz="457200" rtl="0" fontAlgn="base">
        <a:spcBef>
          <a:spcPct val="0"/>
        </a:spcBef>
        <a:spcAft>
          <a:spcPct val="0"/>
        </a:spcAft>
        <a:defRPr sz="4400">
          <a:solidFill>
            <a:schemeClr val="tx1"/>
          </a:solidFill>
          <a:latin typeface="Arial" charset="0"/>
        </a:defRPr>
      </a:lvl7pPr>
      <a:lvl8pPr marL="1371600" algn="ctr" defTabSz="457200" rtl="0" fontAlgn="base">
        <a:spcBef>
          <a:spcPct val="0"/>
        </a:spcBef>
        <a:spcAft>
          <a:spcPct val="0"/>
        </a:spcAft>
        <a:defRPr sz="4400">
          <a:solidFill>
            <a:schemeClr val="tx1"/>
          </a:solidFill>
          <a:latin typeface="Arial" charset="0"/>
        </a:defRPr>
      </a:lvl8pPr>
      <a:lvl9pPr marL="1828800" algn="ctr" defTabSz="457200" rtl="0" fontAlgn="base">
        <a:spcBef>
          <a:spcPct val="0"/>
        </a:spcBef>
        <a:spcAft>
          <a:spcPct val="0"/>
        </a:spcAft>
        <a:defRPr sz="4400">
          <a:solidFill>
            <a:schemeClr val="tx1"/>
          </a:solidFill>
          <a:latin typeface="Arial"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Tree>
    <p:extLst>
      <p:ext uri="{BB962C8B-B14F-4D97-AF65-F5344CB8AC3E}">
        <p14:creationId xmlns:p14="http://schemas.microsoft.com/office/powerpoint/2010/main" val="61511292"/>
      </p:ext>
    </p:extLst>
  </p:cSld>
  <p:clrMap bg1="lt1" tx1="dk1" bg2="lt2" tx2="dk2" accent1="accent1" accent2="accent2" accent3="accent3" accent4="accent4" accent5="accent5" accent6="accent6" hlink="hlink" folHlink="folHlink"/>
  <p:sldLayoutIdLst>
    <p:sldLayoutId id="2147494278" r:id="rId1"/>
    <p:sldLayoutId id="2147494279" r:id="rId2"/>
    <p:sldLayoutId id="2147494280" r:id="rId3"/>
    <p:sldLayoutId id="2147494281" r:id="rId4"/>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70" name="Group 13"/>
          <p:cNvGrpSpPr>
            <a:grpSpLocks/>
          </p:cNvGrpSpPr>
          <p:nvPr/>
        </p:nvGrpSpPr>
        <p:grpSpPr bwMode="auto">
          <a:xfrm>
            <a:off x="787400" y="2805113"/>
            <a:ext cx="7543800" cy="2863850"/>
            <a:chOff x="787400" y="1852613"/>
            <a:chExt cx="7543800" cy="2863316"/>
          </a:xfrm>
        </p:grpSpPr>
        <p:sp>
          <p:nvSpPr>
            <p:cNvPr id="7171" name="TextBox 9"/>
            <p:cNvSpPr txBox="1">
              <a:spLocks noChangeArrowheads="1"/>
            </p:cNvSpPr>
            <p:nvPr/>
          </p:nvSpPr>
          <p:spPr bwMode="auto">
            <a:xfrm>
              <a:off x="787400" y="2130425"/>
              <a:ext cx="7543800" cy="2585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3200" b="1" dirty="0"/>
                <a:t>Item 5: PRS Report </a:t>
              </a:r>
            </a:p>
            <a:p>
              <a:pPr eaLnBrk="1" hangingPunct="1"/>
              <a:endParaRPr lang="en-US" altLang="en-US" b="1" dirty="0"/>
            </a:p>
            <a:p>
              <a:pPr eaLnBrk="1" hangingPunct="1"/>
              <a:r>
                <a:rPr lang="en-US" altLang="en-US" sz="2000" dirty="0"/>
                <a:t>Martha Henson</a:t>
              </a:r>
            </a:p>
            <a:p>
              <a:pPr eaLnBrk="1" hangingPunct="1"/>
              <a:r>
                <a:rPr lang="en-US" altLang="en-US" sz="2000" dirty="0"/>
                <a:t>PRS Chair</a:t>
              </a:r>
            </a:p>
            <a:p>
              <a:pPr eaLnBrk="1" hangingPunct="1"/>
              <a:r>
                <a:rPr lang="en-US" altLang="en-US" dirty="0"/>
                <a:t> </a:t>
              </a:r>
            </a:p>
            <a:p>
              <a:pPr eaLnBrk="1" hangingPunct="1"/>
              <a:r>
                <a:rPr lang="en-US" altLang="en-US" dirty="0"/>
                <a:t>Technical Advisory Committee (TAC) Meeting</a:t>
              </a:r>
            </a:p>
            <a:p>
              <a:pPr eaLnBrk="1" hangingPunct="1"/>
              <a:r>
                <a:rPr lang="en-US" altLang="en-US" dirty="0"/>
                <a:t>ERCOT Public</a:t>
              </a:r>
            </a:p>
            <a:p>
              <a:pPr eaLnBrk="1" hangingPunct="1"/>
              <a:r>
                <a:rPr lang="en-US" altLang="en-US" dirty="0"/>
                <a:t>December 5, 2022</a:t>
              </a:r>
            </a:p>
          </p:txBody>
        </p:sp>
        <p:cxnSp>
          <p:nvCxnSpPr>
            <p:cNvPr id="13" name="Straight Connector 12"/>
            <p:cNvCxnSpPr/>
            <p:nvPr/>
          </p:nvCxnSpPr>
          <p:spPr>
            <a:xfrm flipV="1">
              <a:off x="787400" y="1852613"/>
              <a:ext cx="6286500" cy="12698"/>
            </a:xfrm>
            <a:prstGeom prst="line">
              <a:avLst/>
            </a:prstGeom>
            <a:ln>
              <a:solidFill>
                <a:srgbClr val="00385E"/>
              </a:solidFill>
            </a:ln>
            <a:effectLst/>
          </p:spPr>
          <p:style>
            <a:lnRef idx="2">
              <a:schemeClr val="accent1"/>
            </a:lnRef>
            <a:fillRef idx="0">
              <a:schemeClr val="accent1"/>
            </a:fillRef>
            <a:effectRef idx="1">
              <a:schemeClr val="accent1"/>
            </a:effectRef>
            <a:fontRef idx="minor">
              <a:schemeClr val="tx1"/>
            </a:fontRef>
          </p:style>
        </p:cxn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278700" cy="527613"/>
          </a:xfrm>
        </p:spPr>
        <p:txBody>
          <a:bodyPr/>
          <a:lstStyle/>
          <a:p>
            <a:r>
              <a:rPr lang="en-US" sz="2200" b="1" dirty="0">
                <a:solidFill>
                  <a:schemeClr val="accent1"/>
                </a:solidFill>
              </a:rPr>
              <a:t>2022 Release Targets – Approved NPRRs / SCRs / </a:t>
            </a:r>
            <a:r>
              <a:rPr lang="en-US" sz="2200" b="1" dirty="0" err="1">
                <a:solidFill>
                  <a:schemeClr val="accent1"/>
                </a:solidFill>
              </a:rPr>
              <a:t>xGRRs</a:t>
            </a:r>
            <a:r>
              <a:rPr lang="en-US" sz="2200" b="1" dirty="0">
                <a:solidFill>
                  <a:schemeClr val="accent1"/>
                </a:solidFill>
              </a:rPr>
              <a:t> </a:t>
            </a:r>
          </a:p>
        </p:txBody>
      </p:sp>
      <p:sp>
        <p:nvSpPr>
          <p:cNvPr id="6" name="Slide Number Placeholder 5"/>
          <p:cNvSpPr>
            <a:spLocks noGrp="1"/>
          </p:cNvSpPr>
          <p:nvPr>
            <p:ph type="sldNum" sz="quarter" idx="4"/>
          </p:nvPr>
        </p:nvSpPr>
        <p:spPr>
          <a:xfrm>
            <a:off x="8763000" y="6561138"/>
            <a:ext cx="228600" cy="2127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1200" b="0" i="0" u="none" strike="noStrike" kern="1200" cap="none" spc="0" normalizeH="0" baseline="0" noProof="0" smtClean="0">
                <a:ln>
                  <a:noFill/>
                </a:ln>
                <a:solidFill>
                  <a:prstClr val="black">
                    <a:tint val="75000"/>
                  </a:prstClr>
                </a:solidFill>
                <a:effectLst/>
                <a:uLnTx/>
                <a:uFillTx/>
                <a:latin typeface="Arial" panose="020B0604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tint val="75000"/>
                </a:prstClr>
              </a:solidFill>
              <a:effectLst/>
              <a:uLnTx/>
              <a:uFillTx/>
              <a:latin typeface="Arial" panose="020B0604020202020204"/>
              <a:ea typeface="+mn-ea"/>
              <a:cs typeface="+mn-cs"/>
            </a:endParaRPr>
          </a:p>
        </p:txBody>
      </p:sp>
      <p:sp>
        <p:nvSpPr>
          <p:cNvPr id="29" name="TextBox 15"/>
          <p:cNvSpPr txBox="1">
            <a:spLocks noChangeArrowheads="1"/>
          </p:cNvSpPr>
          <p:nvPr/>
        </p:nvSpPr>
        <p:spPr bwMode="auto">
          <a:xfrm>
            <a:off x="160280" y="5590890"/>
            <a:ext cx="3174414" cy="4001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a:ln>
                  <a:noFill/>
                </a:ln>
                <a:solidFill>
                  <a:srgbClr val="000000"/>
                </a:solidFill>
                <a:effectLst/>
                <a:uLnTx/>
                <a:uFillTx/>
                <a:latin typeface="Arial" charset="0"/>
                <a:ea typeface="+mn-ea"/>
                <a:cs typeface="+mn-cs"/>
              </a:rPr>
              <a:t>Go-live dates can differ from Protocol effective dates – Please refer to market notices for more details</a:t>
            </a:r>
          </a:p>
        </p:txBody>
      </p:sp>
      <p:sp>
        <p:nvSpPr>
          <p:cNvPr id="30" name="TextBox 22"/>
          <p:cNvSpPr txBox="1">
            <a:spLocks noChangeArrowheads="1"/>
          </p:cNvSpPr>
          <p:nvPr/>
        </p:nvSpPr>
        <p:spPr bwMode="auto">
          <a:xfrm>
            <a:off x="160279" y="6002529"/>
            <a:ext cx="3174415" cy="2616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a:ln>
                  <a:noFill/>
                </a:ln>
                <a:solidFill>
                  <a:srgbClr val="000000"/>
                </a:solidFill>
                <a:effectLst/>
                <a:uLnTx/>
                <a:uFillTx/>
                <a:latin typeface="Arial" charset="0"/>
                <a:ea typeface="+mn-ea"/>
                <a:cs typeface="+mn-cs"/>
              </a:rPr>
              <a:t>Release targets are subject to change</a:t>
            </a:r>
          </a:p>
        </p:txBody>
      </p:sp>
      <p:sp>
        <p:nvSpPr>
          <p:cNvPr id="32" name="TextBox 23"/>
          <p:cNvSpPr txBox="1">
            <a:spLocks noChangeArrowheads="1"/>
          </p:cNvSpPr>
          <p:nvPr/>
        </p:nvSpPr>
        <p:spPr bwMode="auto">
          <a:xfrm>
            <a:off x="3443195" y="5595729"/>
            <a:ext cx="1647290" cy="75405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APPENDIX</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noStrike" kern="0" cap="none" spc="0" normalizeH="0" baseline="0" noProof="0" dirty="0">
                <a:ln>
                  <a:noFill/>
                </a:ln>
                <a:solidFill>
                  <a:srgbClr val="FF0000"/>
                </a:solidFill>
                <a:effectLst/>
                <a:uLnTx/>
                <a:uFillTx/>
                <a:latin typeface="Arial" charset="0"/>
                <a:ea typeface="+mn-ea"/>
                <a:cs typeface="+mn-cs"/>
              </a:rPr>
              <a:t>Red Text</a:t>
            </a:r>
            <a:r>
              <a:rPr kumimoji="0" lang="en-US" sz="700" b="0" i="0" u="none" strike="noStrike" kern="0" cap="none" spc="0" normalizeH="0" baseline="0" noProof="0" dirty="0">
                <a:ln>
                  <a:noFill/>
                </a:ln>
                <a:solidFill>
                  <a:srgbClr val="000000"/>
                </a:solidFill>
                <a:effectLst/>
                <a:uLnTx/>
                <a:uFillTx/>
                <a:latin typeface="Arial" charset="0"/>
                <a:ea typeface="+mn-ea"/>
                <a:cs typeface="+mn-cs"/>
              </a:rPr>
              <a:t>: New additions and target release changes</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sngStrike" kern="0" cap="none" spc="0" normalizeH="0" baseline="0" noProof="0" dirty="0">
                <a:ln>
                  <a:noFill/>
                </a:ln>
                <a:solidFill>
                  <a:srgbClr val="000000"/>
                </a:solidFill>
                <a:effectLst/>
                <a:uLnTx/>
                <a:uFillTx/>
                <a:latin typeface="Arial" charset="0"/>
                <a:ea typeface="+mn-ea"/>
                <a:cs typeface="+mn-cs"/>
              </a:rPr>
              <a:t>Strike-Through Text</a:t>
            </a:r>
            <a:r>
              <a:rPr kumimoji="0" lang="en-US" sz="700" b="0" i="0" u="none" strike="noStrike" kern="0" cap="none" spc="0" normalizeH="0" baseline="0" noProof="0" dirty="0">
                <a:ln>
                  <a:noFill/>
                </a:ln>
                <a:solidFill>
                  <a:srgbClr val="000000"/>
                </a:solidFill>
                <a:effectLst/>
                <a:uLnTx/>
                <a:uFillTx/>
                <a:latin typeface="Arial" charset="0"/>
                <a:ea typeface="+mn-ea"/>
                <a:cs typeface="+mn-cs"/>
              </a:rPr>
              <a:t>: Previous target release</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noStrike" kern="0" cap="none" spc="0" normalizeH="0" baseline="0" noProof="0" dirty="0">
                <a:ln>
                  <a:noFill/>
                </a:ln>
                <a:solidFill>
                  <a:srgbClr val="000000"/>
                </a:solidFill>
                <a:effectLst/>
                <a:uLnTx/>
                <a:uFillTx/>
                <a:latin typeface="Arial" charset="0"/>
                <a:ea typeface="+mn-ea"/>
                <a:cs typeface="+mn-cs"/>
              </a:rPr>
              <a:t>(a), (b), etc.: M</a:t>
            </a:r>
            <a:r>
              <a:rPr kumimoji="0" lang="en-US" sz="700" b="0" i="0" u="none" strike="noStrike" kern="0" cap="none" spc="0" normalizeH="0" baseline="0" noProof="0" dirty="0" err="1">
                <a:ln>
                  <a:noFill/>
                </a:ln>
                <a:solidFill>
                  <a:srgbClr val="000000"/>
                </a:solidFill>
                <a:effectLst/>
                <a:uLnTx/>
                <a:uFillTx/>
                <a:latin typeface="Arial" charset="0"/>
                <a:ea typeface="+mn-ea"/>
                <a:cs typeface="+mn-cs"/>
              </a:rPr>
              <a:t>ultiple</a:t>
            </a:r>
            <a:r>
              <a:rPr kumimoji="0" lang="en-US" sz="700" b="0" i="0" u="none" strike="noStrike" kern="0" cap="none" spc="0" normalizeH="0" baseline="0" noProof="0" dirty="0">
                <a:ln>
                  <a:noFill/>
                </a:ln>
                <a:solidFill>
                  <a:srgbClr val="000000"/>
                </a:solidFill>
                <a:effectLst/>
                <a:uLnTx/>
                <a:uFillTx/>
                <a:latin typeface="Arial" charset="0"/>
                <a:ea typeface="+mn-ea"/>
                <a:cs typeface="+mn-cs"/>
              </a:rPr>
              <a:t> phase release</a:t>
            </a:r>
          </a:p>
        </p:txBody>
      </p:sp>
      <p:graphicFrame>
        <p:nvGraphicFramePr>
          <p:cNvPr id="33" name="Group 3"/>
          <p:cNvGraphicFramePr>
            <a:graphicFrameLocks/>
          </p:cNvGraphicFramePr>
          <p:nvPr/>
        </p:nvGraphicFramePr>
        <p:xfrm>
          <a:off x="160280" y="798446"/>
          <a:ext cx="8839200" cy="4335160"/>
        </p:xfrm>
        <a:graphic>
          <a:graphicData uri="http://schemas.openxmlformats.org/drawingml/2006/table">
            <a:tbl>
              <a:tblPr/>
              <a:tblGrid>
                <a:gridCol w="1439920">
                  <a:extLst>
                    <a:ext uri="{9D8B030D-6E8A-4147-A177-3AD203B41FA5}">
                      <a16:colId xmlns:a16="http://schemas.microsoft.com/office/drawing/2014/main" val="20000"/>
                    </a:ext>
                  </a:extLst>
                </a:gridCol>
                <a:gridCol w="1524000">
                  <a:extLst>
                    <a:ext uri="{9D8B030D-6E8A-4147-A177-3AD203B41FA5}">
                      <a16:colId xmlns:a16="http://schemas.microsoft.com/office/drawing/2014/main" val="20001"/>
                    </a:ext>
                  </a:extLst>
                </a:gridCol>
                <a:gridCol w="1447800">
                  <a:extLst>
                    <a:ext uri="{9D8B030D-6E8A-4147-A177-3AD203B41FA5}">
                      <a16:colId xmlns:a16="http://schemas.microsoft.com/office/drawing/2014/main" val="20002"/>
                    </a:ext>
                  </a:extLst>
                </a:gridCol>
                <a:gridCol w="1447800">
                  <a:extLst>
                    <a:ext uri="{9D8B030D-6E8A-4147-A177-3AD203B41FA5}">
                      <a16:colId xmlns:a16="http://schemas.microsoft.com/office/drawing/2014/main" val="20003"/>
                    </a:ext>
                  </a:extLst>
                </a:gridCol>
                <a:gridCol w="1447800">
                  <a:extLst>
                    <a:ext uri="{9D8B030D-6E8A-4147-A177-3AD203B41FA5}">
                      <a16:colId xmlns:a16="http://schemas.microsoft.com/office/drawing/2014/main" val="20004"/>
                    </a:ext>
                  </a:extLst>
                </a:gridCol>
                <a:gridCol w="1531880">
                  <a:extLst>
                    <a:ext uri="{9D8B030D-6E8A-4147-A177-3AD203B41FA5}">
                      <a16:colId xmlns:a16="http://schemas.microsoft.com/office/drawing/2014/main" val="20005"/>
                    </a:ext>
                  </a:extLst>
                </a:gridCol>
              </a:tblGrid>
              <a:tr h="549544">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February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Various Dates</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April</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4/5 – 4/7</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May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5/24 – 5/26</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July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7/26 – 7/28</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October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10/4 – 10/6</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December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12/6 – 12/8</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extLst>
                  <a:ext uri="{0D108BD9-81ED-4DB2-BD59-A6C34878D82A}">
                    <a16:rowId xmlns:a16="http://schemas.microsoft.com/office/drawing/2014/main" val="10000"/>
                  </a:ext>
                </a:extLst>
              </a:tr>
              <a:tr h="3641455">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LPGRR068</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NPRR1054</a:t>
                      </a:r>
                      <a:r>
                        <a:rPr kumimoji="0" lang="en-US" sz="900" b="0" i="0" u="none" strike="noStrike" cap="none" normalizeH="0" baseline="0" dirty="0">
                          <a:ln>
                            <a:noFill/>
                          </a:ln>
                          <a:solidFill>
                            <a:schemeClr val="tx1"/>
                          </a:solidFill>
                          <a:effectLst/>
                          <a:latin typeface="Courier New" pitchFamily="49" charset="0"/>
                        </a:rPr>
                        <a:t>(a)</a:t>
                      </a: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NPRR1005</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NOGRR210</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RRGRR025</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NPRR917</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NPRR1052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NPRR1065</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NPRR1073</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NPRR1016</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PGRR082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NOGRR212</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None</a:t>
                      </a: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NPRR1092</a:t>
                      </a:r>
                      <a:r>
                        <a:rPr kumimoji="0" lang="en-US" sz="900" b="0" i="0" u="none" strike="noStrike" kern="1200" cap="none" normalizeH="0" baseline="0" dirty="0">
                          <a:ln>
                            <a:noFill/>
                          </a:ln>
                          <a:solidFill>
                            <a:schemeClr val="tx1"/>
                          </a:solidFill>
                          <a:effectLst/>
                          <a:latin typeface="Courier New" pitchFamily="49" charset="0"/>
                          <a:ea typeface="+mn-ea"/>
                          <a:cs typeface="+mn-cs"/>
                        </a:rPr>
                        <a:t>(a)</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NPRR939</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NPRR1093</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NPRR1101</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NPRR1113</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NOGRR191</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NOGRR198</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NOGRR232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OBDRR032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OBDRR033</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OBDRR035</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SCR800</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SCR809</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SCR814</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6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noStrike" kern="1200" cap="none" normalizeH="0" baseline="0" dirty="0">
                          <a:ln>
                            <a:noFill/>
                          </a:ln>
                          <a:solidFill>
                            <a:schemeClr val="tx1"/>
                          </a:solidFill>
                          <a:effectLst/>
                          <a:latin typeface="Courier New" pitchFamily="49" charset="0"/>
                          <a:ea typeface="+mn-ea"/>
                          <a:cs typeface="+mn-cs"/>
                        </a:rPr>
                        <a:t>MarkeTrak User Interface Refresh</a:t>
                      </a:r>
                      <a:endParaRPr kumimoji="0" lang="en-US" sz="800" b="0" i="0" u="none" strike="no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NPRR1108</a:t>
                      </a:r>
                      <a:r>
                        <a:rPr kumimoji="0" lang="en-US" sz="900" b="0" i="0" u="none" strike="noStrike" kern="1200" cap="none" normalizeH="0" baseline="0" dirty="0">
                          <a:ln>
                            <a:noFill/>
                          </a:ln>
                          <a:solidFill>
                            <a:schemeClr val="tx1"/>
                          </a:solidFill>
                          <a:effectLst/>
                          <a:latin typeface="Courier New" pitchFamily="49" charset="0"/>
                          <a:ea typeface="+mn-ea"/>
                          <a:cs typeface="+mn-cs"/>
                        </a:rPr>
                        <a:t>(a)</a:t>
                      </a: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6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NPRR935</a:t>
                      </a:r>
                      <a:r>
                        <a:rPr kumimoji="0" lang="en-US" sz="900" b="0" i="0" u="none" strike="noStrike" kern="1200" cap="none" normalizeH="0" baseline="0" dirty="0">
                          <a:ln>
                            <a:noFill/>
                          </a:ln>
                          <a:solidFill>
                            <a:schemeClr val="tx1"/>
                          </a:solidFill>
                          <a:effectLst/>
                          <a:latin typeface="Courier New" pitchFamily="49" charset="0"/>
                          <a:ea typeface="+mn-ea"/>
                          <a:cs typeface="+mn-cs"/>
                        </a:rPr>
                        <a:t>(b)</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NOGRR239</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6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NPRR1129</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60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NPRR1108</a:t>
                      </a:r>
                      <a:r>
                        <a:rPr kumimoji="0" lang="en-US" sz="900" b="0" i="0" u="none" strike="noStrike" kern="1200" cap="none" normalizeH="0" baseline="0" dirty="0">
                          <a:ln>
                            <a:noFill/>
                          </a:ln>
                          <a:solidFill>
                            <a:schemeClr val="tx1"/>
                          </a:solidFill>
                          <a:effectLst/>
                          <a:latin typeface="Courier New" pitchFamily="49" charset="0"/>
                          <a:ea typeface="+mn-ea"/>
                          <a:cs typeface="+mn-cs"/>
                        </a:rPr>
                        <a:t>(b)</a:t>
                      </a: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None</a:t>
                      </a:r>
                      <a:endParaRPr kumimoji="0" lang="en-US" sz="9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sngStrike" kern="1200" cap="none" normalizeH="0" baseline="0" dirty="0">
                          <a:ln>
                            <a:noFill/>
                          </a:ln>
                          <a:solidFill>
                            <a:schemeClr val="tx1"/>
                          </a:solidFill>
                          <a:effectLst/>
                          <a:latin typeface="Courier New" pitchFamily="49" charset="0"/>
                          <a:ea typeface="+mn-ea"/>
                          <a:cs typeface="+mn-cs"/>
                        </a:rPr>
                        <a:t> </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FFR Advancement</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(NPRR863 FFR)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NPRR1120</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OBDRR039</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NPRR987</a:t>
                      </a:r>
                      <a:r>
                        <a:rPr kumimoji="0" lang="en-US" sz="900" b="0" i="0" u="none" strike="noStrike" kern="1200" cap="none" normalizeH="0" baseline="0" dirty="0">
                          <a:ln>
                            <a:noFill/>
                          </a:ln>
                          <a:solidFill>
                            <a:schemeClr val="tx1"/>
                          </a:solidFill>
                          <a:effectLst/>
                          <a:latin typeface="Courier New" pitchFamily="49" charset="0"/>
                          <a:ea typeface="+mn-ea"/>
                          <a:cs typeface="+mn-cs"/>
                        </a:rPr>
                        <a:t>(a)</a:t>
                      </a: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NPRR1002</a:t>
                      </a:r>
                      <a:r>
                        <a:rPr kumimoji="0" lang="en-US" sz="900" b="0" i="0" u="none" strike="noStrike" kern="1200" cap="none" normalizeH="0" baseline="0" dirty="0">
                          <a:ln>
                            <a:noFill/>
                          </a:ln>
                          <a:solidFill>
                            <a:schemeClr val="tx1"/>
                          </a:solidFill>
                          <a:effectLst/>
                          <a:latin typeface="Courier New" pitchFamily="49" charset="0"/>
                          <a:ea typeface="+mn-ea"/>
                          <a:cs typeface="+mn-cs"/>
                        </a:rPr>
                        <a:t>(a)</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9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9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9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9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NPRR1063</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NPRR1084</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NPRR1096</a:t>
                      </a:r>
                      <a:r>
                        <a:rPr kumimoji="0" lang="en-US" sz="900" b="0" i="0" u="none" strike="noStrike" kern="1200" cap="none" normalizeH="0" baseline="0" dirty="0">
                          <a:ln>
                            <a:noFill/>
                          </a:ln>
                          <a:solidFill>
                            <a:schemeClr val="tx1"/>
                          </a:solidFill>
                          <a:effectLst/>
                          <a:latin typeface="Courier New" pitchFamily="49" charset="0"/>
                          <a:ea typeface="+mn-ea"/>
                          <a:cs typeface="+mn-cs"/>
                        </a:rPr>
                        <a:t>(a)</a:t>
                      </a: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NPRR1097</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SCR812</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10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10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10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NPRR1142</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RIOO</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050" b="0" i="0" u="none" strike="noStrike" kern="1200" cap="none" normalizeH="0" baseline="0" dirty="0">
                          <a:ln>
                            <a:noFill/>
                          </a:ln>
                          <a:solidFill>
                            <a:srgbClr val="FF0000"/>
                          </a:solidFill>
                          <a:effectLst/>
                          <a:latin typeface="Courier New" pitchFamily="49" charset="0"/>
                          <a:ea typeface="+mn-ea"/>
                          <a:cs typeface="+mn-cs"/>
                        </a:rPr>
                        <a:t>(“Create”, SODG, Load Resources)</a:t>
                      </a: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4" name="TextBox 21"/>
          <p:cNvSpPr txBox="1">
            <a:spLocks noChangeArrowheads="1"/>
          </p:cNvSpPr>
          <p:nvPr/>
        </p:nvSpPr>
        <p:spPr bwMode="auto">
          <a:xfrm>
            <a:off x="5194363" y="5596382"/>
            <a:ext cx="1173951" cy="83099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sng" strike="noStrike" kern="0" cap="none" spc="0" normalizeH="0" baseline="0" noProof="0" dirty="0">
                <a:ln>
                  <a:noFill/>
                </a:ln>
                <a:solidFill>
                  <a:srgbClr val="000000"/>
                </a:solidFill>
                <a:effectLst/>
                <a:uLnTx/>
                <a:uFillTx/>
                <a:latin typeface="Arial" charset="0"/>
                <a:ea typeface="+mn-ea"/>
                <a:cs typeface="+mn-cs"/>
              </a:rPr>
              <a:t>Project Status Codes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NS = Not Started</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I     = Initiation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P    = Planning</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E    = Execution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H    = On Hold</a:t>
            </a:r>
          </a:p>
        </p:txBody>
      </p:sp>
      <p:sp>
        <p:nvSpPr>
          <p:cNvPr id="3" name="Flowchart: Alternate Process 2"/>
          <p:cNvSpPr/>
          <p:nvPr/>
        </p:nvSpPr>
        <p:spPr>
          <a:xfrm>
            <a:off x="160867" y="797795"/>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R1</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1" name="Flowchart: Alternate Process 50"/>
          <p:cNvSpPr/>
          <p:nvPr/>
        </p:nvSpPr>
        <p:spPr>
          <a:xfrm>
            <a:off x="1600200" y="806036"/>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R2</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2" name="Flowchart: Alternate Process 51"/>
          <p:cNvSpPr/>
          <p:nvPr/>
        </p:nvSpPr>
        <p:spPr>
          <a:xfrm>
            <a:off x="3124200" y="796160"/>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R3</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3" name="Flowchart: Alternate Process 52"/>
          <p:cNvSpPr/>
          <p:nvPr/>
        </p:nvSpPr>
        <p:spPr>
          <a:xfrm>
            <a:off x="4572000" y="802054"/>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R4</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4" name="Flowchart: Alternate Process 53"/>
          <p:cNvSpPr/>
          <p:nvPr/>
        </p:nvSpPr>
        <p:spPr>
          <a:xfrm>
            <a:off x="6021407" y="797439"/>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R5</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5" name="Flowchart: Alternate Process 54"/>
          <p:cNvSpPr/>
          <p:nvPr/>
        </p:nvSpPr>
        <p:spPr>
          <a:xfrm>
            <a:off x="7475046" y="802054"/>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R6</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17" name="TextBox 16">
            <a:extLst>
              <a:ext uri="{FF2B5EF4-FFF2-40B4-BE49-F238E27FC236}">
                <a16:creationId xmlns:a16="http://schemas.microsoft.com/office/drawing/2014/main" id="{4E236AF0-CB79-4485-8403-335353F306BE}"/>
              </a:ext>
            </a:extLst>
          </p:cNvPr>
          <p:cNvSpPr txBox="1"/>
          <p:nvPr/>
        </p:nvSpPr>
        <p:spPr>
          <a:xfrm>
            <a:off x="1283467" y="1357965"/>
            <a:ext cx="370549" cy="261610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9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9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18" name="TextBox 12">
            <a:extLst>
              <a:ext uri="{FF2B5EF4-FFF2-40B4-BE49-F238E27FC236}">
                <a16:creationId xmlns:a16="http://schemas.microsoft.com/office/drawing/2014/main" id="{E8A5F11A-FAC8-44E9-A124-974A9FD48A9E}"/>
              </a:ext>
            </a:extLst>
          </p:cNvPr>
          <p:cNvSpPr txBox="1">
            <a:spLocks noChangeArrowheads="1"/>
          </p:cNvSpPr>
          <p:nvPr/>
        </p:nvSpPr>
        <p:spPr bwMode="auto">
          <a:xfrm>
            <a:off x="1600200" y="2706469"/>
            <a:ext cx="1517904" cy="646331"/>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Securitization Subchapter N</a:t>
            </a:r>
            <a:r>
              <a:rPr kumimoji="0" lang="en-US" sz="1200" b="0" i="0" u="none" strike="noStrike" kern="1200" cap="none" spc="0" normalizeH="0" baseline="0" noProof="0" dirty="0">
                <a:ln>
                  <a:noFill/>
                </a:ln>
                <a:solidFill>
                  <a:prstClr val="black"/>
                </a:solidFill>
                <a:effectLst/>
                <a:uLnTx/>
                <a:uFillTx/>
                <a:latin typeface="Arial" charset="0"/>
                <a:ea typeface="+mn-ea"/>
                <a:cs typeface="+mn-cs"/>
              </a:rPr>
              <a:t> March Go-Live</a:t>
            </a:r>
          </a:p>
        </p:txBody>
      </p:sp>
      <p:sp>
        <p:nvSpPr>
          <p:cNvPr id="21" name="TextBox 12">
            <a:extLst>
              <a:ext uri="{FF2B5EF4-FFF2-40B4-BE49-F238E27FC236}">
                <a16:creationId xmlns:a16="http://schemas.microsoft.com/office/drawing/2014/main" id="{894621B8-4089-424A-89E2-FA6B0C81EB37}"/>
              </a:ext>
            </a:extLst>
          </p:cNvPr>
          <p:cNvSpPr txBox="1">
            <a:spLocks noChangeArrowheads="1"/>
          </p:cNvSpPr>
          <p:nvPr/>
        </p:nvSpPr>
        <p:spPr bwMode="auto">
          <a:xfrm>
            <a:off x="160279" y="3914001"/>
            <a:ext cx="1430686"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1/1</a:t>
            </a:r>
            <a:endParaRPr kumimoji="0" lang="en-US" sz="1200" b="1" i="0" u="none" strike="noStrike" kern="0" cap="none" spc="0" normalizeH="0" baseline="0" noProof="0" dirty="0">
              <a:ln>
                <a:noFill/>
              </a:ln>
              <a:solidFill>
                <a:prstClr val="black"/>
              </a:solidFill>
              <a:effectLst/>
              <a:uLnTx/>
              <a:uFillTx/>
              <a:latin typeface="Arial" charset="0"/>
              <a:ea typeface="+mn-ea"/>
              <a:cs typeface="+mn-cs"/>
            </a:endParaRPr>
          </a:p>
        </p:txBody>
      </p:sp>
      <p:sp>
        <p:nvSpPr>
          <p:cNvPr id="31" name="TextBox 30">
            <a:extLst>
              <a:ext uri="{FF2B5EF4-FFF2-40B4-BE49-F238E27FC236}">
                <a16:creationId xmlns:a16="http://schemas.microsoft.com/office/drawing/2014/main" id="{FAFD570D-FC2B-499D-ABED-C30625E18FC6}"/>
              </a:ext>
            </a:extLst>
          </p:cNvPr>
          <p:cNvSpPr txBox="1"/>
          <p:nvPr/>
        </p:nvSpPr>
        <p:spPr>
          <a:xfrm>
            <a:off x="7157535" y="1143000"/>
            <a:ext cx="370549" cy="3293209"/>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3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1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2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9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9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9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8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 </a:t>
            </a:r>
          </a:p>
        </p:txBody>
      </p:sp>
      <p:sp>
        <p:nvSpPr>
          <p:cNvPr id="36" name="TextBox 35">
            <a:extLst>
              <a:ext uri="{FF2B5EF4-FFF2-40B4-BE49-F238E27FC236}">
                <a16:creationId xmlns:a16="http://schemas.microsoft.com/office/drawing/2014/main" id="{08F9B4E1-51C2-44A0-884E-8E4AD146FBC5}"/>
              </a:ext>
            </a:extLst>
          </p:cNvPr>
          <p:cNvSpPr txBox="1"/>
          <p:nvPr/>
        </p:nvSpPr>
        <p:spPr>
          <a:xfrm>
            <a:off x="1241941" y="4211598"/>
            <a:ext cx="370549" cy="892552"/>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p:txBody>
      </p:sp>
      <p:sp>
        <p:nvSpPr>
          <p:cNvPr id="9" name="TextBox 8">
            <a:extLst>
              <a:ext uri="{FF2B5EF4-FFF2-40B4-BE49-F238E27FC236}">
                <a16:creationId xmlns:a16="http://schemas.microsoft.com/office/drawing/2014/main" id="{41B47183-A9A5-429E-88CD-7459ED502EDB}"/>
              </a:ext>
            </a:extLst>
          </p:cNvPr>
          <p:cNvSpPr txBox="1"/>
          <p:nvPr/>
        </p:nvSpPr>
        <p:spPr>
          <a:xfrm rot="16200000">
            <a:off x="-183322" y="2891844"/>
            <a:ext cx="995785"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sng" strike="noStrike" kern="1200" cap="none" spc="0" normalizeH="0" baseline="0" noProof="0" dirty="0">
                <a:ln>
                  <a:noFill/>
                </a:ln>
                <a:solidFill>
                  <a:prstClr val="black"/>
                </a:solidFill>
                <a:effectLst/>
                <a:uLnTx/>
                <a:uFillTx/>
                <a:latin typeface="Arial" panose="020B0604020202020204"/>
                <a:ea typeface="+mn-ea"/>
                <a:cs typeface="+mn-cs"/>
              </a:rPr>
              <a:t>DGR/DESR</a:t>
            </a:r>
          </a:p>
        </p:txBody>
      </p:sp>
      <p:sp>
        <p:nvSpPr>
          <p:cNvPr id="38" name="TextBox 21">
            <a:extLst>
              <a:ext uri="{FF2B5EF4-FFF2-40B4-BE49-F238E27FC236}">
                <a16:creationId xmlns:a16="http://schemas.microsoft.com/office/drawing/2014/main" id="{1FF61AC0-C7DB-4A25-AADC-B7C5E8C0B22A}"/>
              </a:ext>
            </a:extLst>
          </p:cNvPr>
          <p:cNvSpPr txBox="1">
            <a:spLocks noChangeArrowheads="1"/>
          </p:cNvSpPr>
          <p:nvPr/>
        </p:nvSpPr>
        <p:spPr bwMode="auto">
          <a:xfrm>
            <a:off x="6470115" y="5603751"/>
            <a:ext cx="2505302" cy="954107"/>
          </a:xfrm>
          <a:prstGeom prst="rect">
            <a:avLst/>
          </a:prstGeom>
          <a:solidFill>
            <a:schemeClr val="bg1"/>
          </a:solidFill>
          <a:ln w="9525">
            <a:solidFill>
              <a:srgbClr val="000000"/>
            </a:solidFill>
            <a:miter lim="800000"/>
            <a:headEnd/>
            <a:tailEnd/>
          </a:ln>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NPRR935(b) – New solar forecasts and reports</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NPRR987(a) – </a:t>
            </a:r>
            <a:r>
              <a:rPr kumimoji="0" lang="en-US" sz="800" b="0" i="0" u="none" strike="noStrike" kern="1200" cap="none" spc="0" normalizeH="0" baseline="0" noProof="0" dirty="0">
                <a:ln>
                  <a:noFill/>
                </a:ln>
                <a:solidFill>
                  <a:prstClr val="black"/>
                </a:solidFill>
                <a:effectLst/>
                <a:uLnTx/>
                <a:uFillTx/>
                <a:latin typeface="Arial" charset="0"/>
                <a:ea typeface="+mn-ea"/>
                <a:cs typeface="+mn-cs"/>
              </a:rPr>
              <a:t>ESR Contribution to PRC </a:t>
            </a:r>
            <a:endParaRPr kumimoji="0" lang="en-US" sz="800" b="0" i="0" u="none" strike="noStrike" kern="0" cap="none" spc="0" normalizeH="0" baseline="0" noProof="0" dirty="0">
              <a:ln>
                <a:noFill/>
              </a:ln>
              <a:solidFill>
                <a:prstClr val="black"/>
              </a:solidFill>
              <a:effectLst/>
              <a:uLnTx/>
              <a:uFillTx/>
              <a:latin typeface="Arial" charset="0"/>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NPRR1002(a) – </a:t>
            </a:r>
            <a:r>
              <a:rPr kumimoji="0" lang="en-US" sz="800" b="0" i="0" u="none" strike="noStrike" kern="1200" cap="none" spc="0" normalizeH="0" baseline="0" noProof="0" dirty="0">
                <a:ln>
                  <a:noFill/>
                </a:ln>
                <a:solidFill>
                  <a:prstClr val="black"/>
                </a:solidFill>
                <a:effectLst/>
                <a:uLnTx/>
                <a:uFillTx/>
                <a:latin typeface="Arial" charset="0"/>
                <a:ea typeface="+mn-ea"/>
                <a:cs typeface="+mn-cs"/>
              </a:rPr>
              <a:t>Charging Restrictions in 	Emergency Conditions</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NPRR1054(a) – Portion of gray box</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NPRR1092(a) – RUC offer floor change</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NPRR1096(a) – Non-Spin portion</a:t>
            </a:r>
          </a:p>
        </p:txBody>
      </p:sp>
      <p:graphicFrame>
        <p:nvGraphicFramePr>
          <p:cNvPr id="40" name="Table 39">
            <a:extLst>
              <a:ext uri="{FF2B5EF4-FFF2-40B4-BE49-F238E27FC236}">
                <a16:creationId xmlns:a16="http://schemas.microsoft.com/office/drawing/2014/main" id="{BB347731-9DCF-4A6B-84CF-377681286AF3}"/>
              </a:ext>
            </a:extLst>
          </p:cNvPr>
          <p:cNvGraphicFramePr>
            <a:graphicFrameLocks noGrp="1"/>
          </p:cNvGraphicFramePr>
          <p:nvPr/>
        </p:nvGraphicFramePr>
        <p:xfrm>
          <a:off x="176358" y="5184590"/>
          <a:ext cx="8799059" cy="365760"/>
        </p:xfrm>
        <a:graphic>
          <a:graphicData uri="http://schemas.openxmlformats.org/drawingml/2006/table">
            <a:tbl>
              <a:tblPr firstRow="1" bandRow="1"/>
              <a:tblGrid>
                <a:gridCol w="509442">
                  <a:extLst>
                    <a:ext uri="{9D8B030D-6E8A-4147-A177-3AD203B41FA5}">
                      <a16:colId xmlns:a16="http://schemas.microsoft.com/office/drawing/2014/main" val="20000"/>
                    </a:ext>
                  </a:extLst>
                </a:gridCol>
                <a:gridCol w="8289617">
                  <a:extLst>
                    <a:ext uri="{9D8B030D-6E8A-4147-A177-3AD203B41FA5}">
                      <a16:colId xmlns:a16="http://schemas.microsoft.com/office/drawing/2014/main" val="20001"/>
                    </a:ext>
                  </a:extLst>
                </a:gridCol>
              </a:tblGrid>
              <a:tr h="293370">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a:r>
                        <a:rPr lang="en-US" sz="1100" b="1" dirty="0">
                          <a:solidFill>
                            <a:schemeClr val="tx1"/>
                          </a:solidFill>
                        </a:rPr>
                        <a:t>TBD</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c>
                  <a:txBody>
                    <a:bodyPr/>
                    <a:lstStyle/>
                    <a:p>
                      <a:pPr algn="ctr"/>
                      <a:r>
                        <a:rPr lang="en-US" sz="900" b="1" strike="noStrike" kern="1200" baseline="0" dirty="0">
                          <a:solidFill>
                            <a:schemeClr val="tx1"/>
                          </a:solidFill>
                          <a:latin typeface="+mn-lt"/>
                          <a:ea typeface="+mn-ea"/>
                          <a:cs typeface="+mn-cs"/>
                        </a:rPr>
                        <a:t>NPRRs</a:t>
                      </a:r>
                      <a:r>
                        <a:rPr lang="en-US" sz="900" b="0" strike="noStrike" kern="1200" baseline="0" dirty="0">
                          <a:solidFill>
                            <a:schemeClr val="tx1"/>
                          </a:solidFill>
                          <a:latin typeface="+mn-lt"/>
                          <a:ea typeface="+mn-ea"/>
                          <a:cs typeface="+mn-cs"/>
                        </a:rPr>
                        <a:t>: 484,825(b),826,829,841,857,879,885,904,918,930,936,941,945,962,963,965,975,987,995,1004,1006,1007,1019,1023,1026,1030,1032,1034,1057, 1077,1090,1092(b),1105  </a:t>
                      </a:r>
                      <a:r>
                        <a:rPr lang="en-US" sz="900" b="1" strike="noStrike" kern="1200" baseline="0" dirty="0">
                          <a:solidFill>
                            <a:schemeClr val="tx1"/>
                          </a:solidFill>
                          <a:latin typeface="+mn-lt"/>
                          <a:ea typeface="+mn-ea"/>
                          <a:cs typeface="+mn-cs"/>
                        </a:rPr>
                        <a:t>SCRs</a:t>
                      </a:r>
                      <a:r>
                        <a:rPr lang="en-US" sz="900" b="0" strike="noStrike" kern="1200" baseline="0" dirty="0">
                          <a:solidFill>
                            <a:schemeClr val="tx1"/>
                          </a:solidFill>
                          <a:latin typeface="+mn-lt"/>
                          <a:ea typeface="+mn-ea"/>
                          <a:cs typeface="+mn-cs"/>
                        </a:rPr>
                        <a:t>: 799,805,807,810,813,816,818,819  </a:t>
                      </a:r>
                      <a:r>
                        <a:rPr lang="en-US" sz="900" b="1" strike="noStrike" kern="1200" baseline="0" dirty="0">
                          <a:solidFill>
                            <a:schemeClr val="tx1"/>
                          </a:solidFill>
                          <a:latin typeface="+mn-lt"/>
                          <a:ea typeface="+mn-ea"/>
                          <a:cs typeface="+mn-cs"/>
                        </a:rPr>
                        <a:t>PGRRs</a:t>
                      </a:r>
                      <a:r>
                        <a:rPr lang="en-US" sz="900" b="0" strike="noStrike" kern="1200" baseline="0" dirty="0">
                          <a:solidFill>
                            <a:schemeClr val="tx1"/>
                          </a:solidFill>
                          <a:latin typeface="+mn-lt"/>
                          <a:ea typeface="+mn-ea"/>
                          <a:cs typeface="+mn-cs"/>
                        </a:rPr>
                        <a:t>: 066,076,088,091,094,099  </a:t>
                      </a:r>
                      <a:r>
                        <a:rPr lang="en-US" sz="900" b="1" strike="noStrike" kern="1200" baseline="0" dirty="0">
                          <a:solidFill>
                            <a:schemeClr val="tx1"/>
                          </a:solidFill>
                          <a:latin typeface="+mn-lt"/>
                          <a:ea typeface="+mn-ea"/>
                          <a:cs typeface="+mn-cs"/>
                        </a:rPr>
                        <a:t>Other</a:t>
                      </a:r>
                      <a:r>
                        <a:rPr lang="en-US" sz="900" b="0" strike="noStrike" kern="1200" baseline="0" dirty="0">
                          <a:solidFill>
                            <a:schemeClr val="tx1"/>
                          </a:solidFill>
                          <a:latin typeface="+mn-lt"/>
                          <a:ea typeface="+mn-ea"/>
                          <a:cs typeface="+mn-cs"/>
                        </a:rPr>
                        <a:t>: OBDRR009,OBDRR017,RRGRR028</a:t>
                      </a:r>
                      <a:endParaRPr lang="en-US" sz="900" b="0" strike="sngStrike" kern="1200" baseline="0" dirty="0">
                        <a:solidFill>
                          <a:schemeClr val="tx1"/>
                        </a:solidFill>
                        <a:latin typeface="+mn-lt"/>
                        <a:ea typeface="+mn-ea"/>
                        <a:cs typeface="+mn-cs"/>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tint val="40000"/>
                      </a:srgbClr>
                    </a:solidFill>
                  </a:tcPr>
                </a:tc>
                <a:extLst>
                  <a:ext uri="{0D108BD9-81ED-4DB2-BD59-A6C34878D82A}">
                    <a16:rowId xmlns:a16="http://schemas.microsoft.com/office/drawing/2014/main" val="10000"/>
                  </a:ext>
                </a:extLst>
              </a:tr>
            </a:tbl>
          </a:graphicData>
        </a:graphic>
      </p:graphicFrame>
      <p:sp>
        <p:nvSpPr>
          <p:cNvPr id="37" name="TextBox 36">
            <a:extLst>
              <a:ext uri="{FF2B5EF4-FFF2-40B4-BE49-F238E27FC236}">
                <a16:creationId xmlns:a16="http://schemas.microsoft.com/office/drawing/2014/main" id="{7F39025C-9B89-4268-9923-9C14C61F09D8}"/>
              </a:ext>
            </a:extLst>
          </p:cNvPr>
          <p:cNvSpPr txBox="1"/>
          <p:nvPr/>
        </p:nvSpPr>
        <p:spPr>
          <a:xfrm>
            <a:off x="1271463" y="1799349"/>
            <a:ext cx="370549" cy="892552"/>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9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endParaRPr>
          </a:p>
        </p:txBody>
      </p:sp>
      <p:sp>
        <p:nvSpPr>
          <p:cNvPr id="39" name="TextBox 38">
            <a:extLst>
              <a:ext uri="{FF2B5EF4-FFF2-40B4-BE49-F238E27FC236}">
                <a16:creationId xmlns:a16="http://schemas.microsoft.com/office/drawing/2014/main" id="{FA943662-C4C1-42EA-AC48-DAABC68A57CE}"/>
              </a:ext>
            </a:extLst>
          </p:cNvPr>
          <p:cNvSpPr txBox="1"/>
          <p:nvPr/>
        </p:nvSpPr>
        <p:spPr>
          <a:xfrm>
            <a:off x="1297212" y="1372107"/>
            <a:ext cx="3705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p:txBody>
      </p:sp>
      <p:sp>
        <p:nvSpPr>
          <p:cNvPr id="44" name="TextBox 12">
            <a:extLst>
              <a:ext uri="{FF2B5EF4-FFF2-40B4-BE49-F238E27FC236}">
                <a16:creationId xmlns:a16="http://schemas.microsoft.com/office/drawing/2014/main" id="{F27A6DBD-3394-4702-8BAE-1D263496CFF9}"/>
              </a:ext>
            </a:extLst>
          </p:cNvPr>
          <p:cNvSpPr txBox="1">
            <a:spLocks noChangeArrowheads="1"/>
          </p:cNvSpPr>
          <p:nvPr/>
        </p:nvSpPr>
        <p:spPr bwMode="auto">
          <a:xfrm>
            <a:off x="3118104" y="4218801"/>
            <a:ext cx="1447659"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6/4 – </a:t>
            </a:r>
            <a:r>
              <a:rPr kumimoji="0" lang="en-US" sz="1200" b="1" i="0" u="none" strike="noStrike" kern="0" cap="none" spc="0" normalizeH="0" baseline="0" noProof="0" dirty="0">
                <a:ln>
                  <a:noFill/>
                </a:ln>
                <a:solidFill>
                  <a:prstClr val="black"/>
                </a:solidFill>
                <a:effectLst/>
                <a:uLnTx/>
                <a:uFillTx/>
                <a:latin typeface="Arial" charset="0"/>
                <a:ea typeface="+mn-ea"/>
                <a:cs typeface="+mn-cs"/>
              </a:rPr>
              <a:t>6/6</a:t>
            </a:r>
            <a:endParaRPr kumimoji="0" lang="en-US" sz="1200" b="1" i="0" u="none" strike="noStrike" kern="1200" cap="none" spc="0" normalizeH="0" baseline="0" noProof="0" dirty="0">
              <a:ln>
                <a:noFill/>
              </a:ln>
              <a:solidFill>
                <a:prstClr val="black"/>
              </a:solidFill>
              <a:effectLst/>
              <a:uLnTx/>
              <a:uFillTx/>
              <a:latin typeface="Arial" charset="0"/>
              <a:ea typeface="+mn-ea"/>
              <a:cs typeface="+mn-cs"/>
            </a:endParaRPr>
          </a:p>
        </p:txBody>
      </p:sp>
      <p:sp>
        <p:nvSpPr>
          <p:cNvPr id="45" name="TextBox 12">
            <a:extLst>
              <a:ext uri="{FF2B5EF4-FFF2-40B4-BE49-F238E27FC236}">
                <a16:creationId xmlns:a16="http://schemas.microsoft.com/office/drawing/2014/main" id="{BEA8AD31-63DF-4AB9-B1FF-AD64C697916A}"/>
              </a:ext>
            </a:extLst>
          </p:cNvPr>
          <p:cNvSpPr txBox="1">
            <a:spLocks noChangeArrowheads="1"/>
          </p:cNvSpPr>
          <p:nvPr/>
        </p:nvSpPr>
        <p:spPr bwMode="auto">
          <a:xfrm>
            <a:off x="4573049" y="1780401"/>
            <a:ext cx="1435608"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7/1</a:t>
            </a:r>
          </a:p>
        </p:txBody>
      </p:sp>
      <p:sp>
        <p:nvSpPr>
          <p:cNvPr id="47" name="TextBox 12">
            <a:extLst>
              <a:ext uri="{FF2B5EF4-FFF2-40B4-BE49-F238E27FC236}">
                <a16:creationId xmlns:a16="http://schemas.microsoft.com/office/drawing/2014/main" id="{0A570746-F7BB-4539-B22F-9B4D7B8F1C49}"/>
              </a:ext>
            </a:extLst>
          </p:cNvPr>
          <p:cNvSpPr txBox="1">
            <a:spLocks noChangeArrowheads="1"/>
          </p:cNvSpPr>
          <p:nvPr/>
        </p:nvSpPr>
        <p:spPr bwMode="auto">
          <a:xfrm>
            <a:off x="1601129" y="4142601"/>
            <a:ext cx="1510701"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5/13</a:t>
            </a:r>
          </a:p>
        </p:txBody>
      </p:sp>
      <p:sp>
        <p:nvSpPr>
          <p:cNvPr id="48" name="TextBox 47">
            <a:extLst>
              <a:ext uri="{FF2B5EF4-FFF2-40B4-BE49-F238E27FC236}">
                <a16:creationId xmlns:a16="http://schemas.microsoft.com/office/drawing/2014/main" id="{BA54BB81-C4CA-4858-B2A6-33A342EEDFE4}"/>
              </a:ext>
            </a:extLst>
          </p:cNvPr>
          <p:cNvSpPr txBox="1"/>
          <p:nvPr/>
        </p:nvSpPr>
        <p:spPr>
          <a:xfrm>
            <a:off x="4266840" y="1363013"/>
            <a:ext cx="370549" cy="2862322"/>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9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9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9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9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9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9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9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9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8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8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p:txBody>
      </p:sp>
      <p:sp>
        <p:nvSpPr>
          <p:cNvPr id="43" name="TextBox 42">
            <a:extLst>
              <a:ext uri="{FF2B5EF4-FFF2-40B4-BE49-F238E27FC236}">
                <a16:creationId xmlns:a16="http://schemas.microsoft.com/office/drawing/2014/main" id="{EC833306-182F-453A-AD05-51402D04CFF1}"/>
              </a:ext>
            </a:extLst>
          </p:cNvPr>
          <p:cNvSpPr txBox="1"/>
          <p:nvPr/>
        </p:nvSpPr>
        <p:spPr>
          <a:xfrm>
            <a:off x="2781014" y="4434246"/>
            <a:ext cx="370549" cy="30777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p:txBody>
      </p:sp>
      <p:sp>
        <p:nvSpPr>
          <p:cNvPr id="49" name="TextBox 48">
            <a:extLst>
              <a:ext uri="{FF2B5EF4-FFF2-40B4-BE49-F238E27FC236}">
                <a16:creationId xmlns:a16="http://schemas.microsoft.com/office/drawing/2014/main" id="{280ADB21-4500-405A-9151-FC206A9AC628}"/>
              </a:ext>
            </a:extLst>
          </p:cNvPr>
          <p:cNvSpPr txBox="1"/>
          <p:nvPr/>
        </p:nvSpPr>
        <p:spPr>
          <a:xfrm>
            <a:off x="4237784" y="4644478"/>
            <a:ext cx="370549" cy="30777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p:txBody>
      </p:sp>
      <p:sp>
        <p:nvSpPr>
          <p:cNvPr id="50" name="TextBox 49">
            <a:extLst>
              <a:ext uri="{FF2B5EF4-FFF2-40B4-BE49-F238E27FC236}">
                <a16:creationId xmlns:a16="http://schemas.microsoft.com/office/drawing/2014/main" id="{0F180DDC-31F0-4FDE-9149-5350629C28EA}"/>
              </a:ext>
            </a:extLst>
          </p:cNvPr>
          <p:cNvSpPr txBox="1"/>
          <p:nvPr/>
        </p:nvSpPr>
        <p:spPr>
          <a:xfrm>
            <a:off x="8659700" y="1354329"/>
            <a:ext cx="370549" cy="30162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7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7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p:txBody>
      </p:sp>
      <p:sp>
        <p:nvSpPr>
          <p:cNvPr id="56" name="TextBox 12">
            <a:extLst>
              <a:ext uri="{FF2B5EF4-FFF2-40B4-BE49-F238E27FC236}">
                <a16:creationId xmlns:a16="http://schemas.microsoft.com/office/drawing/2014/main" id="{D0B54A94-E156-4367-B642-F8C3A3B97E4E}"/>
              </a:ext>
            </a:extLst>
          </p:cNvPr>
          <p:cNvSpPr txBox="1">
            <a:spLocks noChangeArrowheads="1"/>
          </p:cNvSpPr>
          <p:nvPr/>
        </p:nvSpPr>
        <p:spPr bwMode="auto">
          <a:xfrm>
            <a:off x="6017587" y="1752600"/>
            <a:ext cx="1444752"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10/13</a:t>
            </a:r>
          </a:p>
        </p:txBody>
      </p:sp>
      <p:sp>
        <p:nvSpPr>
          <p:cNvPr id="46" name="TextBox 45">
            <a:extLst>
              <a:ext uri="{FF2B5EF4-FFF2-40B4-BE49-F238E27FC236}">
                <a16:creationId xmlns:a16="http://schemas.microsoft.com/office/drawing/2014/main" id="{C9A94A39-F269-4008-BF6D-A1AB4E265B9E}"/>
              </a:ext>
            </a:extLst>
          </p:cNvPr>
          <p:cNvSpPr txBox="1"/>
          <p:nvPr/>
        </p:nvSpPr>
        <p:spPr>
          <a:xfrm>
            <a:off x="5686139" y="2084295"/>
            <a:ext cx="370549" cy="52322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p:txBody>
      </p:sp>
      <p:sp>
        <p:nvSpPr>
          <p:cNvPr id="57" name="TextBox 56">
            <a:extLst>
              <a:ext uri="{FF2B5EF4-FFF2-40B4-BE49-F238E27FC236}">
                <a16:creationId xmlns:a16="http://schemas.microsoft.com/office/drawing/2014/main" id="{FD05E216-7450-46DA-A74B-B3195AE447BD}"/>
              </a:ext>
            </a:extLst>
          </p:cNvPr>
          <p:cNvSpPr txBox="1"/>
          <p:nvPr/>
        </p:nvSpPr>
        <p:spPr>
          <a:xfrm>
            <a:off x="2815286" y="2896899"/>
            <a:ext cx="370549" cy="30777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p:txBody>
      </p:sp>
      <p:sp>
        <p:nvSpPr>
          <p:cNvPr id="42" name="TextBox 12">
            <a:extLst>
              <a:ext uri="{FF2B5EF4-FFF2-40B4-BE49-F238E27FC236}">
                <a16:creationId xmlns:a16="http://schemas.microsoft.com/office/drawing/2014/main" id="{AED6FA2E-F32D-4CAD-AA7A-8FCEF8211977}"/>
              </a:ext>
            </a:extLst>
          </p:cNvPr>
          <p:cNvSpPr txBox="1">
            <a:spLocks noChangeArrowheads="1"/>
          </p:cNvSpPr>
          <p:nvPr/>
        </p:nvSpPr>
        <p:spPr bwMode="auto">
          <a:xfrm>
            <a:off x="4569023" y="2743200"/>
            <a:ext cx="1444752"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7/15</a:t>
            </a:r>
          </a:p>
        </p:txBody>
      </p:sp>
      <p:sp>
        <p:nvSpPr>
          <p:cNvPr id="58" name="TextBox 57">
            <a:extLst>
              <a:ext uri="{FF2B5EF4-FFF2-40B4-BE49-F238E27FC236}">
                <a16:creationId xmlns:a16="http://schemas.microsoft.com/office/drawing/2014/main" id="{0C52B2B0-E72D-4290-A430-8579FC3421E7}"/>
              </a:ext>
            </a:extLst>
          </p:cNvPr>
          <p:cNvSpPr txBox="1"/>
          <p:nvPr/>
        </p:nvSpPr>
        <p:spPr>
          <a:xfrm>
            <a:off x="5686139" y="3048000"/>
            <a:ext cx="370549" cy="30777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p:txBody>
      </p:sp>
      <p:sp>
        <p:nvSpPr>
          <p:cNvPr id="59" name="TextBox 12">
            <a:extLst>
              <a:ext uri="{FF2B5EF4-FFF2-40B4-BE49-F238E27FC236}">
                <a16:creationId xmlns:a16="http://schemas.microsoft.com/office/drawing/2014/main" id="{B9289A21-4522-4B32-AD58-E449A3719C43}"/>
              </a:ext>
            </a:extLst>
          </p:cNvPr>
          <p:cNvSpPr txBox="1">
            <a:spLocks noChangeArrowheads="1"/>
          </p:cNvSpPr>
          <p:nvPr/>
        </p:nvSpPr>
        <p:spPr bwMode="auto">
          <a:xfrm>
            <a:off x="4572000" y="3456801"/>
            <a:ext cx="1435608"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8/16</a:t>
            </a:r>
          </a:p>
        </p:txBody>
      </p:sp>
      <p:sp>
        <p:nvSpPr>
          <p:cNvPr id="61" name="TextBox 60">
            <a:extLst>
              <a:ext uri="{FF2B5EF4-FFF2-40B4-BE49-F238E27FC236}">
                <a16:creationId xmlns:a16="http://schemas.microsoft.com/office/drawing/2014/main" id="{138C5F6D-835D-41DA-8C94-EADF810A990A}"/>
              </a:ext>
            </a:extLst>
          </p:cNvPr>
          <p:cNvSpPr txBox="1"/>
          <p:nvPr/>
        </p:nvSpPr>
        <p:spPr>
          <a:xfrm>
            <a:off x="5697070" y="1371600"/>
            <a:ext cx="370549" cy="30777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p:txBody>
      </p:sp>
      <p:sp>
        <p:nvSpPr>
          <p:cNvPr id="63" name="TextBox 12">
            <a:extLst>
              <a:ext uri="{FF2B5EF4-FFF2-40B4-BE49-F238E27FC236}">
                <a16:creationId xmlns:a16="http://schemas.microsoft.com/office/drawing/2014/main" id="{137BEB68-90B5-4990-A00C-980DF9A120E1}"/>
              </a:ext>
            </a:extLst>
          </p:cNvPr>
          <p:cNvSpPr txBox="1">
            <a:spLocks noChangeArrowheads="1"/>
          </p:cNvSpPr>
          <p:nvPr/>
        </p:nvSpPr>
        <p:spPr bwMode="auto">
          <a:xfrm>
            <a:off x="6017480" y="3861123"/>
            <a:ext cx="1444752"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srgbClr val="FF0000"/>
                </a:solidFill>
                <a:effectLst/>
                <a:uLnTx/>
                <a:uFillTx/>
                <a:latin typeface="Arial" charset="0"/>
                <a:ea typeface="+mn-ea"/>
                <a:cs typeface="+mn-cs"/>
              </a:rPr>
              <a:t>Early December</a:t>
            </a:r>
          </a:p>
        </p:txBody>
      </p:sp>
      <p:sp>
        <p:nvSpPr>
          <p:cNvPr id="64" name="TextBox 63">
            <a:extLst>
              <a:ext uri="{FF2B5EF4-FFF2-40B4-BE49-F238E27FC236}">
                <a16:creationId xmlns:a16="http://schemas.microsoft.com/office/drawing/2014/main" id="{C560A412-7448-4145-B12C-5F88D71F07DF}"/>
              </a:ext>
            </a:extLst>
          </p:cNvPr>
          <p:cNvSpPr txBox="1"/>
          <p:nvPr/>
        </p:nvSpPr>
        <p:spPr>
          <a:xfrm>
            <a:off x="5692140" y="3768923"/>
            <a:ext cx="370549" cy="30777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p:txBody>
      </p:sp>
      <p:sp>
        <p:nvSpPr>
          <p:cNvPr id="65" name="TextBox 12">
            <a:extLst>
              <a:ext uri="{FF2B5EF4-FFF2-40B4-BE49-F238E27FC236}">
                <a16:creationId xmlns:a16="http://schemas.microsoft.com/office/drawing/2014/main" id="{22C07CF6-93C7-4668-A8E0-D415AB3C5799}"/>
              </a:ext>
            </a:extLst>
          </p:cNvPr>
          <p:cNvSpPr txBox="1">
            <a:spLocks noChangeArrowheads="1"/>
          </p:cNvSpPr>
          <p:nvPr/>
        </p:nvSpPr>
        <p:spPr bwMode="auto">
          <a:xfrm>
            <a:off x="7473636" y="2910840"/>
            <a:ext cx="1510604"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12/1</a:t>
            </a:r>
          </a:p>
        </p:txBody>
      </p:sp>
      <p:sp>
        <p:nvSpPr>
          <p:cNvPr id="62" name="TextBox 12">
            <a:extLst>
              <a:ext uri="{FF2B5EF4-FFF2-40B4-BE49-F238E27FC236}">
                <a16:creationId xmlns:a16="http://schemas.microsoft.com/office/drawing/2014/main" id="{98AF0D27-623B-45BD-884A-A2217AD9994E}"/>
              </a:ext>
            </a:extLst>
          </p:cNvPr>
          <p:cNvSpPr txBox="1">
            <a:spLocks noChangeArrowheads="1"/>
          </p:cNvSpPr>
          <p:nvPr/>
        </p:nvSpPr>
        <p:spPr bwMode="auto">
          <a:xfrm>
            <a:off x="7467600" y="3798726"/>
            <a:ext cx="1510604"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12/9</a:t>
            </a:r>
          </a:p>
        </p:txBody>
      </p:sp>
    </p:spTree>
    <p:extLst>
      <p:ext uri="{BB962C8B-B14F-4D97-AF65-F5344CB8AC3E}">
        <p14:creationId xmlns:p14="http://schemas.microsoft.com/office/powerpoint/2010/main" val="39934197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229600" cy="527613"/>
          </a:xfrm>
        </p:spPr>
        <p:txBody>
          <a:bodyPr/>
          <a:lstStyle/>
          <a:p>
            <a:r>
              <a:rPr lang="en-US" sz="2200" b="1" dirty="0">
                <a:solidFill>
                  <a:schemeClr val="accent1"/>
                </a:solidFill>
              </a:rPr>
              <a:t>2023 Release Targets – Approved NPRRs / SCRs / </a:t>
            </a:r>
            <a:r>
              <a:rPr lang="en-US" sz="2200" b="1" dirty="0" err="1">
                <a:solidFill>
                  <a:schemeClr val="accent1"/>
                </a:solidFill>
              </a:rPr>
              <a:t>xGRRs</a:t>
            </a:r>
            <a:r>
              <a:rPr lang="en-US" sz="2200" b="1" dirty="0">
                <a:solidFill>
                  <a:schemeClr val="accent1"/>
                </a:solidFill>
              </a:rPr>
              <a:t> </a:t>
            </a:r>
          </a:p>
        </p:txBody>
      </p:sp>
      <p:sp>
        <p:nvSpPr>
          <p:cNvPr id="6" name="Slide Number Placeholder 5"/>
          <p:cNvSpPr>
            <a:spLocks noGrp="1"/>
          </p:cNvSpPr>
          <p:nvPr>
            <p:ph type="sldNum" sz="quarter" idx="4"/>
          </p:nvPr>
        </p:nvSpPr>
        <p:spPr>
          <a:xfrm>
            <a:off x="8763000" y="6561138"/>
            <a:ext cx="228600" cy="2127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1200" b="0" i="0" u="none" strike="noStrike" kern="1200" cap="none" spc="0" normalizeH="0" baseline="0" noProof="0" smtClean="0">
                <a:ln>
                  <a:noFill/>
                </a:ln>
                <a:solidFill>
                  <a:prstClr val="black">
                    <a:tint val="75000"/>
                  </a:prstClr>
                </a:solidFill>
                <a:effectLst/>
                <a:uLnTx/>
                <a:uFillTx/>
                <a:latin typeface="Arial" panose="020B0604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prstClr val="black">
                  <a:tint val="75000"/>
                </a:prstClr>
              </a:solidFill>
              <a:effectLst/>
              <a:uLnTx/>
              <a:uFillTx/>
              <a:latin typeface="Arial" panose="020B0604020202020204"/>
              <a:ea typeface="+mn-ea"/>
              <a:cs typeface="+mn-cs"/>
            </a:endParaRPr>
          </a:p>
        </p:txBody>
      </p:sp>
      <p:sp>
        <p:nvSpPr>
          <p:cNvPr id="29" name="TextBox 15"/>
          <p:cNvSpPr txBox="1">
            <a:spLocks noChangeArrowheads="1"/>
          </p:cNvSpPr>
          <p:nvPr/>
        </p:nvSpPr>
        <p:spPr bwMode="auto">
          <a:xfrm>
            <a:off x="160280" y="5590890"/>
            <a:ext cx="3174414" cy="4001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a:ln>
                  <a:noFill/>
                </a:ln>
                <a:solidFill>
                  <a:srgbClr val="000000"/>
                </a:solidFill>
                <a:effectLst/>
                <a:uLnTx/>
                <a:uFillTx/>
                <a:latin typeface="Arial" charset="0"/>
                <a:ea typeface="+mn-ea"/>
                <a:cs typeface="+mn-cs"/>
              </a:rPr>
              <a:t>Go-live dates can differ from Protocol effective dates – Please refer to market notices for more details</a:t>
            </a:r>
          </a:p>
        </p:txBody>
      </p:sp>
      <p:sp>
        <p:nvSpPr>
          <p:cNvPr id="30" name="TextBox 22"/>
          <p:cNvSpPr txBox="1">
            <a:spLocks noChangeArrowheads="1"/>
          </p:cNvSpPr>
          <p:nvPr/>
        </p:nvSpPr>
        <p:spPr bwMode="auto">
          <a:xfrm>
            <a:off x="160279" y="6002529"/>
            <a:ext cx="3174415" cy="2616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a:ln>
                  <a:noFill/>
                </a:ln>
                <a:solidFill>
                  <a:srgbClr val="000000"/>
                </a:solidFill>
                <a:effectLst/>
                <a:uLnTx/>
                <a:uFillTx/>
                <a:latin typeface="Arial" charset="0"/>
                <a:ea typeface="+mn-ea"/>
                <a:cs typeface="+mn-cs"/>
              </a:rPr>
              <a:t>Release targets are subject to change</a:t>
            </a:r>
          </a:p>
        </p:txBody>
      </p:sp>
      <p:sp>
        <p:nvSpPr>
          <p:cNvPr id="32" name="TextBox 23"/>
          <p:cNvSpPr txBox="1">
            <a:spLocks noChangeArrowheads="1"/>
          </p:cNvSpPr>
          <p:nvPr/>
        </p:nvSpPr>
        <p:spPr bwMode="auto">
          <a:xfrm>
            <a:off x="3443195" y="5595729"/>
            <a:ext cx="1647290" cy="75405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APPENDIX</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noStrike" kern="0" cap="none" spc="0" normalizeH="0" baseline="0" noProof="0" dirty="0">
                <a:ln>
                  <a:noFill/>
                </a:ln>
                <a:solidFill>
                  <a:srgbClr val="FF0000"/>
                </a:solidFill>
                <a:effectLst/>
                <a:uLnTx/>
                <a:uFillTx/>
                <a:latin typeface="Arial" charset="0"/>
                <a:ea typeface="+mn-ea"/>
                <a:cs typeface="+mn-cs"/>
              </a:rPr>
              <a:t>Red Text</a:t>
            </a:r>
            <a:r>
              <a:rPr kumimoji="0" lang="en-US" sz="700" b="0" i="0" u="none" strike="noStrike" kern="0" cap="none" spc="0" normalizeH="0" baseline="0" noProof="0" dirty="0">
                <a:ln>
                  <a:noFill/>
                </a:ln>
                <a:solidFill>
                  <a:srgbClr val="000000"/>
                </a:solidFill>
                <a:effectLst/>
                <a:uLnTx/>
                <a:uFillTx/>
                <a:latin typeface="Arial" charset="0"/>
                <a:ea typeface="+mn-ea"/>
                <a:cs typeface="+mn-cs"/>
              </a:rPr>
              <a:t>: New additions and target release changes</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sngStrike" kern="0" cap="none" spc="0" normalizeH="0" baseline="0" noProof="0" dirty="0">
                <a:ln>
                  <a:noFill/>
                </a:ln>
                <a:solidFill>
                  <a:srgbClr val="000000"/>
                </a:solidFill>
                <a:effectLst/>
                <a:uLnTx/>
                <a:uFillTx/>
                <a:latin typeface="Arial" charset="0"/>
                <a:ea typeface="+mn-ea"/>
                <a:cs typeface="+mn-cs"/>
              </a:rPr>
              <a:t>Strike-Through Text</a:t>
            </a:r>
            <a:r>
              <a:rPr kumimoji="0" lang="en-US" sz="700" b="0" i="0" u="none" strike="noStrike" kern="0" cap="none" spc="0" normalizeH="0" baseline="0" noProof="0" dirty="0">
                <a:ln>
                  <a:noFill/>
                </a:ln>
                <a:solidFill>
                  <a:srgbClr val="000000"/>
                </a:solidFill>
                <a:effectLst/>
                <a:uLnTx/>
                <a:uFillTx/>
                <a:latin typeface="Arial" charset="0"/>
                <a:ea typeface="+mn-ea"/>
                <a:cs typeface="+mn-cs"/>
              </a:rPr>
              <a:t>: Previous target release</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noStrike" kern="0" cap="none" spc="0" normalizeH="0" baseline="0" noProof="0" dirty="0">
                <a:ln>
                  <a:noFill/>
                </a:ln>
                <a:solidFill>
                  <a:srgbClr val="000000"/>
                </a:solidFill>
                <a:effectLst/>
                <a:uLnTx/>
                <a:uFillTx/>
                <a:latin typeface="Arial" charset="0"/>
                <a:ea typeface="+mn-ea"/>
                <a:cs typeface="+mn-cs"/>
              </a:rPr>
              <a:t>(a), (b), etc.: M</a:t>
            </a:r>
            <a:r>
              <a:rPr kumimoji="0" lang="en-US" sz="700" b="0" i="0" u="none" strike="noStrike" kern="0" cap="none" spc="0" normalizeH="0" baseline="0" noProof="0" dirty="0" err="1">
                <a:ln>
                  <a:noFill/>
                </a:ln>
                <a:solidFill>
                  <a:srgbClr val="000000"/>
                </a:solidFill>
                <a:effectLst/>
                <a:uLnTx/>
                <a:uFillTx/>
                <a:latin typeface="Arial" charset="0"/>
                <a:ea typeface="+mn-ea"/>
                <a:cs typeface="+mn-cs"/>
              </a:rPr>
              <a:t>ultiple</a:t>
            </a:r>
            <a:r>
              <a:rPr kumimoji="0" lang="en-US" sz="700" b="0" i="0" u="none" strike="noStrike" kern="0" cap="none" spc="0" normalizeH="0" baseline="0" noProof="0" dirty="0">
                <a:ln>
                  <a:noFill/>
                </a:ln>
                <a:solidFill>
                  <a:srgbClr val="000000"/>
                </a:solidFill>
                <a:effectLst/>
                <a:uLnTx/>
                <a:uFillTx/>
                <a:latin typeface="Arial" charset="0"/>
                <a:ea typeface="+mn-ea"/>
                <a:cs typeface="+mn-cs"/>
              </a:rPr>
              <a:t> phase release</a:t>
            </a:r>
          </a:p>
        </p:txBody>
      </p:sp>
      <p:graphicFrame>
        <p:nvGraphicFramePr>
          <p:cNvPr id="33" name="Group 3"/>
          <p:cNvGraphicFramePr>
            <a:graphicFrameLocks/>
          </p:cNvGraphicFramePr>
          <p:nvPr/>
        </p:nvGraphicFramePr>
        <p:xfrm>
          <a:off x="160280" y="798446"/>
          <a:ext cx="8839200" cy="4190999"/>
        </p:xfrm>
        <a:graphic>
          <a:graphicData uri="http://schemas.openxmlformats.org/drawingml/2006/table">
            <a:tbl>
              <a:tblPr/>
              <a:tblGrid>
                <a:gridCol w="1439920">
                  <a:extLst>
                    <a:ext uri="{9D8B030D-6E8A-4147-A177-3AD203B41FA5}">
                      <a16:colId xmlns:a16="http://schemas.microsoft.com/office/drawing/2014/main" val="20000"/>
                    </a:ext>
                  </a:extLst>
                </a:gridCol>
                <a:gridCol w="1524000">
                  <a:extLst>
                    <a:ext uri="{9D8B030D-6E8A-4147-A177-3AD203B41FA5}">
                      <a16:colId xmlns:a16="http://schemas.microsoft.com/office/drawing/2014/main" val="20001"/>
                    </a:ext>
                  </a:extLst>
                </a:gridCol>
                <a:gridCol w="1447800">
                  <a:extLst>
                    <a:ext uri="{9D8B030D-6E8A-4147-A177-3AD203B41FA5}">
                      <a16:colId xmlns:a16="http://schemas.microsoft.com/office/drawing/2014/main" val="20002"/>
                    </a:ext>
                  </a:extLst>
                </a:gridCol>
                <a:gridCol w="1447800">
                  <a:extLst>
                    <a:ext uri="{9D8B030D-6E8A-4147-A177-3AD203B41FA5}">
                      <a16:colId xmlns:a16="http://schemas.microsoft.com/office/drawing/2014/main" val="20003"/>
                    </a:ext>
                  </a:extLst>
                </a:gridCol>
                <a:gridCol w="1447800">
                  <a:extLst>
                    <a:ext uri="{9D8B030D-6E8A-4147-A177-3AD203B41FA5}">
                      <a16:colId xmlns:a16="http://schemas.microsoft.com/office/drawing/2014/main" val="20004"/>
                    </a:ext>
                  </a:extLst>
                </a:gridCol>
                <a:gridCol w="1531880">
                  <a:extLst>
                    <a:ext uri="{9D8B030D-6E8A-4147-A177-3AD203B41FA5}">
                      <a16:colId xmlns:a16="http://schemas.microsoft.com/office/drawing/2014/main" val="20005"/>
                    </a:ext>
                  </a:extLst>
                </a:gridCol>
              </a:tblGrid>
              <a:tr h="549544">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February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1/31 – 2/2</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March</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3/28 – 3/30</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May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5/23 – 5/25</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July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7/25 – 7/27</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October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10/3 – 10/5</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December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12/5 – 12/7</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extLst>
                  <a:ext uri="{0D108BD9-81ED-4DB2-BD59-A6C34878D82A}">
                    <a16:rowId xmlns:a16="http://schemas.microsoft.com/office/drawing/2014/main" val="10000"/>
                  </a:ext>
                </a:extLst>
              </a:tr>
              <a:tr h="3641455">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NPRR1020</a:t>
                      </a:r>
                      <a:r>
                        <a:rPr kumimoji="0" lang="en-US" sz="900" b="0" i="0" u="none" strike="noStrike" cap="none" normalizeH="0" baseline="0" dirty="0">
                          <a:ln>
                            <a:noFill/>
                          </a:ln>
                          <a:solidFill>
                            <a:schemeClr val="tx1"/>
                          </a:solidFill>
                          <a:effectLst/>
                          <a:latin typeface="Courier New" pitchFamily="49" charset="0"/>
                        </a:rPr>
                        <a:t>(a)</a:t>
                      </a: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NPRR1040</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rgbClr val="FF0000"/>
                          </a:solidFill>
                          <a:effectLst/>
                          <a:latin typeface="Courier New" pitchFamily="49" charset="0"/>
                        </a:rPr>
                        <a:t>SCR789</a:t>
                      </a:r>
                      <a:r>
                        <a:rPr kumimoji="0" lang="en-US" sz="1050" b="0" i="0" u="none" strike="noStrike" cap="none" normalizeH="0" baseline="0" dirty="0">
                          <a:ln>
                            <a:noFill/>
                          </a:ln>
                          <a:solidFill>
                            <a:srgbClr val="FF0000"/>
                          </a:solidFill>
                          <a:effectLst/>
                          <a:latin typeface="Courier New" pitchFamily="49" charset="0"/>
                        </a:rPr>
                        <a:t> Ph2</a:t>
                      </a:r>
                      <a:endParaRPr kumimoji="0" lang="en-US" sz="1200" b="0" i="0" u="none" strike="noStrike" cap="none" normalizeH="0" baseline="0" dirty="0">
                        <a:ln>
                          <a:noFill/>
                        </a:ln>
                        <a:solidFill>
                          <a:srgbClr val="FF0000"/>
                        </a:solidFill>
                        <a:effectLst/>
                        <a:latin typeface="Courier New" pitchFamily="49"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TBD</a:t>
                      </a: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ECRS</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noStrike" kern="1200" cap="none" normalizeH="0" baseline="0" dirty="0">
                          <a:ln>
                            <a:noFill/>
                          </a:ln>
                          <a:solidFill>
                            <a:schemeClr val="tx1"/>
                          </a:solidFill>
                          <a:effectLst/>
                          <a:latin typeface="Courier New" pitchFamily="49" charset="0"/>
                          <a:ea typeface="+mn-ea"/>
                          <a:cs typeface="+mn-cs"/>
                        </a:rPr>
                        <a:t>(NPRR863)</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NPRR1096</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SCR807</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SCR816</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TBD</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TBD</a:t>
                      </a: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4" name="TextBox 21"/>
          <p:cNvSpPr txBox="1">
            <a:spLocks noChangeArrowheads="1"/>
          </p:cNvSpPr>
          <p:nvPr/>
        </p:nvSpPr>
        <p:spPr bwMode="auto">
          <a:xfrm>
            <a:off x="5194363" y="5596382"/>
            <a:ext cx="1173951" cy="83099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sng" strike="noStrike" kern="0" cap="none" spc="0" normalizeH="0" baseline="0" noProof="0" dirty="0">
                <a:ln>
                  <a:noFill/>
                </a:ln>
                <a:solidFill>
                  <a:srgbClr val="000000"/>
                </a:solidFill>
                <a:effectLst/>
                <a:uLnTx/>
                <a:uFillTx/>
                <a:latin typeface="Arial" charset="0"/>
                <a:ea typeface="+mn-ea"/>
                <a:cs typeface="+mn-cs"/>
              </a:rPr>
              <a:t>Project Status Codes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NS = Not Started</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I     = Initiation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P    = Planning</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E    = Execution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H    = On Hold</a:t>
            </a:r>
          </a:p>
        </p:txBody>
      </p:sp>
      <p:sp>
        <p:nvSpPr>
          <p:cNvPr id="3" name="Flowchart: Alternate Process 2"/>
          <p:cNvSpPr/>
          <p:nvPr/>
        </p:nvSpPr>
        <p:spPr>
          <a:xfrm>
            <a:off x="160867" y="797795"/>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R1</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1" name="Flowchart: Alternate Process 50"/>
          <p:cNvSpPr/>
          <p:nvPr/>
        </p:nvSpPr>
        <p:spPr>
          <a:xfrm>
            <a:off x="1600200" y="806036"/>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R2</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2" name="Flowchart: Alternate Process 51"/>
          <p:cNvSpPr/>
          <p:nvPr/>
        </p:nvSpPr>
        <p:spPr>
          <a:xfrm>
            <a:off x="3124200" y="796160"/>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R3</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3" name="Flowchart: Alternate Process 52"/>
          <p:cNvSpPr/>
          <p:nvPr/>
        </p:nvSpPr>
        <p:spPr>
          <a:xfrm>
            <a:off x="4572000" y="802054"/>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R4</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4" name="Flowchart: Alternate Process 53"/>
          <p:cNvSpPr/>
          <p:nvPr/>
        </p:nvSpPr>
        <p:spPr>
          <a:xfrm>
            <a:off x="6021407" y="797439"/>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R5</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5" name="Flowchart: Alternate Process 54"/>
          <p:cNvSpPr/>
          <p:nvPr/>
        </p:nvSpPr>
        <p:spPr>
          <a:xfrm>
            <a:off x="7475046" y="802054"/>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R6</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27" name="TextBox 12">
            <a:extLst>
              <a:ext uri="{FF2B5EF4-FFF2-40B4-BE49-F238E27FC236}">
                <a16:creationId xmlns:a16="http://schemas.microsoft.com/office/drawing/2014/main" id="{91228DEC-7DCD-4F3E-B94B-ED94A1A58744}"/>
              </a:ext>
            </a:extLst>
          </p:cNvPr>
          <p:cNvSpPr txBox="1">
            <a:spLocks noChangeArrowheads="1"/>
          </p:cNvSpPr>
          <p:nvPr/>
        </p:nvSpPr>
        <p:spPr bwMode="auto">
          <a:xfrm>
            <a:off x="4267200" y="4463127"/>
            <a:ext cx="4648199" cy="461665"/>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EMS Freeze</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Arial" charset="0"/>
                <a:ea typeface="+mn-ea"/>
                <a:cs typeface="+mn-cs"/>
              </a:rPr>
              <a:t>May 2023 – Jan. 2024</a:t>
            </a:r>
          </a:p>
        </p:txBody>
      </p:sp>
      <p:sp>
        <p:nvSpPr>
          <p:cNvPr id="38" name="TextBox 21">
            <a:extLst>
              <a:ext uri="{FF2B5EF4-FFF2-40B4-BE49-F238E27FC236}">
                <a16:creationId xmlns:a16="http://schemas.microsoft.com/office/drawing/2014/main" id="{1FF61AC0-C7DB-4A25-AADC-B7C5E8C0B22A}"/>
              </a:ext>
            </a:extLst>
          </p:cNvPr>
          <p:cNvSpPr txBox="1">
            <a:spLocks noChangeArrowheads="1"/>
          </p:cNvSpPr>
          <p:nvPr/>
        </p:nvSpPr>
        <p:spPr bwMode="auto">
          <a:xfrm>
            <a:off x="6470115" y="5600700"/>
            <a:ext cx="2505302" cy="215444"/>
          </a:xfrm>
          <a:prstGeom prst="rect">
            <a:avLst/>
          </a:prstGeom>
          <a:solidFill>
            <a:schemeClr val="bg1"/>
          </a:solidFill>
          <a:ln w="9525">
            <a:solidFill>
              <a:srgbClr val="000000"/>
            </a:solidFill>
            <a:miter lim="800000"/>
            <a:headEnd/>
            <a:tailEnd/>
          </a:ln>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NPRR1020(a) – EPS Metering portion</a:t>
            </a:r>
          </a:p>
        </p:txBody>
      </p:sp>
      <p:graphicFrame>
        <p:nvGraphicFramePr>
          <p:cNvPr id="40" name="Table 39">
            <a:extLst>
              <a:ext uri="{FF2B5EF4-FFF2-40B4-BE49-F238E27FC236}">
                <a16:creationId xmlns:a16="http://schemas.microsoft.com/office/drawing/2014/main" id="{BB347731-9DCF-4A6B-84CF-377681286AF3}"/>
              </a:ext>
            </a:extLst>
          </p:cNvPr>
          <p:cNvGraphicFramePr>
            <a:graphicFrameLocks noGrp="1"/>
          </p:cNvGraphicFramePr>
          <p:nvPr/>
        </p:nvGraphicFramePr>
        <p:xfrm>
          <a:off x="176358" y="5184590"/>
          <a:ext cx="8799059" cy="365760"/>
        </p:xfrm>
        <a:graphic>
          <a:graphicData uri="http://schemas.openxmlformats.org/drawingml/2006/table">
            <a:tbl>
              <a:tblPr firstRow="1" bandRow="1"/>
              <a:tblGrid>
                <a:gridCol w="509442">
                  <a:extLst>
                    <a:ext uri="{9D8B030D-6E8A-4147-A177-3AD203B41FA5}">
                      <a16:colId xmlns:a16="http://schemas.microsoft.com/office/drawing/2014/main" val="20000"/>
                    </a:ext>
                  </a:extLst>
                </a:gridCol>
                <a:gridCol w="8289617">
                  <a:extLst>
                    <a:ext uri="{9D8B030D-6E8A-4147-A177-3AD203B41FA5}">
                      <a16:colId xmlns:a16="http://schemas.microsoft.com/office/drawing/2014/main" val="20001"/>
                    </a:ext>
                  </a:extLst>
                </a:gridCol>
              </a:tblGrid>
              <a:tr h="293370">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a:r>
                        <a:rPr lang="en-US" sz="1100" b="1" dirty="0">
                          <a:solidFill>
                            <a:schemeClr val="tx1"/>
                          </a:solidFill>
                        </a:rPr>
                        <a:t>TBD</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c>
                  <a:txBody>
                    <a:bodyPr/>
                    <a:lstStyle/>
                    <a:p>
                      <a:pPr algn="ctr"/>
                      <a:r>
                        <a:rPr lang="en-US" sz="900" b="1" strike="noStrike" kern="1200" baseline="0" dirty="0">
                          <a:solidFill>
                            <a:schemeClr val="tx1"/>
                          </a:solidFill>
                          <a:latin typeface="+mn-lt"/>
                          <a:ea typeface="+mn-ea"/>
                          <a:cs typeface="+mn-cs"/>
                        </a:rPr>
                        <a:t>NPRRs</a:t>
                      </a:r>
                      <a:r>
                        <a:rPr lang="en-US" sz="900" b="0" strike="noStrike" kern="1200" baseline="0" dirty="0">
                          <a:solidFill>
                            <a:schemeClr val="tx1"/>
                          </a:solidFill>
                          <a:latin typeface="+mn-lt"/>
                          <a:ea typeface="+mn-ea"/>
                          <a:cs typeface="+mn-cs"/>
                        </a:rPr>
                        <a:t>: 484,825(b),826,829,841,857,879,885,904,918,930,936,941,945,962,963,965,975,987,995,1004,1006,1007,1019,1023,1026,1030,1032,1034,1057, 1077,1090,1092(b),1105  </a:t>
                      </a:r>
                      <a:r>
                        <a:rPr lang="en-US" sz="900" b="1" strike="noStrike" kern="1200" baseline="0" dirty="0">
                          <a:solidFill>
                            <a:schemeClr val="tx1"/>
                          </a:solidFill>
                          <a:latin typeface="+mn-lt"/>
                          <a:ea typeface="+mn-ea"/>
                          <a:cs typeface="+mn-cs"/>
                        </a:rPr>
                        <a:t>SCRs</a:t>
                      </a:r>
                      <a:r>
                        <a:rPr lang="en-US" sz="900" b="0" strike="noStrike" kern="1200" baseline="0" dirty="0">
                          <a:solidFill>
                            <a:schemeClr val="tx1"/>
                          </a:solidFill>
                          <a:latin typeface="+mn-lt"/>
                          <a:ea typeface="+mn-ea"/>
                          <a:cs typeface="+mn-cs"/>
                        </a:rPr>
                        <a:t>: 799,805,807,810,813,816,818,819  </a:t>
                      </a:r>
                      <a:r>
                        <a:rPr lang="en-US" sz="900" b="1" strike="noStrike" kern="1200" baseline="0" dirty="0">
                          <a:solidFill>
                            <a:schemeClr val="tx1"/>
                          </a:solidFill>
                          <a:latin typeface="+mn-lt"/>
                          <a:ea typeface="+mn-ea"/>
                          <a:cs typeface="+mn-cs"/>
                        </a:rPr>
                        <a:t>PGRRs</a:t>
                      </a:r>
                      <a:r>
                        <a:rPr lang="en-US" sz="900" b="0" strike="noStrike" kern="1200" baseline="0" dirty="0">
                          <a:solidFill>
                            <a:schemeClr val="tx1"/>
                          </a:solidFill>
                          <a:latin typeface="+mn-lt"/>
                          <a:ea typeface="+mn-ea"/>
                          <a:cs typeface="+mn-cs"/>
                        </a:rPr>
                        <a:t>: 066,076,088,091,094,099  </a:t>
                      </a:r>
                      <a:r>
                        <a:rPr lang="en-US" sz="900" b="1" strike="noStrike" kern="1200" baseline="0" dirty="0">
                          <a:solidFill>
                            <a:schemeClr val="tx1"/>
                          </a:solidFill>
                          <a:latin typeface="+mn-lt"/>
                          <a:ea typeface="+mn-ea"/>
                          <a:cs typeface="+mn-cs"/>
                        </a:rPr>
                        <a:t>Other</a:t>
                      </a:r>
                      <a:r>
                        <a:rPr lang="en-US" sz="900" b="0" strike="noStrike" kern="1200" baseline="0" dirty="0">
                          <a:solidFill>
                            <a:schemeClr val="tx1"/>
                          </a:solidFill>
                          <a:latin typeface="+mn-lt"/>
                          <a:ea typeface="+mn-ea"/>
                          <a:cs typeface="+mn-cs"/>
                        </a:rPr>
                        <a:t>: OBDRR009,OBDRR017,RRGRR028</a:t>
                      </a:r>
                      <a:endParaRPr lang="en-US" sz="900" b="0" strike="sngStrike" kern="1200" baseline="0" dirty="0">
                        <a:solidFill>
                          <a:schemeClr val="tx1"/>
                        </a:solidFill>
                        <a:latin typeface="+mn-lt"/>
                        <a:ea typeface="+mn-ea"/>
                        <a:cs typeface="+mn-cs"/>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tint val="40000"/>
                      </a:srgbClr>
                    </a:solidFill>
                  </a:tcPr>
                </a:tc>
                <a:extLst>
                  <a:ext uri="{0D108BD9-81ED-4DB2-BD59-A6C34878D82A}">
                    <a16:rowId xmlns:a16="http://schemas.microsoft.com/office/drawing/2014/main" val="10000"/>
                  </a:ext>
                </a:extLst>
              </a:tr>
            </a:tbl>
          </a:graphicData>
        </a:graphic>
      </p:graphicFrame>
      <p:sp>
        <p:nvSpPr>
          <p:cNvPr id="50" name="TextBox 49">
            <a:extLst>
              <a:ext uri="{FF2B5EF4-FFF2-40B4-BE49-F238E27FC236}">
                <a16:creationId xmlns:a16="http://schemas.microsoft.com/office/drawing/2014/main" id="{0F180DDC-31F0-4FDE-9149-5350629C28EA}"/>
              </a:ext>
            </a:extLst>
          </p:cNvPr>
          <p:cNvSpPr txBox="1"/>
          <p:nvPr/>
        </p:nvSpPr>
        <p:spPr>
          <a:xfrm>
            <a:off x="1276786" y="1361854"/>
            <a:ext cx="370549" cy="2908489"/>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P</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5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9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p:txBody>
      </p:sp>
      <p:sp>
        <p:nvSpPr>
          <p:cNvPr id="60" name="TextBox 59">
            <a:extLst>
              <a:ext uri="{FF2B5EF4-FFF2-40B4-BE49-F238E27FC236}">
                <a16:creationId xmlns:a16="http://schemas.microsoft.com/office/drawing/2014/main" id="{8CBAE244-09AA-489A-8D85-C1603BFB5D1C}"/>
              </a:ext>
            </a:extLst>
          </p:cNvPr>
          <p:cNvSpPr txBox="1"/>
          <p:nvPr/>
        </p:nvSpPr>
        <p:spPr>
          <a:xfrm>
            <a:off x="2806558" y="1368642"/>
            <a:ext cx="370549" cy="138499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66" name="TextBox 65">
            <a:extLst>
              <a:ext uri="{FF2B5EF4-FFF2-40B4-BE49-F238E27FC236}">
                <a16:creationId xmlns:a16="http://schemas.microsoft.com/office/drawing/2014/main" id="{43FABC49-64BA-4341-9620-8FAE27F64974}"/>
              </a:ext>
            </a:extLst>
          </p:cNvPr>
          <p:cNvSpPr txBox="1"/>
          <p:nvPr/>
        </p:nvSpPr>
        <p:spPr>
          <a:xfrm>
            <a:off x="4265855" y="1368642"/>
            <a:ext cx="370549" cy="138499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7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67" name="TextBox 66">
            <a:extLst>
              <a:ext uri="{FF2B5EF4-FFF2-40B4-BE49-F238E27FC236}">
                <a16:creationId xmlns:a16="http://schemas.microsoft.com/office/drawing/2014/main" id="{677FB7AA-0425-4ECC-9149-91187034677E}"/>
              </a:ext>
            </a:extLst>
          </p:cNvPr>
          <p:cNvSpPr txBox="1"/>
          <p:nvPr/>
        </p:nvSpPr>
        <p:spPr>
          <a:xfrm>
            <a:off x="5706298" y="1365774"/>
            <a:ext cx="370549" cy="138499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I</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I</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22" name="TextBox 12">
            <a:extLst>
              <a:ext uri="{FF2B5EF4-FFF2-40B4-BE49-F238E27FC236}">
                <a16:creationId xmlns:a16="http://schemas.microsoft.com/office/drawing/2014/main" id="{75FEC4B0-ABBD-4905-A404-5FEF6E948A5E}"/>
              </a:ext>
            </a:extLst>
          </p:cNvPr>
          <p:cNvSpPr txBox="1">
            <a:spLocks noChangeArrowheads="1"/>
          </p:cNvSpPr>
          <p:nvPr/>
        </p:nvSpPr>
        <p:spPr bwMode="auto">
          <a:xfrm>
            <a:off x="160279" y="3657600"/>
            <a:ext cx="1430686"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srgbClr val="FF0000"/>
                </a:solidFill>
                <a:effectLst/>
                <a:uLnTx/>
                <a:uFillTx/>
                <a:latin typeface="Arial" charset="0"/>
                <a:ea typeface="+mn-ea"/>
                <a:cs typeface="+mn-cs"/>
              </a:rPr>
              <a:t>3/10</a:t>
            </a:r>
            <a:endParaRPr kumimoji="0" lang="en-US" sz="1200" b="1" i="0" u="none" strike="noStrike" kern="0" cap="none" spc="0" normalizeH="0" baseline="0" noProof="0" dirty="0">
              <a:ln>
                <a:noFill/>
              </a:ln>
              <a:solidFill>
                <a:srgbClr val="FF0000"/>
              </a:solidFill>
              <a:effectLst/>
              <a:uLnTx/>
              <a:uFillTx/>
              <a:latin typeface="Arial" charset="0"/>
              <a:ea typeface="+mn-ea"/>
              <a:cs typeface="+mn-cs"/>
            </a:endParaRPr>
          </a:p>
        </p:txBody>
      </p:sp>
      <p:sp>
        <p:nvSpPr>
          <p:cNvPr id="23" name="TextBox 22">
            <a:extLst>
              <a:ext uri="{FF2B5EF4-FFF2-40B4-BE49-F238E27FC236}">
                <a16:creationId xmlns:a16="http://schemas.microsoft.com/office/drawing/2014/main" id="{07E8CB83-2693-4C3D-B7E4-0EEF197D773B}"/>
              </a:ext>
            </a:extLst>
          </p:cNvPr>
          <p:cNvSpPr txBox="1"/>
          <p:nvPr/>
        </p:nvSpPr>
        <p:spPr>
          <a:xfrm>
            <a:off x="7162800" y="1352746"/>
            <a:ext cx="370549" cy="138499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25" name="TextBox 24">
            <a:extLst>
              <a:ext uri="{FF2B5EF4-FFF2-40B4-BE49-F238E27FC236}">
                <a16:creationId xmlns:a16="http://schemas.microsoft.com/office/drawing/2014/main" id="{6694C33D-5A6E-4835-8D60-5683CF0A7FFE}"/>
              </a:ext>
            </a:extLst>
          </p:cNvPr>
          <p:cNvSpPr txBox="1"/>
          <p:nvPr/>
        </p:nvSpPr>
        <p:spPr>
          <a:xfrm>
            <a:off x="8678397" y="1371600"/>
            <a:ext cx="370549" cy="138499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Tree>
    <p:extLst>
      <p:ext uri="{BB962C8B-B14F-4D97-AF65-F5344CB8AC3E}">
        <p14:creationId xmlns:p14="http://schemas.microsoft.com/office/powerpoint/2010/main" val="10679338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79413" y="641350"/>
            <a:ext cx="8458200" cy="5748267"/>
          </a:xfrm>
          <a:prstGeom prst="rect">
            <a:avLst/>
          </a:prstGeom>
          <a:noFill/>
          <a:ln>
            <a:noFill/>
          </a:ln>
          <a:effec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eaLnBrk="1" hangingPunct="1">
              <a:spcBef>
                <a:spcPts val="0"/>
              </a:spcBef>
              <a:spcAft>
                <a:spcPts val="1200"/>
              </a:spcAft>
              <a:buFontTx/>
              <a:buNone/>
              <a:defRPr/>
            </a:pPr>
            <a:r>
              <a:rPr lang="en-US" dirty="0"/>
              <a:t>Revision Requests Recommended for Approval by PRS – Unopposed and No Impact (Vote):</a:t>
            </a:r>
          </a:p>
          <a:p>
            <a:pPr>
              <a:spcAft>
                <a:spcPts val="1200"/>
              </a:spcAft>
            </a:pPr>
            <a:r>
              <a:rPr lang="en-US" b="0" dirty="0"/>
              <a:t>NPRR1138, Communication of Capability and Status of Online IRRs at 0 MW Output – URGENT [ERCOT]</a:t>
            </a:r>
          </a:p>
          <a:p>
            <a:pPr>
              <a:spcAft>
                <a:spcPts val="1200"/>
              </a:spcAft>
            </a:pPr>
            <a:r>
              <a:rPr lang="en-US" b="0" dirty="0"/>
              <a:t>NPRR1152, Remove Requirements to Submit Emergency Operations Plans, Weatherization Plans, and Declarations of Summer/Winter Weather</a:t>
            </a:r>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a:t>Summary of PRS Update</a:t>
            </a:r>
          </a:p>
        </p:txBody>
      </p:sp>
    </p:spTree>
    <p:extLst>
      <p:ext uri="{BB962C8B-B14F-4D97-AF65-F5344CB8AC3E}">
        <p14:creationId xmlns:p14="http://schemas.microsoft.com/office/powerpoint/2010/main" val="23736476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79413" y="641350"/>
            <a:ext cx="8458200" cy="5748267"/>
          </a:xfrm>
          <a:prstGeom prst="rect">
            <a:avLst/>
          </a:prstGeom>
          <a:noFill/>
          <a:ln>
            <a:noFill/>
          </a:ln>
          <a:effec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eaLnBrk="1" hangingPunct="1">
              <a:spcBef>
                <a:spcPts val="0"/>
              </a:spcBef>
              <a:spcAft>
                <a:spcPts val="1200"/>
              </a:spcAft>
              <a:buFontTx/>
              <a:buNone/>
              <a:defRPr/>
            </a:pPr>
            <a:r>
              <a:rPr lang="en-US" dirty="0"/>
              <a:t>Revision Requests Recommended for Approval by PRS – Unopposed with Impacts (Vote):</a:t>
            </a:r>
          </a:p>
          <a:p>
            <a:pPr>
              <a:spcBef>
                <a:spcPts val="300"/>
              </a:spcBef>
              <a:spcAft>
                <a:spcPts val="300"/>
              </a:spcAft>
            </a:pPr>
            <a:r>
              <a:rPr lang="en-US" b="0" dirty="0"/>
              <a:t>NPRR1132, Communicate Operating Limitations during Cold and Hot Weather Conditions [ERCOT]</a:t>
            </a:r>
          </a:p>
          <a:p>
            <a:pPr lvl="1">
              <a:spcBef>
                <a:spcPts val="300"/>
              </a:spcBef>
              <a:spcAft>
                <a:spcPts val="300"/>
              </a:spcAft>
            </a:pPr>
            <a:r>
              <a:rPr lang="en-US" dirty="0"/>
              <a:t>IA:  Between $65K and $95K		Priority 2023; Rank 340</a:t>
            </a:r>
            <a:endParaRPr lang="en-US" b="0" dirty="0"/>
          </a:p>
          <a:p>
            <a:pPr>
              <a:spcBef>
                <a:spcPts val="300"/>
              </a:spcBef>
              <a:spcAft>
                <a:spcPts val="300"/>
              </a:spcAft>
            </a:pPr>
            <a:endParaRPr lang="en-US" b="0" dirty="0"/>
          </a:p>
          <a:p>
            <a:pPr>
              <a:spcBef>
                <a:spcPts val="300"/>
              </a:spcBef>
              <a:spcAft>
                <a:spcPts val="300"/>
              </a:spcAft>
            </a:pPr>
            <a:r>
              <a:rPr lang="en-US" b="0" dirty="0"/>
              <a:t>SCR821, Voltage Set Point Target Information for Distribution Generation Resource (DGR) or Distribution Energy Storage Resource (DESR) [AEP]</a:t>
            </a:r>
          </a:p>
          <a:p>
            <a:pPr lvl="1">
              <a:spcBef>
                <a:spcPts val="300"/>
              </a:spcBef>
              <a:spcAft>
                <a:spcPts val="300"/>
              </a:spcAft>
            </a:pPr>
            <a:r>
              <a:rPr lang="en-US" dirty="0"/>
              <a:t>IA:  Between $25K and $50K		Priority 2024; Rank 4000</a:t>
            </a:r>
          </a:p>
          <a:p>
            <a:pPr lvl="1">
              <a:spcBef>
                <a:spcPts val="300"/>
              </a:spcBef>
              <a:spcAft>
                <a:spcPts val="300"/>
              </a:spcAft>
            </a:pPr>
            <a:endParaRPr lang="en-US" dirty="0"/>
          </a:p>
          <a:p>
            <a:pPr>
              <a:spcBef>
                <a:spcPts val="300"/>
              </a:spcBef>
              <a:spcAft>
                <a:spcPts val="300"/>
              </a:spcAft>
            </a:pPr>
            <a:r>
              <a:rPr lang="en-US" b="0" dirty="0"/>
              <a:t>NPRR1154, Include Alternate Resource in the Availability Plan for the Firm Fuel Supply Service – URGENT [LCRA]</a:t>
            </a:r>
          </a:p>
          <a:p>
            <a:pPr lvl="1">
              <a:spcBef>
                <a:spcPts val="300"/>
              </a:spcBef>
              <a:spcAft>
                <a:spcPts val="300"/>
              </a:spcAft>
            </a:pPr>
            <a:r>
              <a:rPr lang="en-US" dirty="0"/>
              <a:t>IA:  Between $40K and $70K		Priority TBD; Rank TBD</a:t>
            </a:r>
          </a:p>
          <a:p>
            <a:pPr lvl="1">
              <a:spcBef>
                <a:spcPts val="300"/>
              </a:spcBef>
              <a:spcAft>
                <a:spcPts val="300"/>
              </a:spcAft>
            </a:pPr>
            <a:endParaRPr lang="en-US" b="0" dirty="0"/>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a:t>Summary of PRS Update</a:t>
            </a:r>
          </a:p>
        </p:txBody>
      </p:sp>
    </p:spTree>
    <p:extLst>
      <p:ext uri="{BB962C8B-B14F-4D97-AF65-F5344CB8AC3E}">
        <p14:creationId xmlns:p14="http://schemas.microsoft.com/office/powerpoint/2010/main" val="35581277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r>
              <a:rPr lang="en-US" altLang="en-US"/>
              <a:t>Appendix</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NPRR1132, Communicate Operating Limitations during Cold and Hot Weather Conditions [ERCOT]</a:t>
            </a:r>
            <a:endParaRPr lang="en-US" sz="1800" dirty="0"/>
          </a:p>
        </p:txBody>
      </p:sp>
      <p:sp>
        <p:nvSpPr>
          <p:cNvPr id="14339" name="Rectangle 2"/>
          <p:cNvSpPr>
            <a:spLocks noChangeArrowheads="1"/>
          </p:cNvSpPr>
          <p:nvPr/>
        </p:nvSpPr>
        <p:spPr bwMode="auto">
          <a:xfrm>
            <a:off x="190500" y="774492"/>
            <a:ext cx="8612307" cy="50167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lgn="just">
              <a:spcBef>
                <a:spcPts val="0"/>
              </a:spcBef>
              <a:spcAft>
                <a:spcPts val="0"/>
              </a:spcAft>
            </a:pPr>
            <a:r>
              <a:rPr lang="en-US" sz="1600" b="1" dirty="0">
                <a:effectLst/>
                <a:latin typeface="+mn-lt"/>
                <a:ea typeface="Times New Roman" panose="02020603050405020304" pitchFamily="18" charset="0"/>
              </a:rPr>
              <a:t>Proposed Effective Date:</a:t>
            </a:r>
            <a:r>
              <a:rPr lang="en-US" sz="1600" dirty="0">
                <a:effectLst/>
                <a:latin typeface="+mn-lt"/>
                <a:ea typeface="Times New Roman" panose="02020603050405020304" pitchFamily="18" charset="0"/>
              </a:rPr>
              <a:t>  February 1, 2023 (manual solution) and upon system implementation – Priority 2023; Rank 340 (automated solution)</a:t>
            </a:r>
          </a:p>
          <a:p>
            <a:pPr marL="228600" marR="0" algn="just">
              <a:spcBef>
                <a:spcPts val="0"/>
              </a:spcBef>
              <a:spcAft>
                <a:spcPts val="0"/>
              </a:spcAft>
            </a:pPr>
            <a:r>
              <a:rPr lang="en-US" sz="1600" b="1" dirty="0">
                <a:effectLst/>
                <a:latin typeface="+mn-lt"/>
                <a:ea typeface="Times New Roman" panose="02020603050405020304" pitchFamily="18" charset="0"/>
              </a:rPr>
              <a:t>ERCOT Impact Analysis:  </a:t>
            </a:r>
            <a:r>
              <a:rPr lang="en-US" sz="1600" dirty="0">
                <a:effectLst/>
                <a:latin typeface="+mn-lt"/>
                <a:ea typeface="Times New Roman" panose="02020603050405020304" pitchFamily="18" charset="0"/>
              </a:rPr>
              <a:t>Between $65K and $95K; no impacts to ERCOT staffing; impacts to </a:t>
            </a:r>
            <a:r>
              <a:rPr lang="x-none" sz="1600" dirty="0">
                <a:effectLst/>
                <a:latin typeface="+mn-lt"/>
                <a:ea typeface="Times New Roman" panose="02020603050405020304" pitchFamily="18" charset="0"/>
              </a:rPr>
              <a:t>Resource Integration and Ongoing Operations (RIOO)</a:t>
            </a:r>
            <a:r>
              <a:rPr lang="en-US" sz="1600" dirty="0">
                <a:effectLst/>
                <a:latin typeface="+mn-lt"/>
                <a:ea typeface="Times New Roman" panose="02020603050405020304" pitchFamily="18" charset="0"/>
              </a:rPr>
              <a:t>, </a:t>
            </a:r>
            <a:r>
              <a:rPr lang="x-none" sz="1600" dirty="0">
                <a:effectLst/>
                <a:latin typeface="+mn-lt"/>
                <a:ea typeface="Times New Roman" panose="02020603050405020304" pitchFamily="18" charset="0"/>
              </a:rPr>
              <a:t>Grid Decision Support Systems</a:t>
            </a:r>
            <a:r>
              <a:rPr lang="en-US" sz="1600" dirty="0">
                <a:effectLst/>
                <a:latin typeface="+mn-lt"/>
                <a:ea typeface="Times New Roman" panose="02020603050405020304" pitchFamily="18" charset="0"/>
              </a:rPr>
              <a:t>, and </a:t>
            </a:r>
            <a:r>
              <a:rPr lang="x-none" sz="1600" dirty="0">
                <a:effectLst/>
                <a:latin typeface="+mn-lt"/>
                <a:ea typeface="Times New Roman" panose="02020603050405020304" pitchFamily="18" charset="0"/>
              </a:rPr>
              <a:t>Data Management &amp; Analytic Systems</a:t>
            </a:r>
            <a:r>
              <a:rPr lang="en-US" sz="1600" dirty="0">
                <a:effectLst/>
                <a:latin typeface="+mn-lt"/>
                <a:ea typeface="Times New Roman" panose="02020603050405020304" pitchFamily="18" charset="0"/>
              </a:rPr>
              <a:t>; E</a:t>
            </a:r>
            <a:r>
              <a:rPr lang="x-none" sz="1600" dirty="0">
                <a:effectLst/>
                <a:latin typeface="+mn-lt"/>
                <a:ea typeface="Times New Roman" panose="02020603050405020304" pitchFamily="18" charset="0"/>
              </a:rPr>
              <a:t>RCOT business processes</a:t>
            </a:r>
            <a:r>
              <a:rPr lang="en-US" sz="1600" dirty="0">
                <a:effectLst/>
                <a:latin typeface="+mn-lt"/>
                <a:ea typeface="Times New Roman" panose="02020603050405020304" pitchFamily="18" charset="0"/>
              </a:rPr>
              <a:t> will be updated; ERCOT grid operations and practices will be updated.</a:t>
            </a:r>
          </a:p>
          <a:p>
            <a:pPr marL="228600" marR="0">
              <a:spcBef>
                <a:spcPts val="0"/>
              </a:spcBef>
              <a:spcAft>
                <a:spcPts val="0"/>
              </a:spcAft>
            </a:pPr>
            <a:r>
              <a:rPr lang="en-US" sz="1600" b="1" dirty="0">
                <a:effectLst/>
                <a:latin typeface="+mn-lt"/>
                <a:ea typeface="Times New Roman" panose="02020603050405020304" pitchFamily="18" charset="0"/>
              </a:rPr>
              <a:t>Revision Description:  </a:t>
            </a:r>
            <a:r>
              <a:rPr lang="en-US" sz="1600" dirty="0">
                <a:effectLst/>
                <a:latin typeface="+mn-lt"/>
                <a:ea typeface="Times New Roman" panose="02020603050405020304" pitchFamily="18" charset="0"/>
              </a:rPr>
              <a:t>This NPRR </a:t>
            </a:r>
            <a:r>
              <a:rPr lang="en-US" sz="1600" kern="1200" dirty="0">
                <a:effectLst/>
                <a:latin typeface="+mn-lt"/>
                <a:ea typeface="Times New Roman" panose="02020603050405020304" pitchFamily="18" charset="0"/>
              </a:rPr>
              <a:t>specifies that during local cold weather conditions, each Qualified Scheduling Entity (QSE) must update its Generation Resources’ and Energy Storage Resources’ Current Operating Plan (COP), Real-Time telemetry, and Outage and derate reporting to reflect any cold-weather limitations.  This NPRR also requires each Resource Entity to provide Resource-specific cold weather minimum temperature limits, hot weather maximum temperature limits, and alternate fuel capability information in its Resource Registration data submitted pursuant to Planning Guide Section 6.8.2, Resource Registration Process, and update this information as necessary.</a:t>
            </a:r>
            <a:endParaRPr lang="en-US" sz="1600" dirty="0">
              <a:effectLst/>
              <a:latin typeface="+mn-lt"/>
              <a:ea typeface="Times New Roman" panose="02020603050405020304" pitchFamily="18" charset="0"/>
            </a:endParaRPr>
          </a:p>
          <a:p>
            <a:pPr marL="228600" marR="0">
              <a:spcBef>
                <a:spcPts val="0"/>
              </a:spcBef>
              <a:spcAft>
                <a:spcPts val="0"/>
              </a:spcAft>
            </a:pPr>
            <a:r>
              <a:rPr lang="en-US" sz="1600" b="1" dirty="0">
                <a:effectLst/>
                <a:latin typeface="+mn-lt"/>
                <a:ea typeface="Times New Roman" panose="02020603050405020304" pitchFamily="18" charset="0"/>
              </a:rPr>
              <a:t>PRS Decision:</a:t>
            </a:r>
            <a:r>
              <a:rPr lang="en-US" sz="1600" dirty="0">
                <a:effectLst/>
                <a:latin typeface="+mn-lt"/>
                <a:ea typeface="Times New Roman" panose="02020603050405020304" pitchFamily="18" charset="0"/>
              </a:rPr>
              <a:t>  On 10/13/22, PRS voted to recommend approval of NPRR1132 as amended by the 10/11/22 Luminant comments.  There was one abstention from the Consumer (Occidental) Market Segment.  On 11/11/22, PRS voted unanimously to endorse and forward to TAC the 10/13/22 PRS Report as amended by the 10/14/22 ERCOT comments and 11/1/22 Revised Impact Analysis for NPRR1132 with a recommended priority of 2023 and rank of 340.</a:t>
            </a:r>
          </a:p>
        </p:txBody>
      </p:sp>
    </p:spTree>
    <p:extLst>
      <p:ext uri="{BB962C8B-B14F-4D97-AF65-F5344CB8AC3E}">
        <p14:creationId xmlns:p14="http://schemas.microsoft.com/office/powerpoint/2010/main" val="18700996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NPRR1138, Communication of Capability and Status of Online IRRs at 0 MW Output – URGENT [ERCOT]</a:t>
            </a:r>
            <a:endParaRPr lang="en-US" sz="1800" dirty="0"/>
          </a:p>
        </p:txBody>
      </p:sp>
      <p:sp>
        <p:nvSpPr>
          <p:cNvPr id="14339" name="Rectangle 2"/>
          <p:cNvSpPr>
            <a:spLocks noChangeArrowheads="1"/>
          </p:cNvSpPr>
          <p:nvPr/>
        </p:nvSpPr>
        <p:spPr bwMode="auto">
          <a:xfrm>
            <a:off x="190500" y="774492"/>
            <a:ext cx="8612307"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lgn="just">
              <a:spcBef>
                <a:spcPts val="0"/>
              </a:spcBef>
              <a:spcAft>
                <a:spcPts val="0"/>
              </a:spcAft>
            </a:pPr>
            <a:r>
              <a:rPr lang="en-US" sz="1800" b="1" dirty="0">
                <a:effectLst/>
                <a:latin typeface="+mn-lt"/>
                <a:ea typeface="Times New Roman" panose="02020603050405020304" pitchFamily="18" charset="0"/>
              </a:rPr>
              <a:t>Proposed Effective Date:  </a:t>
            </a:r>
            <a:r>
              <a:rPr lang="en-US" sz="1800" dirty="0">
                <a:effectLst/>
                <a:latin typeface="+mn-lt"/>
                <a:ea typeface="Times New Roman" panose="02020603050405020304" pitchFamily="18" charset="0"/>
              </a:rPr>
              <a:t>February 1, 2023</a:t>
            </a:r>
          </a:p>
          <a:p>
            <a:pPr marL="228600" marR="0" algn="just">
              <a:spcBef>
                <a:spcPts val="0"/>
              </a:spcBef>
              <a:spcAft>
                <a:spcPts val="0"/>
              </a:spcAft>
            </a:pPr>
            <a:r>
              <a:rPr lang="en-US" sz="1800" b="1" dirty="0">
                <a:effectLst/>
                <a:latin typeface="+mn-lt"/>
                <a:ea typeface="Times New Roman" panose="02020603050405020304" pitchFamily="18" charset="0"/>
              </a:rPr>
              <a:t>ERCOT Impact Analysis:  </a:t>
            </a:r>
            <a:r>
              <a:rPr lang="en-US" sz="1800" dirty="0">
                <a:effectLst/>
                <a:latin typeface="+mn-lt"/>
                <a:ea typeface="Times New Roman" panose="02020603050405020304" pitchFamily="18" charset="0"/>
              </a:rPr>
              <a:t>No budgetary impact; no impacts to ERCOT staffing; no impacts to ERCOT computer systems; no impacts to E</a:t>
            </a:r>
            <a:r>
              <a:rPr lang="x-none" sz="1800" dirty="0">
                <a:effectLst/>
                <a:latin typeface="+mn-lt"/>
                <a:ea typeface="Times New Roman" panose="02020603050405020304" pitchFamily="18" charset="0"/>
              </a:rPr>
              <a:t>RCOT business processes</a:t>
            </a:r>
            <a:r>
              <a:rPr lang="en-US" sz="1800" dirty="0">
                <a:effectLst/>
                <a:latin typeface="+mn-lt"/>
                <a:ea typeface="Times New Roman" panose="02020603050405020304" pitchFamily="18" charset="0"/>
              </a:rPr>
              <a:t>; no impacts to ERCOT grid operations and practices.</a:t>
            </a:r>
          </a:p>
          <a:p>
            <a:pPr marL="228600" marR="0">
              <a:spcBef>
                <a:spcPts val="0"/>
              </a:spcBef>
              <a:spcAft>
                <a:spcPts val="0"/>
              </a:spcAft>
            </a:pPr>
            <a:r>
              <a:rPr lang="en-US" sz="1800" b="1" dirty="0">
                <a:effectLst/>
                <a:latin typeface="+mn-lt"/>
                <a:ea typeface="Times New Roman" panose="02020603050405020304" pitchFamily="18" charset="0"/>
              </a:rPr>
              <a:t>Revision Description:  </a:t>
            </a:r>
            <a:r>
              <a:rPr lang="en-US" sz="1800" dirty="0">
                <a:effectLst/>
                <a:latin typeface="+mn-lt"/>
                <a:ea typeface="Times New Roman" panose="02020603050405020304" pitchFamily="18" charset="0"/>
              </a:rPr>
              <a:t>This NPRR requires each Resource Entity to ensure the reactive capability curve for any Intermittent Renewable Resource (IRR) accurately reflects the IRR’s reactive capability when it is not providing real power or is operating at lower levels of real power output.</a:t>
            </a:r>
          </a:p>
          <a:p>
            <a:pPr marL="228600" marR="0">
              <a:spcBef>
                <a:spcPts val="0"/>
              </a:spcBef>
              <a:spcAft>
                <a:spcPts val="0"/>
              </a:spcAft>
            </a:pPr>
            <a:r>
              <a:rPr lang="en-US" sz="1800" b="1" dirty="0">
                <a:effectLst/>
                <a:latin typeface="+mn-lt"/>
                <a:ea typeface="Times New Roman" panose="02020603050405020304" pitchFamily="18" charset="0"/>
              </a:rPr>
              <a:t>PRS Decision:</a:t>
            </a:r>
            <a:r>
              <a:rPr lang="en-US" sz="1800" dirty="0">
                <a:effectLst/>
                <a:latin typeface="+mn-lt"/>
                <a:ea typeface="Times New Roman" panose="02020603050405020304" pitchFamily="18" charset="0"/>
              </a:rPr>
              <a:t>  On 11/11/22, PRS voted unanimously to grant NPRR1138 Urgent status; to recommend approval of NPRR1138 as amended by the 11/7/22 Luminant comments; and to forward to TAC NPRR1138 and the 5/25/22 Impact Analysis.  </a:t>
            </a:r>
          </a:p>
        </p:txBody>
      </p:sp>
    </p:spTree>
    <p:extLst>
      <p:ext uri="{BB962C8B-B14F-4D97-AF65-F5344CB8AC3E}">
        <p14:creationId xmlns:p14="http://schemas.microsoft.com/office/powerpoint/2010/main" val="22205056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500" i="1" dirty="0"/>
              <a:t>NPRR1152, Remove Requirements to Submit Emergency Operations Plans, Weatherization Plans, and Declarations of Summer/Winter Weather Preparedness – URGENT [ERCOT]</a:t>
            </a:r>
            <a:endParaRPr lang="en-US" sz="1500" dirty="0"/>
          </a:p>
        </p:txBody>
      </p:sp>
      <p:sp>
        <p:nvSpPr>
          <p:cNvPr id="14339" name="Rectangle 2"/>
          <p:cNvSpPr>
            <a:spLocks noChangeArrowheads="1"/>
          </p:cNvSpPr>
          <p:nvPr/>
        </p:nvSpPr>
        <p:spPr bwMode="auto">
          <a:xfrm>
            <a:off x="190500" y="774492"/>
            <a:ext cx="8612307" cy="52629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lgn="just">
              <a:spcBef>
                <a:spcPts val="0"/>
              </a:spcBef>
              <a:spcAft>
                <a:spcPts val="0"/>
              </a:spcAft>
            </a:pPr>
            <a:r>
              <a:rPr lang="en-US" sz="1600" b="1" dirty="0">
                <a:effectLst/>
                <a:latin typeface="+mn-lt"/>
                <a:ea typeface="Times New Roman" panose="02020603050405020304" pitchFamily="18" charset="0"/>
              </a:rPr>
              <a:t>Proposed Effective Date:  </a:t>
            </a:r>
            <a:r>
              <a:rPr lang="en-US" sz="1600" dirty="0">
                <a:effectLst/>
                <a:latin typeface="+mn-lt"/>
                <a:ea typeface="Times New Roman" panose="02020603050405020304" pitchFamily="18" charset="0"/>
              </a:rPr>
              <a:t>February 1, 2023</a:t>
            </a:r>
          </a:p>
          <a:p>
            <a:pPr marL="228600" marR="0" algn="just">
              <a:spcBef>
                <a:spcPts val="0"/>
              </a:spcBef>
              <a:spcAft>
                <a:spcPts val="0"/>
              </a:spcAft>
            </a:pPr>
            <a:r>
              <a:rPr lang="en-US" sz="1600" b="1" dirty="0">
                <a:effectLst/>
                <a:latin typeface="+mn-lt"/>
                <a:ea typeface="Times New Roman" panose="02020603050405020304" pitchFamily="18" charset="0"/>
              </a:rPr>
              <a:t>ERCOT Impact Analysis:  </a:t>
            </a:r>
            <a:r>
              <a:rPr lang="en-US" sz="1600" dirty="0">
                <a:effectLst/>
                <a:latin typeface="+mn-lt"/>
                <a:ea typeface="Times New Roman" panose="02020603050405020304" pitchFamily="18" charset="0"/>
              </a:rPr>
              <a:t>No budgetary impact; no impacts to ERCOT staffing; no impacts to ERCOT computer systems; E</a:t>
            </a:r>
            <a:r>
              <a:rPr lang="x-none" sz="1600" dirty="0">
                <a:effectLst/>
                <a:latin typeface="+mn-lt"/>
                <a:ea typeface="Times New Roman" panose="02020603050405020304" pitchFamily="18" charset="0"/>
              </a:rPr>
              <a:t>RCOT business processes</a:t>
            </a:r>
            <a:r>
              <a:rPr lang="en-US" sz="1600" dirty="0">
                <a:effectLst/>
                <a:latin typeface="+mn-lt"/>
                <a:ea typeface="Times New Roman" panose="02020603050405020304" pitchFamily="18" charset="0"/>
              </a:rPr>
              <a:t> will be updated; no impacts to ERCOT grid operations and practices.</a:t>
            </a:r>
          </a:p>
          <a:p>
            <a:pPr marL="228600" marR="0">
              <a:spcBef>
                <a:spcPts val="0"/>
              </a:spcBef>
              <a:spcAft>
                <a:spcPts val="0"/>
              </a:spcAft>
            </a:pPr>
            <a:r>
              <a:rPr lang="en-US" sz="1600" b="1" dirty="0">
                <a:effectLst/>
                <a:latin typeface="+mn-lt"/>
                <a:ea typeface="Times New Roman" panose="02020603050405020304" pitchFamily="18" charset="0"/>
              </a:rPr>
              <a:t>Revision Description:  </a:t>
            </a:r>
            <a:r>
              <a:rPr lang="en-US" sz="1600" dirty="0">
                <a:effectLst/>
                <a:latin typeface="+mn-lt"/>
                <a:ea typeface="Times New Roman" panose="02020603050405020304" pitchFamily="18" charset="0"/>
              </a:rPr>
              <a:t>This NPRR removes the Protocol requirements to submit emergency operations plans (“EOPs”), weatherization plans, and declarations of Summer/Winter weather preparedness in light of recent Public Utility Commission of Texas (PUCT) rules requiring submission of such information to ERCOT; revises procedures for submitting to ERCOT declarations of natural gas pipeline coordination for Resource Entities with natural gas Generation Resources; revises the list of items considered Protected Information in Section 1.3.1.1, Items Considered Protected Information, to remove references to weatherization plans and add protections for information relating to weatherization activities submitted to or obtained by ERCOT in connection with 16 Texas Administrative Code (TAC) § 25.55; and revises the list of ERCOT Critical Energy Infrastructure Information (ECEII) to clarify language concerning EOPs and add protections for information relating to weatherization activities submitted to or obtained by ERCOT in connection with PUCT rules and North American Electric Reliability Corporation (NERC) Reliability Standards.</a:t>
            </a:r>
          </a:p>
          <a:p>
            <a:pPr marL="228600" marR="0">
              <a:spcBef>
                <a:spcPts val="0"/>
              </a:spcBef>
              <a:spcAft>
                <a:spcPts val="0"/>
              </a:spcAft>
            </a:pPr>
            <a:r>
              <a:rPr lang="en-US" sz="1600" b="1" dirty="0">
                <a:effectLst/>
                <a:latin typeface="+mn-lt"/>
                <a:ea typeface="Times New Roman" panose="02020603050405020304" pitchFamily="18" charset="0"/>
              </a:rPr>
              <a:t>PRS Decision:</a:t>
            </a:r>
            <a:r>
              <a:rPr lang="en-US" sz="1600" dirty="0">
                <a:effectLst/>
                <a:latin typeface="+mn-lt"/>
                <a:ea typeface="Times New Roman" panose="02020603050405020304" pitchFamily="18" charset="0"/>
              </a:rPr>
              <a:t>  On 11/11/22, PRS voted unanimously to grant NPRR1152 Urgent status; to recommend approval of NPRR1152 as submitted; and to forward to TAC NPRR1152 and the 10/20/22 Impact Analysis.  </a:t>
            </a:r>
          </a:p>
        </p:txBody>
      </p:sp>
    </p:spTree>
    <p:extLst>
      <p:ext uri="{BB962C8B-B14F-4D97-AF65-F5344CB8AC3E}">
        <p14:creationId xmlns:p14="http://schemas.microsoft.com/office/powerpoint/2010/main" val="25796204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NPRR1154, Include Alternate Resource in the Availability Plan for the Firm Fuel Supply Service – URGENT [LCRA]</a:t>
            </a:r>
            <a:endParaRPr lang="en-US" sz="1800" dirty="0"/>
          </a:p>
        </p:txBody>
      </p:sp>
      <p:sp>
        <p:nvSpPr>
          <p:cNvPr id="14339" name="Rectangle 2"/>
          <p:cNvSpPr>
            <a:spLocks noChangeArrowheads="1"/>
          </p:cNvSpPr>
          <p:nvPr/>
        </p:nvSpPr>
        <p:spPr bwMode="auto">
          <a:xfrm>
            <a:off x="190500" y="774492"/>
            <a:ext cx="8612307" cy="4247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lgn="just">
              <a:spcBef>
                <a:spcPts val="0"/>
              </a:spcBef>
              <a:spcAft>
                <a:spcPts val="0"/>
              </a:spcAft>
            </a:pPr>
            <a:r>
              <a:rPr lang="en-US" sz="1800" b="1" dirty="0">
                <a:effectLst/>
                <a:latin typeface="+mn-lt"/>
                <a:ea typeface="Times New Roman" panose="02020603050405020304" pitchFamily="18" charset="0"/>
              </a:rPr>
              <a:t>Proposed Effective Date:  </a:t>
            </a:r>
            <a:r>
              <a:rPr lang="en-US" sz="1800" dirty="0">
                <a:effectLst/>
                <a:latin typeface="+mn-lt"/>
                <a:ea typeface="Times New Roman" panose="02020603050405020304" pitchFamily="18" charset="0"/>
              </a:rPr>
              <a:t>Upon system implementation – Priority TBD; Rank TBD</a:t>
            </a:r>
          </a:p>
          <a:p>
            <a:pPr marL="228600" marR="0" algn="just">
              <a:spcBef>
                <a:spcPts val="0"/>
              </a:spcBef>
              <a:spcAft>
                <a:spcPts val="0"/>
              </a:spcAft>
            </a:pPr>
            <a:r>
              <a:rPr lang="en-US" sz="1800" b="1" dirty="0">
                <a:effectLst/>
                <a:latin typeface="+mn-lt"/>
                <a:ea typeface="Times New Roman" panose="02020603050405020304" pitchFamily="18" charset="0"/>
              </a:rPr>
              <a:t>ERCOT Impact Analysis:  </a:t>
            </a:r>
            <a:r>
              <a:rPr lang="en-US" sz="1800" dirty="0">
                <a:effectLst/>
                <a:latin typeface="+mn-lt"/>
                <a:ea typeface="Times New Roman" panose="02020603050405020304" pitchFamily="18" charset="0"/>
              </a:rPr>
              <a:t>Between $40K and $70K; no impacts to ERCOT staffing; impacts to Settlements &amp; Billing Systems and </a:t>
            </a:r>
            <a:r>
              <a:rPr lang="x-none" sz="1800" dirty="0">
                <a:effectLst/>
                <a:latin typeface="+mn-lt"/>
                <a:ea typeface="Times New Roman" panose="02020603050405020304" pitchFamily="18" charset="0"/>
              </a:rPr>
              <a:t>Data Management &amp; Analytic Systems</a:t>
            </a:r>
            <a:r>
              <a:rPr lang="en-US" sz="1800" dirty="0">
                <a:effectLst/>
                <a:latin typeface="+mn-lt"/>
                <a:ea typeface="Times New Roman" panose="02020603050405020304" pitchFamily="18" charset="0"/>
              </a:rPr>
              <a:t>; no impacts to E</a:t>
            </a:r>
            <a:r>
              <a:rPr lang="x-none" sz="1800" dirty="0">
                <a:effectLst/>
                <a:latin typeface="+mn-lt"/>
                <a:ea typeface="Times New Roman" panose="02020603050405020304" pitchFamily="18" charset="0"/>
              </a:rPr>
              <a:t>RCOT business processes</a:t>
            </a:r>
            <a:r>
              <a:rPr lang="en-US" sz="1800" dirty="0">
                <a:effectLst/>
                <a:latin typeface="+mn-lt"/>
                <a:ea typeface="Times New Roman" panose="02020603050405020304" pitchFamily="18" charset="0"/>
              </a:rPr>
              <a:t>; no impacts to ERCOT grid operations and practices.</a:t>
            </a:r>
          </a:p>
          <a:p>
            <a:pPr marL="228600" marR="0">
              <a:spcBef>
                <a:spcPts val="0"/>
              </a:spcBef>
              <a:spcAft>
                <a:spcPts val="0"/>
              </a:spcAft>
            </a:pPr>
            <a:r>
              <a:rPr lang="en-US" sz="1800" b="1" dirty="0">
                <a:effectLst/>
                <a:latin typeface="+mn-lt"/>
                <a:ea typeface="Times New Roman" panose="02020603050405020304" pitchFamily="18" charset="0"/>
              </a:rPr>
              <a:t>Revision Description:  </a:t>
            </a:r>
            <a:r>
              <a:rPr lang="en-US" sz="1800" dirty="0">
                <a:effectLst/>
                <a:latin typeface="+mn-lt"/>
                <a:ea typeface="Times New Roman" panose="02020603050405020304" pitchFamily="18" charset="0"/>
              </a:rPr>
              <a:t>This NPRR updates language to allow for a qualified alternate Resource to be considered in the calculation of the availability reduction factor for the Firm Fuel Supply Service Resource (FFSSR).  Additionally, this NPRR provides a new Settlement billing determinant that will provide the Firm Fuel Supply Service Award Amount per QSE per FFSSR by hour.</a:t>
            </a:r>
          </a:p>
          <a:p>
            <a:pPr marL="228600" marR="0">
              <a:spcBef>
                <a:spcPts val="0"/>
              </a:spcBef>
              <a:spcAft>
                <a:spcPts val="0"/>
              </a:spcAft>
            </a:pPr>
            <a:r>
              <a:rPr lang="en-US" sz="1800" b="1" dirty="0">
                <a:effectLst/>
                <a:latin typeface="+mn-lt"/>
                <a:ea typeface="Times New Roman" panose="02020603050405020304" pitchFamily="18" charset="0"/>
              </a:rPr>
              <a:t>PRS Decision:</a:t>
            </a:r>
            <a:r>
              <a:rPr lang="en-US" sz="1800" dirty="0">
                <a:effectLst/>
                <a:latin typeface="+mn-lt"/>
                <a:ea typeface="Times New Roman" panose="02020603050405020304" pitchFamily="18" charset="0"/>
              </a:rPr>
              <a:t>  On 11/11/22, PRS voted unanimously to grant NPRR1154 Urgent status; to recommend approval of NPRR1154 as amended by the 11/9/22 LCRA comments; and to forward to TAC NPRR1154.  </a:t>
            </a:r>
          </a:p>
        </p:txBody>
      </p:sp>
    </p:spTree>
    <p:extLst>
      <p:ext uri="{BB962C8B-B14F-4D97-AF65-F5344CB8AC3E}">
        <p14:creationId xmlns:p14="http://schemas.microsoft.com/office/powerpoint/2010/main" val="25652116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SCR821, Voltage Set Point Target Information for Distribution Generation Resource (DGR) or Distribution Energy Storage Resource (DESR) [AEP]</a:t>
            </a:r>
            <a:endParaRPr lang="en-US" sz="1800" dirty="0"/>
          </a:p>
        </p:txBody>
      </p:sp>
      <p:sp>
        <p:nvSpPr>
          <p:cNvPr id="14339" name="Rectangle 2"/>
          <p:cNvSpPr>
            <a:spLocks noChangeArrowheads="1"/>
          </p:cNvSpPr>
          <p:nvPr/>
        </p:nvSpPr>
        <p:spPr bwMode="auto">
          <a:xfrm>
            <a:off x="190500" y="774492"/>
            <a:ext cx="8612307" cy="4524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lgn="just">
              <a:spcBef>
                <a:spcPts val="0"/>
              </a:spcBef>
              <a:spcAft>
                <a:spcPts val="0"/>
              </a:spcAft>
            </a:pPr>
            <a:r>
              <a:rPr lang="en-US" sz="1800" b="1" dirty="0">
                <a:effectLst/>
                <a:latin typeface="+mn-lt"/>
                <a:ea typeface="Times New Roman" panose="02020603050405020304" pitchFamily="18" charset="0"/>
              </a:rPr>
              <a:t>Proposed Effective Date:  </a:t>
            </a:r>
            <a:r>
              <a:rPr lang="en-US" sz="1800" dirty="0">
                <a:effectLst/>
                <a:latin typeface="+mn-lt"/>
                <a:ea typeface="Times New Roman" panose="02020603050405020304" pitchFamily="18" charset="0"/>
              </a:rPr>
              <a:t>Upon system implementation – Priority 2024; Rank – 4000</a:t>
            </a:r>
          </a:p>
          <a:p>
            <a:pPr marL="228600" marR="0" algn="just">
              <a:spcBef>
                <a:spcPts val="0"/>
              </a:spcBef>
              <a:spcAft>
                <a:spcPts val="0"/>
              </a:spcAft>
            </a:pPr>
            <a:r>
              <a:rPr lang="en-US" sz="1800" b="1" dirty="0">
                <a:effectLst/>
                <a:latin typeface="+mn-lt"/>
                <a:ea typeface="Times New Roman" panose="02020603050405020304" pitchFamily="18" charset="0"/>
              </a:rPr>
              <a:t>ERCOT Impact Analysis:  </a:t>
            </a:r>
            <a:r>
              <a:rPr lang="en-US" sz="1800" dirty="0">
                <a:effectLst/>
                <a:latin typeface="+mn-lt"/>
                <a:ea typeface="Times New Roman" panose="02020603050405020304" pitchFamily="18" charset="0"/>
              </a:rPr>
              <a:t>Between $25K and $50K; no impacts to ERCOT staffing; impacts to Energy Management Systems; no impacts to ERCOT business processes; no impacts to ERCOT grid operations and practices.</a:t>
            </a:r>
          </a:p>
          <a:p>
            <a:pPr marL="228600" marR="0" algn="just">
              <a:spcBef>
                <a:spcPts val="0"/>
              </a:spcBef>
              <a:spcAft>
                <a:spcPts val="0"/>
              </a:spcAft>
            </a:pPr>
            <a:r>
              <a:rPr lang="en-US" sz="1800" b="1" dirty="0">
                <a:effectLst/>
                <a:latin typeface="+mn-lt"/>
                <a:ea typeface="Times New Roman" panose="02020603050405020304" pitchFamily="18" charset="0"/>
              </a:rPr>
              <a:t>Revision Description:  </a:t>
            </a:r>
            <a:r>
              <a:rPr lang="en-US" sz="1800" dirty="0">
                <a:effectLst/>
                <a:latin typeface="+mn-lt"/>
                <a:ea typeface="Times New Roman" panose="02020603050405020304" pitchFamily="18" charset="0"/>
              </a:rPr>
              <a:t>This SCR allows, at the option of the Transmission and/or Distribution Service Provider (TDSP), Voltage Set Point target information to be provided to a Distribution Generation Resource (DGR) or a Distribution Energy Storage Resource (DESR) installation.</a:t>
            </a:r>
          </a:p>
          <a:p>
            <a:pPr marL="228600" marR="0" algn="just">
              <a:spcBef>
                <a:spcPts val="0"/>
              </a:spcBef>
              <a:spcAft>
                <a:spcPts val="0"/>
              </a:spcAft>
            </a:pPr>
            <a:r>
              <a:rPr lang="en-US" sz="1800" b="1" dirty="0">
                <a:effectLst/>
                <a:latin typeface="+mn-lt"/>
                <a:ea typeface="Times New Roman" panose="02020603050405020304" pitchFamily="18" charset="0"/>
              </a:rPr>
              <a:t>PRS Decision:</a:t>
            </a:r>
            <a:r>
              <a:rPr lang="en-US" sz="1800" dirty="0">
                <a:effectLst/>
                <a:latin typeface="+mn-lt"/>
                <a:ea typeface="Times New Roman" panose="02020603050405020304" pitchFamily="18" charset="0"/>
              </a:rPr>
              <a:t>  </a:t>
            </a:r>
            <a:r>
              <a:rPr lang="en-US" sz="1800" kern="1200" dirty="0">
                <a:effectLst/>
                <a:latin typeface="+mn-lt"/>
                <a:ea typeface="Times New Roman" panose="02020603050405020304" pitchFamily="18" charset="0"/>
              </a:rPr>
              <a:t>On 8/11/22, PRS voted to recommend approval of SCR821 as submitted.  There were three abstentions from the Independent Retail Electric Provider (IREP) (Reliant) and Investor Owned Utility (IOU) (2) (Oncor, CNP) Market Segments.  On 11/11/22, PRS voted to endorse and forward to TAC the 9/15/22 PRS Report and 11/8/22 Impact Analysis for SCR821 with a recommended priority of 2024 and rank of 4000.  There were two abstentions from the IOU (Oncor, CNP) Market Segment.</a:t>
            </a:r>
            <a:endParaRPr lang="en-US" sz="1800" dirty="0">
              <a:effectLst/>
              <a:latin typeface="+mn-lt"/>
              <a:ea typeface="Times New Roman" panose="02020603050405020304" pitchFamily="18" charset="0"/>
            </a:endParaRPr>
          </a:p>
        </p:txBody>
      </p:sp>
    </p:spTree>
    <p:extLst>
      <p:ext uri="{BB962C8B-B14F-4D97-AF65-F5344CB8AC3E}">
        <p14:creationId xmlns:p14="http://schemas.microsoft.com/office/powerpoint/2010/main" val="1411589364"/>
      </p:ext>
    </p:extLst>
  </p:cSld>
  <p:clrMapOvr>
    <a:masterClrMapping/>
  </p:clrMapOvr>
</p:sld>
</file>

<file path=ppt/theme/theme1.xml><?xml version="1.0" encoding="utf-8"?>
<a:theme xmlns:a="http://schemas.openxmlformats.org/drawingml/2006/main" name="Custom Design">
  <a:themeElements>
    <a:clrScheme name="ERCOT">
      <a:dk1>
        <a:sysClr val="windowText" lastClr="000000"/>
      </a:dk1>
      <a:lt1>
        <a:sysClr val="window" lastClr="FFFFFF"/>
      </a:lt1>
      <a:dk2>
        <a:srgbClr val="00385E"/>
      </a:dk2>
      <a:lt2>
        <a:srgbClr val="EEECE1"/>
      </a:lt2>
      <a:accent1>
        <a:srgbClr val="008373"/>
      </a:accent1>
      <a:accent2>
        <a:srgbClr val="1B5026"/>
      </a:accent2>
      <a:accent3>
        <a:srgbClr val="0F1423"/>
      </a:accent3>
      <a:accent4>
        <a:srgbClr val="400E22"/>
      </a:accent4>
      <a:accent5>
        <a:srgbClr val="E5E5E2"/>
      </a:accent5>
      <a:accent6>
        <a:srgbClr val="86878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0EB6C32BA7893B4D8D08DA703C6B8599" ma:contentTypeVersion="0" ma:contentTypeDescription="Create a new document." ma:contentTypeScope="" ma:versionID="438847a72b75665982a8a359f97ca60b">
  <xsd:schema xmlns:xsd="http://www.w3.org/2001/XMLSchema" xmlns:xs="http://www.w3.org/2001/XMLSchema" xmlns:p="http://schemas.microsoft.com/office/2006/metadata/properties" xmlns:ns2="c34af464-7aa1-4edd-9be4-83dffc1cb926" targetNamespace="http://schemas.microsoft.com/office/2006/metadata/properties" ma:root="true" ma:fieldsID="429eac13a7923d6b47fc28e8f4096b10"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3AD6A9D-E05D-44AF-B5F9-103C86E8102F}">
  <ds:schemaRefs>
    <ds:schemaRef ds:uri="http://schemas.openxmlformats.org/package/2006/metadata/core-properties"/>
    <ds:schemaRef ds:uri="http://purl.org/dc/dcmitype/"/>
    <ds:schemaRef ds:uri="c34af464-7aa1-4edd-9be4-83dffc1cb926"/>
    <ds:schemaRef ds:uri="http://purl.org/dc/elements/1.1/"/>
    <ds:schemaRef ds:uri="http://schemas.microsoft.com/office/2006/documentManagement/types"/>
    <ds:schemaRef ds:uri="http://purl.org/dc/terms/"/>
    <ds:schemaRef ds:uri="http://schemas.microsoft.com/office/infopath/2007/PartnerControls"/>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6C9659B9-8752-4DC3-8CFE-950F74D5E77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9477</TotalTime>
  <Words>1887</Words>
  <Application>Microsoft Office PowerPoint</Application>
  <PresentationFormat>On-screen Show (4:3)</PresentationFormat>
  <Paragraphs>453</Paragraphs>
  <Slides>11</Slides>
  <Notes>10</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11</vt:i4>
      </vt:variant>
    </vt:vector>
  </HeadingPairs>
  <TitlesOfParts>
    <vt:vector size="17" baseType="lpstr">
      <vt:lpstr>Arial</vt:lpstr>
      <vt:lpstr>Calibri</vt:lpstr>
      <vt:lpstr>Courier New</vt:lpstr>
      <vt:lpstr>Wingdings</vt:lpstr>
      <vt:lpstr>Custom Design</vt:lpstr>
      <vt:lpstr>Office Theme</vt:lpstr>
      <vt:lpstr>PowerPoint Presentation</vt:lpstr>
      <vt:lpstr>Summary of PRS Update</vt:lpstr>
      <vt:lpstr>Summary of PRS Update</vt:lpstr>
      <vt:lpstr>Appendix</vt:lpstr>
      <vt:lpstr>NPRR1132, Communicate Operating Limitations during Cold and Hot Weather Conditions [ERCOT]</vt:lpstr>
      <vt:lpstr>NPRR1138, Communication of Capability and Status of Online IRRs at 0 MW Output – URGENT [ERCOT]</vt:lpstr>
      <vt:lpstr>NPRR1152, Remove Requirements to Submit Emergency Operations Plans, Weatherization Plans, and Declarations of Summer/Winter Weather Preparedness – URGENT [ERCOT]</vt:lpstr>
      <vt:lpstr>NPRR1154, Include Alternate Resource in the Availability Plan for the Firm Fuel Supply Service – URGENT [LCRA]</vt:lpstr>
      <vt:lpstr>SCR821, Voltage Set Point Target Information for Distribution Generation Resource (DGR) or Distribution Energy Storage Resource (DESR) [AEP]</vt:lpstr>
      <vt:lpstr>2022 Release Targets – Approved NPRRs / SCRs / xGRRs </vt:lpstr>
      <vt:lpstr>2023 Release Targets – Approved NPRRs / SCRs / xGRRs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FileNewTemplate</dc:title>
  <dc:creator>Diana</dc:creator>
  <cp:lastModifiedBy>ERCOT 11XX22</cp:lastModifiedBy>
  <cp:revision>587</cp:revision>
  <cp:lastPrinted>2013-01-30T23:16:36Z</cp:lastPrinted>
  <dcterms:created xsi:type="dcterms:W3CDTF">2010-04-12T23:12:02Z</dcterms:created>
  <dcterms:modified xsi:type="dcterms:W3CDTF">2022-11-29T18:34:14Z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0x0101000EB6C32BA7893B4D8D08DA703C6B8599</vt:lpwstr>
  </property>
</Properties>
</file>