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6"/>
  </p:notesMasterIdLst>
  <p:handoutMasterIdLst>
    <p:handoutMasterId r:id="rId17"/>
  </p:handoutMasterIdLst>
  <p:sldIdLst>
    <p:sldId id="260" r:id="rId5"/>
    <p:sldId id="369" r:id="rId6"/>
    <p:sldId id="384" r:id="rId7"/>
    <p:sldId id="294" r:id="rId8"/>
    <p:sldId id="372" r:id="rId9"/>
    <p:sldId id="383" r:id="rId10"/>
    <p:sldId id="387" r:id="rId11"/>
    <p:sldId id="386" r:id="rId12"/>
    <p:sldId id="385" r:id="rId13"/>
    <p:sldId id="350" r:id="rId14"/>
    <p:sldId id="703" r:id="rId15"/>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CF950312-DD26-4553-B3D3-733F74B7B04B}" v="1" dt="2022-11-29T18:34:12.659"/>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779" autoAdjust="0"/>
    <p:restoredTop sz="94595" autoAdjust="0"/>
  </p:normalViewPr>
  <p:slideViewPr>
    <p:cSldViewPr snapToGrid="0" snapToObjects="1">
      <p:cViewPr varScale="1">
        <p:scale>
          <a:sx n="68" d="100"/>
          <a:sy n="68" d="100"/>
        </p:scale>
        <p:origin x="1476" y="60"/>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slideMaster" Target="slideMasters/slideMaster1.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23" Type="http://schemas.microsoft.com/office/2015/10/relationships/revisionInfo" Target="revisionInfo.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hillips, Cory" userId="6c597cff-5f3b-4912-8764-37cc172c8644" providerId="ADAL" clId="{CF950312-DD26-4553-B3D3-733F74B7B04B}"/>
    <pc:docChg chg="modSld">
      <pc:chgData name="Phillips, Cory" userId="6c597cff-5f3b-4912-8764-37cc172c8644" providerId="ADAL" clId="{CF950312-DD26-4553-B3D3-733F74B7B04B}" dt="2022-11-29T18:34:12.659" v="22" actId="2711"/>
      <pc:docMkLst>
        <pc:docMk/>
      </pc:docMkLst>
      <pc:sldChg chg="modSp mod">
        <pc:chgData name="Phillips, Cory" userId="6c597cff-5f3b-4912-8764-37cc172c8644" providerId="ADAL" clId="{CF950312-DD26-4553-B3D3-733F74B7B04B}" dt="2022-11-29T18:33:52.180" v="20" actId="20577"/>
        <pc:sldMkLst>
          <pc:docMk/>
          <pc:sldMk cId="3558127715" sldId="384"/>
        </pc:sldMkLst>
        <pc:spChg chg="mod">
          <ac:chgData name="Phillips, Cory" userId="6c597cff-5f3b-4912-8764-37cc172c8644" providerId="ADAL" clId="{CF950312-DD26-4553-B3D3-733F74B7B04B}" dt="2022-11-29T18:33:52.180" v="20" actId="20577"/>
          <ac:spMkLst>
            <pc:docMk/>
            <pc:sldMk cId="3558127715" sldId="384"/>
            <ac:spMk id="4" creationId="{00000000-0000-0000-0000-000000000000}"/>
          </ac:spMkLst>
        </pc:spChg>
      </pc:sldChg>
      <pc:sldChg chg="modSp mod">
        <pc:chgData name="Phillips, Cory" userId="6c597cff-5f3b-4912-8764-37cc172c8644" providerId="ADAL" clId="{CF950312-DD26-4553-B3D3-733F74B7B04B}" dt="2022-11-29T18:34:12.659" v="22" actId="2711"/>
        <pc:sldMkLst>
          <pc:docMk/>
          <pc:sldMk cId="2565211654" sldId="386"/>
        </pc:sldMkLst>
        <pc:spChg chg="mod">
          <ac:chgData name="Phillips, Cory" userId="6c597cff-5f3b-4912-8764-37cc172c8644" providerId="ADAL" clId="{CF950312-DD26-4553-B3D3-733F74B7B04B}" dt="2022-11-29T18:34:12.659" v="22" actId="2711"/>
          <ac:spMkLst>
            <pc:docMk/>
            <pc:sldMk cId="2565211654" sldId="386"/>
            <ac:spMk id="14339" creationId="{00000000-0000-0000-0000-000000000000}"/>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11/29/2022</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11/29/2022</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363207694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370716979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a:latin typeface="Calibri" panose="020F0502020204030204" pitchFamily="34" charset="0"/>
            </a:endParaRPr>
          </a:p>
        </p:txBody>
      </p:sp>
    </p:spTree>
    <p:extLst>
      <p:ext uri="{BB962C8B-B14F-4D97-AF65-F5344CB8AC3E}">
        <p14:creationId xmlns:p14="http://schemas.microsoft.com/office/powerpoint/2010/main" val="394929925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33140605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296413788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7</a:t>
            </a:fld>
            <a:endParaRPr lang="en-US" altLang="en-US"/>
          </a:p>
        </p:txBody>
      </p:sp>
    </p:spTree>
    <p:extLst>
      <p:ext uri="{BB962C8B-B14F-4D97-AF65-F5344CB8AC3E}">
        <p14:creationId xmlns:p14="http://schemas.microsoft.com/office/powerpoint/2010/main" val="185152368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8</a:t>
            </a:fld>
            <a:endParaRPr lang="en-US" altLang="en-US"/>
          </a:p>
        </p:txBody>
      </p:sp>
    </p:spTree>
    <p:extLst>
      <p:ext uri="{BB962C8B-B14F-4D97-AF65-F5344CB8AC3E}">
        <p14:creationId xmlns:p14="http://schemas.microsoft.com/office/powerpoint/2010/main" val="1059941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9</a:t>
            </a:fld>
            <a:endParaRPr lang="en-US" altLang="en-US"/>
          </a:p>
        </p:txBody>
      </p:sp>
    </p:spTree>
    <p:extLst>
      <p:ext uri="{BB962C8B-B14F-4D97-AF65-F5344CB8AC3E}">
        <p14:creationId xmlns:p14="http://schemas.microsoft.com/office/powerpoint/2010/main" val="358087309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5819220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9110470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November 2022</a:t>
            </a:r>
          </a:p>
        </p:txBody>
      </p:sp>
    </p:spTree>
    <p:extLst>
      <p:ext uri="{BB962C8B-B14F-4D97-AF65-F5344CB8AC3E}">
        <p14:creationId xmlns:p14="http://schemas.microsoft.com/office/powerpoint/2010/main" val="8689517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167301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Custom Layout">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r>
              <a:rPr lang="en-US"/>
              <a:t>Footer text goes here.</a:t>
            </a:r>
            <a:endParaRPr lang="en-US" dirty="0"/>
          </a:p>
        </p:txBody>
      </p:sp>
      <p:sp>
        <p:nvSpPr>
          <p:cNvPr id="4" name="Slide Number Placeholder 3"/>
          <p:cNvSpPr>
            <a:spLocks noGrp="1"/>
          </p:cNvSpPr>
          <p:nvPr>
            <p:ph type="sldNum" sz="quarter" idx="11"/>
          </p:nvPr>
        </p:nvSpPr>
        <p:spPr/>
        <p:txBody>
          <a:bodyPr/>
          <a:lstStyle/>
          <a:p>
            <a:fld id="{1D93BD3E-1E9A-4970-A6F7-E7AC52762E0C}" type="slidenum">
              <a:rPr lang="en-US" smtClean="0"/>
              <a:pPr/>
              <a:t>‹#›</a:t>
            </a:fld>
            <a:endParaRPr lang="en-US"/>
          </a:p>
        </p:txBody>
      </p:sp>
      <p:sp>
        <p:nvSpPr>
          <p:cNvPr id="5" name="Content Placeholder 4"/>
          <p:cNvSpPr>
            <a:spLocks noGrp="1"/>
          </p:cNvSpPr>
          <p:nvPr>
            <p:ph sz="half" idx="1"/>
          </p:nvPr>
        </p:nvSpPr>
        <p:spPr>
          <a:xfrm>
            <a:off x="628650" y="990601"/>
            <a:ext cx="3886200" cy="4800600"/>
          </a:xfrm>
          <a:prstGeom prst="rect">
            <a:avLst/>
          </a:prstGeom>
        </p:spPr>
        <p:txBody>
          <a:bodyPr/>
          <a:lstStyle>
            <a:lvl1pPr>
              <a:defRPr sz="1800">
                <a:solidFill>
                  <a:schemeClr val="tx2"/>
                </a:solidFill>
              </a:defRPr>
            </a:lvl1pPr>
          </a:lstStyle>
          <a:p>
            <a:endParaRPr lang="en-US" dirty="0"/>
          </a:p>
        </p:txBody>
      </p:sp>
      <p:sp>
        <p:nvSpPr>
          <p:cNvPr id="6" name="Content Placeholder 5"/>
          <p:cNvSpPr>
            <a:spLocks noGrp="1"/>
          </p:cNvSpPr>
          <p:nvPr>
            <p:ph sz="half" idx="2"/>
          </p:nvPr>
        </p:nvSpPr>
        <p:spPr>
          <a:xfrm>
            <a:off x="4629150" y="990601"/>
            <a:ext cx="3886200" cy="4800600"/>
          </a:xfrm>
          <a:prstGeom prst="rect">
            <a:avLst/>
          </a:prstGeom>
        </p:spPr>
        <p:txBody>
          <a:bodyPr/>
          <a:lstStyle>
            <a:lvl1pPr>
              <a:defRPr sz="1800">
                <a:solidFill>
                  <a:schemeClr val="tx2"/>
                </a:solidFill>
              </a:defRPr>
            </a:lvl1pPr>
          </a:lstStyle>
          <a:p>
            <a:endParaRPr lang="en-US"/>
          </a:p>
        </p:txBody>
      </p:sp>
      <p:sp>
        <p:nvSpPr>
          <p:cNvPr id="7" name="Title 1"/>
          <p:cNvSpPr>
            <a:spLocks noGrp="1"/>
          </p:cNvSpPr>
          <p:nvPr>
            <p:ph type="title"/>
          </p:nvPr>
        </p:nvSpPr>
        <p:spPr>
          <a:xfrm>
            <a:off x="381000" y="243682"/>
            <a:ext cx="8458200" cy="518318"/>
          </a:xfrm>
          <a:prstGeom prst="rect">
            <a:avLst/>
          </a:prstGeom>
        </p:spPr>
        <p:txBody>
          <a:bodyPr/>
          <a:lstStyle>
            <a:lvl1pPr algn="l">
              <a:defRPr sz="2100" b="1">
                <a:solidFill>
                  <a:schemeClr val="accent1"/>
                </a:solidFill>
              </a:defRPr>
            </a:lvl1pPr>
          </a:lstStyle>
          <a:p>
            <a:r>
              <a:rPr lang="en-US" dirty="0"/>
              <a:t>Click to edit Master title style</a:t>
            </a:r>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9799802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6" Type="http://schemas.openxmlformats.org/officeDocument/2006/relationships/image" Target="../media/image2.png"/><Relationship Id="rId5" Type="http://schemas.openxmlformats.org/officeDocument/2006/relationships/theme" Target="../theme/theme2.xml"/><Relationship Id="rId4" Type="http://schemas.openxmlformats.org/officeDocument/2006/relationships/slideLayout" Target="../slideLayouts/slideLayout7.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6"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61511292"/>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 id="2147494281" r:id="rId4"/>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5: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December 5, 2022</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278700" cy="527613"/>
          </a:xfrm>
        </p:spPr>
        <p:txBody>
          <a:bodyPr/>
          <a:lstStyle/>
          <a:p>
            <a:r>
              <a:rPr lang="en-US" sz="2200" b="1" dirty="0">
                <a:solidFill>
                  <a:schemeClr val="accent1"/>
                </a:solidFill>
              </a:rPr>
              <a:t>2022 Release Targets –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10</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90890"/>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957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33516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Various Dates</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4/5 – 4/7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5/24 – 5/26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7/26 – 7/28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10/4 – 10/6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12/6 – 12/8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LPGRR068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NPRR1054</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NOGRR210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RRGRR025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NPRR917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NPRR1065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NPRR1016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PGRR082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NOGRR212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None</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NPRR1092</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NPRR939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NPRR1113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NOGRR191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NOGRR198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NOGRR232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SCR814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Courier New" pitchFamily="49" charset="0"/>
                          <a:ea typeface="+mn-ea"/>
                          <a:cs typeface="+mn-cs"/>
                        </a:rPr>
                        <a:t>MarkeTrak User Interface Refresh</a:t>
                      </a:r>
                      <a:endParaRPr kumimoji="0" lang="en-US" sz="8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NPRR1108</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NPRR935</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NOGRR239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NPRR1129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NPRR1108</a:t>
                      </a:r>
                      <a:r>
                        <a:rPr kumimoji="0" lang="en-US" sz="900" b="0" i="0" u="none" strike="noStrike" kern="1200" cap="none" normalizeH="0" baseline="0" dirty="0">
                          <a:ln>
                            <a:noFill/>
                          </a:ln>
                          <a:solidFill>
                            <a:schemeClr val="tx1"/>
                          </a:solidFill>
                          <a:effectLst/>
                          <a:latin typeface="Courier New" pitchFamily="49" charset="0"/>
                          <a:ea typeface="+mn-ea"/>
                          <a:cs typeface="+mn-cs"/>
                        </a:rPr>
                        <a:t>(b)</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None</a:t>
                      </a: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FFR Advancement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(NPRR863 FFR)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NPRR1120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OBDRR039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NPRR987</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NPRR1002</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NPRR1063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NPRR1084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NPRR1096</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NPRR1097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SCR812</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NPRR1142</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RIOO</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050" b="0" i="0" u="none" strike="noStrike" kern="1200" cap="none" normalizeH="0" baseline="0" dirty="0">
                          <a:ln>
                            <a:noFill/>
                          </a:ln>
                          <a:solidFill>
                            <a:srgbClr val="FF0000"/>
                          </a:solidFill>
                          <a:effectLst/>
                          <a:latin typeface="Courier New" pitchFamily="49" charset="0"/>
                          <a:ea typeface="+mn-ea"/>
                          <a:cs typeface="+mn-cs"/>
                        </a:rPr>
                        <a:t>(“Create”, SODG, Load Resources)</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963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7" name="TextBox 16">
            <a:extLst>
              <a:ext uri="{FF2B5EF4-FFF2-40B4-BE49-F238E27FC236}">
                <a16:creationId xmlns:a16="http://schemas.microsoft.com/office/drawing/2014/main" id="{4E236AF0-CB79-4485-8403-335353F306BE}"/>
              </a:ext>
            </a:extLst>
          </p:cNvPr>
          <p:cNvSpPr txBox="1"/>
          <p:nvPr/>
        </p:nvSpPr>
        <p:spPr>
          <a:xfrm>
            <a:off x="1283467" y="1357965"/>
            <a:ext cx="370549" cy="261610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8" name="TextBox 12">
            <a:extLst>
              <a:ext uri="{FF2B5EF4-FFF2-40B4-BE49-F238E27FC236}">
                <a16:creationId xmlns:a16="http://schemas.microsoft.com/office/drawing/2014/main" id="{E8A5F11A-FAC8-44E9-A124-974A9FD48A9E}"/>
              </a:ext>
            </a:extLst>
          </p:cNvPr>
          <p:cNvSpPr txBox="1">
            <a:spLocks noChangeArrowheads="1"/>
          </p:cNvSpPr>
          <p:nvPr/>
        </p:nvSpPr>
        <p:spPr bwMode="auto">
          <a:xfrm>
            <a:off x="1600200" y="2706469"/>
            <a:ext cx="1517904" cy="646331"/>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Securitization Subchapter N</a:t>
            </a:r>
            <a:r>
              <a:rPr kumimoji="0" lang="en-US" sz="1200" b="0" i="0" u="none" strike="noStrike" kern="1200" cap="none" spc="0" normalizeH="0" baseline="0" noProof="0" dirty="0">
                <a:ln>
                  <a:noFill/>
                </a:ln>
                <a:solidFill>
                  <a:prstClr val="black"/>
                </a:solidFill>
                <a:effectLst/>
                <a:uLnTx/>
                <a:uFillTx/>
                <a:latin typeface="Arial" charset="0"/>
                <a:ea typeface="+mn-ea"/>
                <a:cs typeface="+mn-cs"/>
              </a:rPr>
              <a:t> March Go-Live</a:t>
            </a:r>
          </a:p>
        </p:txBody>
      </p:sp>
      <p:sp>
        <p:nvSpPr>
          <p:cNvPr id="21" name="TextBox 12">
            <a:extLst>
              <a:ext uri="{FF2B5EF4-FFF2-40B4-BE49-F238E27FC236}">
                <a16:creationId xmlns:a16="http://schemas.microsoft.com/office/drawing/2014/main" id="{894621B8-4089-424A-89E2-FA6B0C81EB37}"/>
              </a:ext>
            </a:extLst>
          </p:cNvPr>
          <p:cNvSpPr txBox="1">
            <a:spLocks noChangeArrowheads="1"/>
          </p:cNvSpPr>
          <p:nvPr/>
        </p:nvSpPr>
        <p:spPr bwMode="auto">
          <a:xfrm>
            <a:off x="160279" y="3914001"/>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31" name="TextBox 30">
            <a:extLst>
              <a:ext uri="{FF2B5EF4-FFF2-40B4-BE49-F238E27FC236}">
                <a16:creationId xmlns:a16="http://schemas.microsoft.com/office/drawing/2014/main" id="{FAFD570D-FC2B-499D-ABED-C30625E18FC6}"/>
              </a:ext>
            </a:extLst>
          </p:cNvPr>
          <p:cNvSpPr txBox="1"/>
          <p:nvPr/>
        </p:nvSpPr>
        <p:spPr>
          <a:xfrm>
            <a:off x="7157535" y="1143000"/>
            <a:ext cx="370549" cy="329320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8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p:txBody>
      </p:sp>
      <p:sp>
        <p:nvSpPr>
          <p:cNvPr id="36" name="TextBox 35">
            <a:extLst>
              <a:ext uri="{FF2B5EF4-FFF2-40B4-BE49-F238E27FC236}">
                <a16:creationId xmlns:a16="http://schemas.microsoft.com/office/drawing/2014/main" id="{08F9B4E1-51C2-44A0-884E-8E4AD146FBC5}"/>
              </a:ext>
            </a:extLst>
          </p:cNvPr>
          <p:cNvSpPr txBox="1"/>
          <p:nvPr/>
        </p:nvSpPr>
        <p:spPr>
          <a:xfrm>
            <a:off x="1241941" y="4211598"/>
            <a:ext cx="370549" cy="89255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9" name="TextBox 8">
            <a:extLst>
              <a:ext uri="{FF2B5EF4-FFF2-40B4-BE49-F238E27FC236}">
                <a16:creationId xmlns:a16="http://schemas.microsoft.com/office/drawing/2014/main" id="{41B47183-A9A5-429E-88CD-7459ED502EDB}"/>
              </a:ext>
            </a:extLst>
          </p:cNvPr>
          <p:cNvSpPr txBox="1"/>
          <p:nvPr/>
        </p:nvSpPr>
        <p:spPr>
          <a:xfrm rot="16200000">
            <a:off x="-183322" y="2891844"/>
            <a:ext cx="995785" cy="276999"/>
          </a:xfrm>
          <a:prstGeom prst="rect">
            <a:avLst/>
          </a:prstGeom>
          <a:no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sng" strike="noStrike" kern="1200" cap="none" spc="0" normalizeH="0" baseline="0" noProof="0" dirty="0">
                <a:ln>
                  <a:noFill/>
                </a:ln>
                <a:solidFill>
                  <a:prstClr val="black"/>
                </a:solidFill>
                <a:effectLst/>
                <a:uLnTx/>
                <a:uFillTx/>
                <a:latin typeface="Arial" panose="020B0604020202020204"/>
                <a:ea typeface="+mn-ea"/>
                <a:cs typeface="+mn-cs"/>
              </a:rPr>
              <a:t>DGR/DESR</a:t>
            </a: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70115" y="5603751"/>
            <a:ext cx="2505302" cy="95410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NPRR935(b) – New solar forecasts and reports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NPRR987(a) – </a:t>
            </a:r>
            <a:r>
              <a:rPr kumimoji="0" lang="en-US" sz="800" b="0" i="0" u="none" strike="noStrike" kern="1200" cap="none" spc="0" normalizeH="0" baseline="0" noProof="0" dirty="0">
                <a:ln>
                  <a:noFill/>
                </a:ln>
                <a:solidFill>
                  <a:prstClr val="black"/>
                </a:solidFill>
                <a:effectLst/>
                <a:uLnTx/>
                <a:uFillTx/>
                <a:latin typeface="Arial" charset="0"/>
                <a:ea typeface="+mn-ea"/>
                <a:cs typeface="+mn-cs"/>
              </a:rPr>
              <a:t>ESR Contribution to PRC </a:t>
            </a:r>
            <a:endParaRPr kumimoji="0" lang="en-US" sz="800" b="0" i="0" u="none" strike="noStrike" kern="0" cap="none" spc="0" normalizeH="0" baseline="0" noProof="0" dirty="0">
              <a:ln>
                <a:noFill/>
              </a:ln>
              <a:solidFill>
                <a:prstClr val="black"/>
              </a:solidFill>
              <a:effectLst/>
              <a:uLnTx/>
              <a:uFillTx/>
              <a:latin typeface="Arial" charset="0"/>
              <a:ea typeface="+mn-ea"/>
              <a:cs typeface="+mn-cs"/>
            </a:endParaRP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NPRR1002(a) – </a:t>
            </a:r>
            <a:r>
              <a:rPr kumimoji="0" lang="en-US" sz="800" b="0" i="0" u="none" strike="noStrike" kern="1200" cap="none" spc="0" normalizeH="0" baseline="0" noProof="0" dirty="0">
                <a:ln>
                  <a:noFill/>
                </a:ln>
                <a:solidFill>
                  <a:prstClr val="black"/>
                </a:solidFill>
                <a:effectLst/>
                <a:uLnTx/>
                <a:uFillTx/>
                <a:latin typeface="Arial" charset="0"/>
                <a:ea typeface="+mn-ea"/>
                <a:cs typeface="+mn-cs"/>
              </a:rPr>
              <a:t>Charging Restrictions in 	Emergency Conditions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NPRR1054(a) – Portion of gray box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NPRR1092(a) – RUC offer floor change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NPRR1096(a) – Non-Spin portion</a:t>
            </a:r>
          </a:p>
        </p:txBody>
      </p:sp>
      <p:graphicFrame>
        <p:nvGraphicFramePr>
          <p:cNvPr id="40" name="Table 39">
            <a:extLst>
              <a:ext uri="{FF2B5EF4-FFF2-40B4-BE49-F238E27FC236}">
                <a16:creationId xmlns:a16="http://schemas.microsoft.com/office/drawing/2014/main" id="{BB347731-9DCF-4A6B-84CF-377681286AF3}"/>
              </a:ext>
            </a:extLst>
          </p:cNvPr>
          <p:cNvGraphicFramePr>
            <a:graphicFrameLocks noGrp="1"/>
          </p:cNvGraphicFramePr>
          <p:nvPr/>
        </p:nvGraphicFramePr>
        <p:xfrm>
          <a:off x="176358" y="5184590"/>
          <a:ext cx="8799059" cy="365760"/>
        </p:xfrm>
        <a:graphic>
          <a:graphicData uri="http://schemas.openxmlformats.org/drawingml/2006/table">
            <a:tbl>
              <a:tblPr firstRow="1" bandRow="1"/>
              <a:tblGrid>
                <a:gridCol w="509442">
                  <a:extLst>
                    <a:ext uri="{9D8B030D-6E8A-4147-A177-3AD203B41FA5}">
                      <a16:colId xmlns:a16="http://schemas.microsoft.com/office/drawing/2014/main" val="20000"/>
                    </a:ext>
                  </a:extLst>
                </a:gridCol>
                <a:gridCol w="82896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100" b="1" dirty="0">
                          <a:solidFill>
                            <a:schemeClr val="tx1"/>
                          </a:solidFill>
                        </a:rPr>
                        <a:t>TBD</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1" strike="noStrike" kern="1200" baseline="0" dirty="0">
                          <a:solidFill>
                            <a:schemeClr val="tx1"/>
                          </a:solidFill>
                          <a:latin typeface="+mn-lt"/>
                          <a:ea typeface="+mn-ea"/>
                          <a:cs typeface="+mn-cs"/>
                        </a:rPr>
                        <a:t>NPRRs</a:t>
                      </a:r>
                      <a:r>
                        <a:rPr lang="en-US" sz="900" b="0" strike="noStrike" kern="1200" baseline="0" dirty="0">
                          <a:solidFill>
                            <a:schemeClr val="tx1"/>
                          </a:solidFill>
                          <a:latin typeface="+mn-lt"/>
                          <a:ea typeface="+mn-ea"/>
                          <a:cs typeface="+mn-cs"/>
                        </a:rPr>
                        <a:t>: 484,825(b),826,829,841,857,879,885,904,918,930,936,941,945,962,963,965,975,987,995,1004,1006,1007,1019,1023,1026,1030,1032,1034,1057, 1077,1090,1092(b),1105  </a:t>
                      </a:r>
                      <a:r>
                        <a:rPr lang="en-US" sz="900" b="1" strike="noStrike" kern="1200" baseline="0" dirty="0">
                          <a:solidFill>
                            <a:schemeClr val="tx1"/>
                          </a:solidFill>
                          <a:latin typeface="+mn-lt"/>
                          <a:ea typeface="+mn-ea"/>
                          <a:cs typeface="+mn-cs"/>
                        </a:rPr>
                        <a:t>SCRs</a:t>
                      </a:r>
                      <a:r>
                        <a:rPr lang="en-US" sz="900" b="0" strike="noStrike" kern="1200" baseline="0" dirty="0">
                          <a:solidFill>
                            <a:schemeClr val="tx1"/>
                          </a:solidFill>
                          <a:latin typeface="+mn-lt"/>
                          <a:ea typeface="+mn-ea"/>
                          <a:cs typeface="+mn-cs"/>
                        </a:rPr>
                        <a:t>: 799,805,807,810,813,816,818,819  </a:t>
                      </a:r>
                      <a:r>
                        <a:rPr lang="en-US" sz="900" b="1" strike="noStrike" kern="1200" baseline="0" dirty="0">
                          <a:solidFill>
                            <a:schemeClr val="tx1"/>
                          </a:solidFill>
                          <a:latin typeface="+mn-lt"/>
                          <a:ea typeface="+mn-ea"/>
                          <a:cs typeface="+mn-cs"/>
                        </a:rPr>
                        <a:t>PGRRs</a:t>
                      </a:r>
                      <a:r>
                        <a:rPr lang="en-US" sz="900" b="0" strike="noStrike" kern="1200" baseline="0" dirty="0">
                          <a:solidFill>
                            <a:schemeClr val="tx1"/>
                          </a:solidFill>
                          <a:latin typeface="+mn-lt"/>
                          <a:ea typeface="+mn-ea"/>
                          <a:cs typeface="+mn-cs"/>
                        </a:rPr>
                        <a:t>: 066,076,088,091,094,099  </a:t>
                      </a:r>
                      <a:r>
                        <a:rPr lang="en-US" sz="900" b="1" strike="noStrike" kern="1200" baseline="0" dirty="0">
                          <a:solidFill>
                            <a:schemeClr val="tx1"/>
                          </a:solidFill>
                          <a:latin typeface="+mn-lt"/>
                          <a:ea typeface="+mn-ea"/>
                          <a:cs typeface="+mn-cs"/>
                        </a:rPr>
                        <a:t>Other</a:t>
                      </a:r>
                      <a:r>
                        <a:rPr lang="en-US" sz="900" b="0" strike="noStrike" kern="1200" baseline="0" dirty="0">
                          <a:solidFill>
                            <a:schemeClr val="tx1"/>
                          </a:solidFill>
                          <a:latin typeface="+mn-lt"/>
                          <a:ea typeface="+mn-ea"/>
                          <a:cs typeface="+mn-cs"/>
                        </a:rPr>
                        <a:t>: OBDRR009,OBDRR017,RRGRR028</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37" name="TextBox 36">
            <a:extLst>
              <a:ext uri="{FF2B5EF4-FFF2-40B4-BE49-F238E27FC236}">
                <a16:creationId xmlns:a16="http://schemas.microsoft.com/office/drawing/2014/main" id="{7F39025C-9B89-4268-9923-9C14C61F09D8}"/>
              </a:ext>
            </a:extLst>
          </p:cNvPr>
          <p:cNvSpPr txBox="1"/>
          <p:nvPr/>
        </p:nvSpPr>
        <p:spPr>
          <a:xfrm>
            <a:off x="1271463" y="1799349"/>
            <a:ext cx="370549" cy="89255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p:txBody>
      </p:sp>
      <p:sp>
        <p:nvSpPr>
          <p:cNvPr id="39" name="TextBox 38">
            <a:extLst>
              <a:ext uri="{FF2B5EF4-FFF2-40B4-BE49-F238E27FC236}">
                <a16:creationId xmlns:a16="http://schemas.microsoft.com/office/drawing/2014/main" id="{FA943662-C4C1-42EA-AC48-DAABC68A57CE}"/>
              </a:ext>
            </a:extLst>
          </p:cNvPr>
          <p:cNvSpPr txBox="1"/>
          <p:nvPr/>
        </p:nvSpPr>
        <p:spPr>
          <a:xfrm>
            <a:off x="1297212" y="1372107"/>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44" name="TextBox 12">
            <a:extLst>
              <a:ext uri="{FF2B5EF4-FFF2-40B4-BE49-F238E27FC236}">
                <a16:creationId xmlns:a16="http://schemas.microsoft.com/office/drawing/2014/main" id="{F27A6DBD-3394-4702-8BAE-1D263496CFF9}"/>
              </a:ext>
            </a:extLst>
          </p:cNvPr>
          <p:cNvSpPr txBox="1">
            <a:spLocks noChangeArrowheads="1"/>
          </p:cNvSpPr>
          <p:nvPr/>
        </p:nvSpPr>
        <p:spPr bwMode="auto">
          <a:xfrm>
            <a:off x="3118104" y="4218801"/>
            <a:ext cx="1447659"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6/4 – </a:t>
            </a:r>
            <a:r>
              <a:rPr kumimoji="0" lang="en-US" sz="1200" b="1" i="0" u="none" strike="noStrike" kern="0" cap="none" spc="0" normalizeH="0" baseline="0" noProof="0" dirty="0">
                <a:ln>
                  <a:noFill/>
                </a:ln>
                <a:solidFill>
                  <a:prstClr val="black"/>
                </a:solidFill>
                <a:effectLst/>
                <a:uLnTx/>
                <a:uFillTx/>
                <a:latin typeface="Arial" charset="0"/>
                <a:ea typeface="+mn-ea"/>
                <a:cs typeface="+mn-cs"/>
              </a:rPr>
              <a:t>6/6</a:t>
            </a:r>
            <a:endParaRPr kumimoji="0" lang="en-US" sz="1200" b="1" i="0" u="none" strike="noStrike" kern="1200" cap="none" spc="0" normalizeH="0" baseline="0" noProof="0" dirty="0">
              <a:ln>
                <a:noFill/>
              </a:ln>
              <a:solidFill>
                <a:prstClr val="black"/>
              </a:solidFill>
              <a:effectLst/>
              <a:uLnTx/>
              <a:uFillTx/>
              <a:latin typeface="Arial" charset="0"/>
              <a:ea typeface="+mn-ea"/>
              <a:cs typeface="+mn-cs"/>
            </a:endParaRPr>
          </a:p>
        </p:txBody>
      </p:sp>
      <p:sp>
        <p:nvSpPr>
          <p:cNvPr id="45" name="TextBox 12">
            <a:extLst>
              <a:ext uri="{FF2B5EF4-FFF2-40B4-BE49-F238E27FC236}">
                <a16:creationId xmlns:a16="http://schemas.microsoft.com/office/drawing/2014/main" id="{BEA8AD31-63DF-4AB9-B1FF-AD64C697916A}"/>
              </a:ext>
            </a:extLst>
          </p:cNvPr>
          <p:cNvSpPr txBox="1">
            <a:spLocks noChangeArrowheads="1"/>
          </p:cNvSpPr>
          <p:nvPr/>
        </p:nvSpPr>
        <p:spPr bwMode="auto">
          <a:xfrm>
            <a:off x="4573049" y="1780401"/>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a:t>
            </a:r>
          </a:p>
        </p:txBody>
      </p:sp>
      <p:sp>
        <p:nvSpPr>
          <p:cNvPr id="47" name="TextBox 12">
            <a:extLst>
              <a:ext uri="{FF2B5EF4-FFF2-40B4-BE49-F238E27FC236}">
                <a16:creationId xmlns:a16="http://schemas.microsoft.com/office/drawing/2014/main" id="{0A570746-F7BB-4539-B22F-9B4D7B8F1C49}"/>
              </a:ext>
            </a:extLst>
          </p:cNvPr>
          <p:cNvSpPr txBox="1">
            <a:spLocks noChangeArrowheads="1"/>
          </p:cNvSpPr>
          <p:nvPr/>
        </p:nvSpPr>
        <p:spPr bwMode="auto">
          <a:xfrm>
            <a:off x="1601129" y="4142601"/>
            <a:ext cx="1510701"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5/13</a:t>
            </a:r>
          </a:p>
        </p:txBody>
      </p:sp>
      <p:sp>
        <p:nvSpPr>
          <p:cNvPr id="48" name="TextBox 47">
            <a:extLst>
              <a:ext uri="{FF2B5EF4-FFF2-40B4-BE49-F238E27FC236}">
                <a16:creationId xmlns:a16="http://schemas.microsoft.com/office/drawing/2014/main" id="{BA54BB81-C4CA-4858-B2A6-33A342EEDFE4}"/>
              </a:ext>
            </a:extLst>
          </p:cNvPr>
          <p:cNvSpPr txBox="1"/>
          <p:nvPr/>
        </p:nvSpPr>
        <p:spPr>
          <a:xfrm>
            <a:off x="4266840" y="1363013"/>
            <a:ext cx="370549" cy="286232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43" name="TextBox 42">
            <a:extLst>
              <a:ext uri="{FF2B5EF4-FFF2-40B4-BE49-F238E27FC236}">
                <a16:creationId xmlns:a16="http://schemas.microsoft.com/office/drawing/2014/main" id="{EC833306-182F-453A-AD05-51402D04CFF1}"/>
              </a:ext>
            </a:extLst>
          </p:cNvPr>
          <p:cNvSpPr txBox="1"/>
          <p:nvPr/>
        </p:nvSpPr>
        <p:spPr>
          <a:xfrm>
            <a:off x="2781014" y="4434246"/>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49" name="TextBox 48">
            <a:extLst>
              <a:ext uri="{FF2B5EF4-FFF2-40B4-BE49-F238E27FC236}">
                <a16:creationId xmlns:a16="http://schemas.microsoft.com/office/drawing/2014/main" id="{280ADB21-4500-405A-9151-FC206A9AC628}"/>
              </a:ext>
            </a:extLst>
          </p:cNvPr>
          <p:cNvSpPr txBox="1"/>
          <p:nvPr/>
        </p:nvSpPr>
        <p:spPr>
          <a:xfrm>
            <a:off x="4237784" y="4644478"/>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50" name="TextBox 49">
            <a:extLst>
              <a:ext uri="{FF2B5EF4-FFF2-40B4-BE49-F238E27FC236}">
                <a16:creationId xmlns:a16="http://schemas.microsoft.com/office/drawing/2014/main" id="{0F180DDC-31F0-4FDE-9149-5350629C28EA}"/>
              </a:ext>
            </a:extLst>
          </p:cNvPr>
          <p:cNvSpPr txBox="1"/>
          <p:nvPr/>
        </p:nvSpPr>
        <p:spPr>
          <a:xfrm>
            <a:off x="8659700" y="1354329"/>
            <a:ext cx="370549" cy="3016210"/>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56" name="TextBox 12">
            <a:extLst>
              <a:ext uri="{FF2B5EF4-FFF2-40B4-BE49-F238E27FC236}">
                <a16:creationId xmlns:a16="http://schemas.microsoft.com/office/drawing/2014/main" id="{D0B54A94-E156-4367-B642-F8C3A3B97E4E}"/>
              </a:ext>
            </a:extLst>
          </p:cNvPr>
          <p:cNvSpPr txBox="1">
            <a:spLocks noChangeArrowheads="1"/>
          </p:cNvSpPr>
          <p:nvPr/>
        </p:nvSpPr>
        <p:spPr bwMode="auto">
          <a:xfrm>
            <a:off x="6017587" y="1752600"/>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10/13</a:t>
            </a:r>
          </a:p>
        </p:txBody>
      </p:sp>
      <p:sp>
        <p:nvSpPr>
          <p:cNvPr id="46" name="TextBox 45">
            <a:extLst>
              <a:ext uri="{FF2B5EF4-FFF2-40B4-BE49-F238E27FC236}">
                <a16:creationId xmlns:a16="http://schemas.microsoft.com/office/drawing/2014/main" id="{C9A94A39-F269-4008-BF6D-A1AB4E265B9E}"/>
              </a:ext>
            </a:extLst>
          </p:cNvPr>
          <p:cNvSpPr txBox="1"/>
          <p:nvPr/>
        </p:nvSpPr>
        <p:spPr>
          <a:xfrm>
            <a:off x="5686139" y="2084295"/>
            <a:ext cx="370549" cy="523220"/>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57" name="TextBox 56">
            <a:extLst>
              <a:ext uri="{FF2B5EF4-FFF2-40B4-BE49-F238E27FC236}">
                <a16:creationId xmlns:a16="http://schemas.microsoft.com/office/drawing/2014/main" id="{FD05E216-7450-46DA-A74B-B3195AE447BD}"/>
              </a:ext>
            </a:extLst>
          </p:cNvPr>
          <p:cNvSpPr txBox="1"/>
          <p:nvPr/>
        </p:nvSpPr>
        <p:spPr>
          <a:xfrm>
            <a:off x="2815286" y="2896899"/>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42" name="TextBox 12">
            <a:extLst>
              <a:ext uri="{FF2B5EF4-FFF2-40B4-BE49-F238E27FC236}">
                <a16:creationId xmlns:a16="http://schemas.microsoft.com/office/drawing/2014/main" id="{AED6FA2E-F32D-4CAD-AA7A-8FCEF8211977}"/>
              </a:ext>
            </a:extLst>
          </p:cNvPr>
          <p:cNvSpPr txBox="1">
            <a:spLocks noChangeArrowheads="1"/>
          </p:cNvSpPr>
          <p:nvPr/>
        </p:nvSpPr>
        <p:spPr bwMode="auto">
          <a:xfrm>
            <a:off x="4569023" y="2743200"/>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7/15</a:t>
            </a:r>
          </a:p>
        </p:txBody>
      </p:sp>
      <p:sp>
        <p:nvSpPr>
          <p:cNvPr id="58" name="TextBox 57">
            <a:extLst>
              <a:ext uri="{FF2B5EF4-FFF2-40B4-BE49-F238E27FC236}">
                <a16:creationId xmlns:a16="http://schemas.microsoft.com/office/drawing/2014/main" id="{0C52B2B0-E72D-4290-A430-8579FC3421E7}"/>
              </a:ext>
            </a:extLst>
          </p:cNvPr>
          <p:cNvSpPr txBox="1"/>
          <p:nvPr/>
        </p:nvSpPr>
        <p:spPr>
          <a:xfrm>
            <a:off x="5686139" y="3048000"/>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59" name="TextBox 12">
            <a:extLst>
              <a:ext uri="{FF2B5EF4-FFF2-40B4-BE49-F238E27FC236}">
                <a16:creationId xmlns:a16="http://schemas.microsoft.com/office/drawing/2014/main" id="{B9289A21-4522-4B32-AD58-E449A3719C43}"/>
              </a:ext>
            </a:extLst>
          </p:cNvPr>
          <p:cNvSpPr txBox="1">
            <a:spLocks noChangeArrowheads="1"/>
          </p:cNvSpPr>
          <p:nvPr/>
        </p:nvSpPr>
        <p:spPr bwMode="auto">
          <a:xfrm>
            <a:off x="4572000" y="3456801"/>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8/16</a:t>
            </a:r>
          </a:p>
        </p:txBody>
      </p:sp>
      <p:sp>
        <p:nvSpPr>
          <p:cNvPr id="61" name="TextBox 60">
            <a:extLst>
              <a:ext uri="{FF2B5EF4-FFF2-40B4-BE49-F238E27FC236}">
                <a16:creationId xmlns:a16="http://schemas.microsoft.com/office/drawing/2014/main" id="{138C5F6D-835D-41DA-8C94-EADF810A990A}"/>
              </a:ext>
            </a:extLst>
          </p:cNvPr>
          <p:cNvSpPr txBox="1"/>
          <p:nvPr/>
        </p:nvSpPr>
        <p:spPr>
          <a:xfrm>
            <a:off x="5697070" y="1371600"/>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63" name="TextBox 12">
            <a:extLst>
              <a:ext uri="{FF2B5EF4-FFF2-40B4-BE49-F238E27FC236}">
                <a16:creationId xmlns:a16="http://schemas.microsoft.com/office/drawing/2014/main" id="{137BEB68-90B5-4990-A00C-980DF9A120E1}"/>
              </a:ext>
            </a:extLst>
          </p:cNvPr>
          <p:cNvSpPr txBox="1">
            <a:spLocks noChangeArrowheads="1"/>
          </p:cNvSpPr>
          <p:nvPr/>
        </p:nvSpPr>
        <p:spPr bwMode="auto">
          <a:xfrm>
            <a:off x="6017480" y="3861123"/>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Early December</a:t>
            </a:r>
          </a:p>
        </p:txBody>
      </p:sp>
      <p:sp>
        <p:nvSpPr>
          <p:cNvPr id="64" name="TextBox 63">
            <a:extLst>
              <a:ext uri="{FF2B5EF4-FFF2-40B4-BE49-F238E27FC236}">
                <a16:creationId xmlns:a16="http://schemas.microsoft.com/office/drawing/2014/main" id="{C560A412-7448-4145-B12C-5F88D71F07DF}"/>
              </a:ext>
            </a:extLst>
          </p:cNvPr>
          <p:cNvSpPr txBox="1"/>
          <p:nvPr/>
        </p:nvSpPr>
        <p:spPr>
          <a:xfrm>
            <a:off x="5692140" y="3768923"/>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65" name="TextBox 12">
            <a:extLst>
              <a:ext uri="{FF2B5EF4-FFF2-40B4-BE49-F238E27FC236}">
                <a16:creationId xmlns:a16="http://schemas.microsoft.com/office/drawing/2014/main" id="{22C07CF6-93C7-4668-A8E0-D415AB3C5799}"/>
              </a:ext>
            </a:extLst>
          </p:cNvPr>
          <p:cNvSpPr txBox="1">
            <a:spLocks noChangeArrowheads="1"/>
          </p:cNvSpPr>
          <p:nvPr/>
        </p:nvSpPr>
        <p:spPr bwMode="auto">
          <a:xfrm>
            <a:off x="7473636" y="2910840"/>
            <a:ext cx="151060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12/1</a:t>
            </a:r>
          </a:p>
        </p:txBody>
      </p:sp>
      <p:sp>
        <p:nvSpPr>
          <p:cNvPr id="62" name="TextBox 12">
            <a:extLst>
              <a:ext uri="{FF2B5EF4-FFF2-40B4-BE49-F238E27FC236}">
                <a16:creationId xmlns:a16="http://schemas.microsoft.com/office/drawing/2014/main" id="{98AF0D27-623B-45BD-884A-A2217AD9994E}"/>
              </a:ext>
            </a:extLst>
          </p:cNvPr>
          <p:cNvSpPr txBox="1">
            <a:spLocks noChangeArrowheads="1"/>
          </p:cNvSpPr>
          <p:nvPr/>
        </p:nvSpPr>
        <p:spPr bwMode="auto">
          <a:xfrm>
            <a:off x="7467600" y="3798726"/>
            <a:ext cx="151060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12/9</a:t>
            </a:r>
          </a:p>
        </p:txBody>
      </p:sp>
    </p:spTree>
    <p:extLst>
      <p:ext uri="{BB962C8B-B14F-4D97-AF65-F5344CB8AC3E}">
        <p14:creationId xmlns:p14="http://schemas.microsoft.com/office/powerpoint/2010/main" val="399341977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229600" cy="527613"/>
          </a:xfrm>
        </p:spPr>
        <p:txBody>
          <a:bodyPr/>
          <a:lstStyle/>
          <a:p>
            <a:r>
              <a:rPr lang="en-US" sz="2200" b="1" dirty="0">
                <a:solidFill>
                  <a:schemeClr val="accent1"/>
                </a:solidFill>
              </a:rPr>
              <a:t>2023 Release Targets –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11</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90890"/>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957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190999"/>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1/31 – 2/2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3/28 – 3/30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5/23 – 5/25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7/25 – 7/27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10/3 – 10/5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12/5 – 12/7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NPRR1020</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NPRR1040</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SCR789</a:t>
                      </a:r>
                      <a:r>
                        <a:rPr kumimoji="0" lang="en-US" sz="1050" b="0" i="0" u="none" strike="noStrike" cap="none" normalizeH="0" baseline="0" dirty="0">
                          <a:ln>
                            <a:noFill/>
                          </a:ln>
                          <a:solidFill>
                            <a:srgbClr val="FF0000"/>
                          </a:solidFill>
                          <a:effectLst/>
                          <a:latin typeface="Courier New" pitchFamily="49" charset="0"/>
                        </a:rPr>
                        <a:t> Ph2</a:t>
                      </a:r>
                      <a:endParaRPr kumimoji="0" lang="en-US" sz="1200" b="0" i="0" u="none" strike="noStrike" cap="none" normalizeH="0" baseline="0" dirty="0">
                        <a:ln>
                          <a:noFill/>
                        </a:ln>
                        <a:solidFill>
                          <a:srgbClr val="FF0000"/>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ECRS</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Courier New" pitchFamily="49" charset="0"/>
                          <a:ea typeface="+mn-ea"/>
                          <a:cs typeface="+mn-cs"/>
                        </a:rPr>
                        <a:t>(NPRR863)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SCR816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963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27" name="TextBox 12">
            <a:extLst>
              <a:ext uri="{FF2B5EF4-FFF2-40B4-BE49-F238E27FC236}">
                <a16:creationId xmlns:a16="http://schemas.microsoft.com/office/drawing/2014/main" id="{91228DEC-7DCD-4F3E-B94B-ED94A1A58744}"/>
              </a:ext>
            </a:extLst>
          </p:cNvPr>
          <p:cNvSpPr txBox="1">
            <a:spLocks noChangeArrowheads="1"/>
          </p:cNvSpPr>
          <p:nvPr/>
        </p:nvSpPr>
        <p:spPr bwMode="auto">
          <a:xfrm>
            <a:off x="4267200" y="4463127"/>
            <a:ext cx="4648199"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EMS Freeze</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May 2023 – Jan. 2024</a:t>
            </a: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70115" y="5600700"/>
            <a:ext cx="2505302" cy="215444"/>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NPRR1020(a) – EPS Metering portion</a:t>
            </a:r>
          </a:p>
        </p:txBody>
      </p:sp>
      <p:graphicFrame>
        <p:nvGraphicFramePr>
          <p:cNvPr id="40" name="Table 39">
            <a:extLst>
              <a:ext uri="{FF2B5EF4-FFF2-40B4-BE49-F238E27FC236}">
                <a16:creationId xmlns:a16="http://schemas.microsoft.com/office/drawing/2014/main" id="{BB347731-9DCF-4A6B-84CF-377681286AF3}"/>
              </a:ext>
            </a:extLst>
          </p:cNvPr>
          <p:cNvGraphicFramePr>
            <a:graphicFrameLocks noGrp="1"/>
          </p:cNvGraphicFramePr>
          <p:nvPr/>
        </p:nvGraphicFramePr>
        <p:xfrm>
          <a:off x="176358" y="5184590"/>
          <a:ext cx="8799059" cy="365760"/>
        </p:xfrm>
        <a:graphic>
          <a:graphicData uri="http://schemas.openxmlformats.org/drawingml/2006/table">
            <a:tbl>
              <a:tblPr firstRow="1" bandRow="1"/>
              <a:tblGrid>
                <a:gridCol w="509442">
                  <a:extLst>
                    <a:ext uri="{9D8B030D-6E8A-4147-A177-3AD203B41FA5}">
                      <a16:colId xmlns:a16="http://schemas.microsoft.com/office/drawing/2014/main" val="20000"/>
                    </a:ext>
                  </a:extLst>
                </a:gridCol>
                <a:gridCol w="82896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100" b="1" dirty="0">
                          <a:solidFill>
                            <a:schemeClr val="tx1"/>
                          </a:solidFill>
                        </a:rPr>
                        <a:t>TBD</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1" strike="noStrike" kern="1200" baseline="0" dirty="0">
                          <a:solidFill>
                            <a:schemeClr val="tx1"/>
                          </a:solidFill>
                          <a:latin typeface="+mn-lt"/>
                          <a:ea typeface="+mn-ea"/>
                          <a:cs typeface="+mn-cs"/>
                        </a:rPr>
                        <a:t>NPRRs</a:t>
                      </a:r>
                      <a:r>
                        <a:rPr lang="en-US" sz="900" b="0" strike="noStrike" kern="1200" baseline="0" dirty="0">
                          <a:solidFill>
                            <a:schemeClr val="tx1"/>
                          </a:solidFill>
                          <a:latin typeface="+mn-lt"/>
                          <a:ea typeface="+mn-ea"/>
                          <a:cs typeface="+mn-cs"/>
                        </a:rPr>
                        <a:t>: 484,825(b),826,829,841,857,879,885,904,918,930,936,941,945,962,963,965,975,987,995,1004,1006,1007,1019,1023,1026,1030,1032,1034,1057, 1077,1090,1092(b),1105  </a:t>
                      </a:r>
                      <a:r>
                        <a:rPr lang="en-US" sz="900" b="1" strike="noStrike" kern="1200" baseline="0" dirty="0">
                          <a:solidFill>
                            <a:schemeClr val="tx1"/>
                          </a:solidFill>
                          <a:latin typeface="+mn-lt"/>
                          <a:ea typeface="+mn-ea"/>
                          <a:cs typeface="+mn-cs"/>
                        </a:rPr>
                        <a:t>SCRs</a:t>
                      </a:r>
                      <a:r>
                        <a:rPr lang="en-US" sz="900" b="0" strike="noStrike" kern="1200" baseline="0" dirty="0">
                          <a:solidFill>
                            <a:schemeClr val="tx1"/>
                          </a:solidFill>
                          <a:latin typeface="+mn-lt"/>
                          <a:ea typeface="+mn-ea"/>
                          <a:cs typeface="+mn-cs"/>
                        </a:rPr>
                        <a:t>: 799,805,807,810,813,816,818,819  </a:t>
                      </a:r>
                      <a:r>
                        <a:rPr lang="en-US" sz="900" b="1" strike="noStrike" kern="1200" baseline="0" dirty="0">
                          <a:solidFill>
                            <a:schemeClr val="tx1"/>
                          </a:solidFill>
                          <a:latin typeface="+mn-lt"/>
                          <a:ea typeface="+mn-ea"/>
                          <a:cs typeface="+mn-cs"/>
                        </a:rPr>
                        <a:t>PGRRs</a:t>
                      </a:r>
                      <a:r>
                        <a:rPr lang="en-US" sz="900" b="0" strike="noStrike" kern="1200" baseline="0" dirty="0">
                          <a:solidFill>
                            <a:schemeClr val="tx1"/>
                          </a:solidFill>
                          <a:latin typeface="+mn-lt"/>
                          <a:ea typeface="+mn-ea"/>
                          <a:cs typeface="+mn-cs"/>
                        </a:rPr>
                        <a:t>: 066,076,088,091,094,099  </a:t>
                      </a:r>
                      <a:r>
                        <a:rPr lang="en-US" sz="900" b="1" strike="noStrike" kern="1200" baseline="0" dirty="0">
                          <a:solidFill>
                            <a:schemeClr val="tx1"/>
                          </a:solidFill>
                          <a:latin typeface="+mn-lt"/>
                          <a:ea typeface="+mn-ea"/>
                          <a:cs typeface="+mn-cs"/>
                        </a:rPr>
                        <a:t>Other</a:t>
                      </a:r>
                      <a:r>
                        <a:rPr lang="en-US" sz="900" b="0" strike="noStrike" kern="1200" baseline="0" dirty="0">
                          <a:solidFill>
                            <a:schemeClr val="tx1"/>
                          </a:solidFill>
                          <a:latin typeface="+mn-lt"/>
                          <a:ea typeface="+mn-ea"/>
                          <a:cs typeface="+mn-cs"/>
                        </a:rPr>
                        <a:t>: OBDRR009,OBDRR017,RRGRR028</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50" name="TextBox 49">
            <a:extLst>
              <a:ext uri="{FF2B5EF4-FFF2-40B4-BE49-F238E27FC236}">
                <a16:creationId xmlns:a16="http://schemas.microsoft.com/office/drawing/2014/main" id="{0F180DDC-31F0-4FDE-9149-5350629C28EA}"/>
              </a:ext>
            </a:extLst>
          </p:cNvPr>
          <p:cNvSpPr txBox="1"/>
          <p:nvPr/>
        </p:nvSpPr>
        <p:spPr>
          <a:xfrm>
            <a:off x="1276786" y="1361854"/>
            <a:ext cx="370549" cy="290848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60" name="TextBox 59">
            <a:extLst>
              <a:ext uri="{FF2B5EF4-FFF2-40B4-BE49-F238E27FC236}">
                <a16:creationId xmlns:a16="http://schemas.microsoft.com/office/drawing/2014/main" id="{8CBAE244-09AA-489A-8D85-C1603BFB5D1C}"/>
              </a:ext>
            </a:extLst>
          </p:cNvPr>
          <p:cNvSpPr txBox="1"/>
          <p:nvPr/>
        </p:nvSpPr>
        <p:spPr>
          <a:xfrm>
            <a:off x="2806558" y="1368642"/>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66" name="TextBox 65">
            <a:extLst>
              <a:ext uri="{FF2B5EF4-FFF2-40B4-BE49-F238E27FC236}">
                <a16:creationId xmlns:a16="http://schemas.microsoft.com/office/drawing/2014/main" id="{43FABC49-64BA-4341-9620-8FAE27F64974}"/>
              </a:ext>
            </a:extLst>
          </p:cNvPr>
          <p:cNvSpPr txBox="1"/>
          <p:nvPr/>
        </p:nvSpPr>
        <p:spPr>
          <a:xfrm>
            <a:off x="4265855" y="1368642"/>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67" name="TextBox 66">
            <a:extLst>
              <a:ext uri="{FF2B5EF4-FFF2-40B4-BE49-F238E27FC236}">
                <a16:creationId xmlns:a16="http://schemas.microsoft.com/office/drawing/2014/main" id="{677FB7AA-0425-4ECC-9149-91187034677E}"/>
              </a:ext>
            </a:extLst>
          </p:cNvPr>
          <p:cNvSpPr txBox="1"/>
          <p:nvPr/>
        </p:nvSpPr>
        <p:spPr>
          <a:xfrm>
            <a:off x="5706298" y="1365774"/>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I</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I</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2" name="TextBox 12">
            <a:extLst>
              <a:ext uri="{FF2B5EF4-FFF2-40B4-BE49-F238E27FC236}">
                <a16:creationId xmlns:a16="http://schemas.microsoft.com/office/drawing/2014/main" id="{75FEC4B0-ABBD-4905-A404-5FEF6E948A5E}"/>
              </a:ext>
            </a:extLst>
          </p:cNvPr>
          <p:cNvSpPr txBox="1">
            <a:spLocks noChangeArrowheads="1"/>
          </p:cNvSpPr>
          <p:nvPr/>
        </p:nvSpPr>
        <p:spPr bwMode="auto">
          <a:xfrm>
            <a:off x="160279" y="3657600"/>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3/10</a:t>
            </a:r>
            <a:endParaRPr kumimoji="0" lang="en-US" sz="1200" b="1" i="0" u="none" strike="noStrike" kern="0" cap="none" spc="0" normalizeH="0" baseline="0" noProof="0" dirty="0">
              <a:ln>
                <a:noFill/>
              </a:ln>
              <a:solidFill>
                <a:srgbClr val="FF0000"/>
              </a:solidFill>
              <a:effectLst/>
              <a:uLnTx/>
              <a:uFillTx/>
              <a:latin typeface="Arial" charset="0"/>
              <a:ea typeface="+mn-ea"/>
              <a:cs typeface="+mn-cs"/>
            </a:endParaRPr>
          </a:p>
        </p:txBody>
      </p:sp>
      <p:sp>
        <p:nvSpPr>
          <p:cNvPr id="23" name="TextBox 22">
            <a:extLst>
              <a:ext uri="{FF2B5EF4-FFF2-40B4-BE49-F238E27FC236}">
                <a16:creationId xmlns:a16="http://schemas.microsoft.com/office/drawing/2014/main" id="{07E8CB83-2693-4C3D-B7E4-0EEF197D773B}"/>
              </a:ext>
            </a:extLst>
          </p:cNvPr>
          <p:cNvSpPr txBox="1"/>
          <p:nvPr/>
        </p:nvSpPr>
        <p:spPr>
          <a:xfrm>
            <a:off x="7162800" y="1352746"/>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5" name="TextBox 24">
            <a:extLst>
              <a:ext uri="{FF2B5EF4-FFF2-40B4-BE49-F238E27FC236}">
                <a16:creationId xmlns:a16="http://schemas.microsoft.com/office/drawing/2014/main" id="{6694C33D-5A6E-4835-8D60-5683CF0A7FFE}"/>
              </a:ext>
            </a:extLst>
          </p:cNvPr>
          <p:cNvSpPr txBox="1"/>
          <p:nvPr/>
        </p:nvSpPr>
        <p:spPr>
          <a:xfrm>
            <a:off x="8678397" y="1371600"/>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Tree>
    <p:extLst>
      <p:ext uri="{BB962C8B-B14F-4D97-AF65-F5344CB8AC3E}">
        <p14:creationId xmlns:p14="http://schemas.microsoft.com/office/powerpoint/2010/main" val="10679338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and No Impact (Vote):</a:t>
            </a:r>
          </a:p>
          <a:p>
            <a:pPr>
              <a:spcAft>
                <a:spcPts val="1200"/>
              </a:spcAft>
            </a:pPr>
            <a:r>
              <a:rPr lang="en-US" b="0" dirty="0"/>
              <a:t>NPRR1138, Communication of Capability and Status of Online IRRs at 0 MW Output – URGENT [ERCOT]</a:t>
            </a:r>
          </a:p>
          <a:p>
            <a:pPr>
              <a:spcAft>
                <a:spcPts val="1200"/>
              </a:spcAft>
            </a:pPr>
            <a:r>
              <a:rPr lang="en-US" b="0" dirty="0"/>
              <a:t>NPRR1152, Remove Requirements to Submit Emergency Operations Plans, Weatherization Plans, and Declarations of Summer/Winter Weather</a:t>
            </a:r>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3736476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with Impacts (Vote):</a:t>
            </a:r>
          </a:p>
          <a:p>
            <a:pPr>
              <a:spcBef>
                <a:spcPts val="300"/>
              </a:spcBef>
              <a:spcAft>
                <a:spcPts val="300"/>
              </a:spcAft>
            </a:pPr>
            <a:r>
              <a:rPr lang="en-US" b="0" dirty="0"/>
              <a:t>NPRR1132, Communicate Operating Limitations during Cold and Hot Weather Conditions [ERCOT]</a:t>
            </a:r>
          </a:p>
          <a:p>
            <a:pPr lvl="1">
              <a:spcBef>
                <a:spcPts val="300"/>
              </a:spcBef>
              <a:spcAft>
                <a:spcPts val="300"/>
              </a:spcAft>
            </a:pPr>
            <a:r>
              <a:rPr lang="en-US" dirty="0"/>
              <a:t>IA:  Between $65K and $95K		Priority 2023; Rank 340</a:t>
            </a:r>
            <a:endParaRPr lang="en-US" b="0" dirty="0"/>
          </a:p>
          <a:p>
            <a:pPr>
              <a:spcBef>
                <a:spcPts val="300"/>
              </a:spcBef>
              <a:spcAft>
                <a:spcPts val="300"/>
              </a:spcAft>
            </a:pPr>
            <a:endParaRPr lang="en-US" b="0" dirty="0"/>
          </a:p>
          <a:p>
            <a:pPr>
              <a:spcBef>
                <a:spcPts val="300"/>
              </a:spcBef>
              <a:spcAft>
                <a:spcPts val="300"/>
              </a:spcAft>
            </a:pPr>
            <a:r>
              <a:rPr lang="en-US" b="0" dirty="0"/>
              <a:t>SCR821, Voltage Set Point Target Information for Distribution Generation Resource (DGR) or Distribution Energy Storage Resource (DESR) [AEP]</a:t>
            </a:r>
          </a:p>
          <a:p>
            <a:pPr lvl="1">
              <a:spcBef>
                <a:spcPts val="300"/>
              </a:spcBef>
              <a:spcAft>
                <a:spcPts val="300"/>
              </a:spcAft>
            </a:pPr>
            <a:r>
              <a:rPr lang="en-US" dirty="0"/>
              <a:t>IA:  Between $25K and $50K		Priority 2024; Rank 4000</a:t>
            </a:r>
          </a:p>
          <a:p>
            <a:pPr lvl="1">
              <a:spcBef>
                <a:spcPts val="300"/>
              </a:spcBef>
              <a:spcAft>
                <a:spcPts val="300"/>
              </a:spcAft>
            </a:pPr>
            <a:endParaRPr lang="en-US" dirty="0"/>
          </a:p>
          <a:p>
            <a:pPr>
              <a:spcBef>
                <a:spcPts val="300"/>
              </a:spcBef>
              <a:spcAft>
                <a:spcPts val="300"/>
              </a:spcAft>
            </a:pPr>
            <a:r>
              <a:rPr lang="en-US" b="0" dirty="0"/>
              <a:t>NPRR1154, Include Alternate Resource in the Availability Plan for the Firm Fuel Supply Service – URGENT [LCRA]</a:t>
            </a:r>
          </a:p>
          <a:p>
            <a:pPr lvl="1">
              <a:spcBef>
                <a:spcPts val="300"/>
              </a:spcBef>
              <a:spcAft>
                <a:spcPts val="300"/>
              </a:spcAft>
            </a:pPr>
            <a:r>
              <a:rPr lang="en-US" dirty="0"/>
              <a:t>IA:  Between $40K and $70K		Priority TBD; Rank TBD</a:t>
            </a:r>
          </a:p>
          <a:p>
            <a:pPr lvl="1">
              <a:spcBef>
                <a:spcPts val="300"/>
              </a:spcBef>
              <a:spcAft>
                <a:spcPts val="300"/>
              </a:spcAft>
            </a:pPr>
            <a:endParaRPr lang="en-US" b="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355812771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NPRR1132, Communicate Operating Limitations during Cold and Hot Weather Conditions [ERCOT]</a:t>
            </a:r>
            <a:endParaRPr lang="en-US" sz="1800" dirty="0"/>
          </a:p>
        </p:txBody>
      </p:sp>
      <p:sp>
        <p:nvSpPr>
          <p:cNvPr id="14339" name="Rectangle 2"/>
          <p:cNvSpPr>
            <a:spLocks noChangeArrowheads="1"/>
          </p:cNvSpPr>
          <p:nvPr/>
        </p:nvSpPr>
        <p:spPr bwMode="auto">
          <a:xfrm>
            <a:off x="190500" y="774492"/>
            <a:ext cx="8612307" cy="50167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600" b="1" dirty="0">
                <a:effectLst/>
                <a:latin typeface="+mn-lt"/>
                <a:ea typeface="Times New Roman" panose="02020603050405020304" pitchFamily="18" charset="0"/>
              </a:rPr>
              <a:t>Proposed Effective Date:</a:t>
            </a:r>
            <a:r>
              <a:rPr lang="en-US" sz="1600" dirty="0">
                <a:effectLst/>
                <a:latin typeface="+mn-lt"/>
                <a:ea typeface="Times New Roman" panose="02020603050405020304" pitchFamily="18" charset="0"/>
              </a:rPr>
              <a:t>  February 1, 2023 (manual solution) and upon system implementation – Priority 2023; Rank 340 (automated solution)</a:t>
            </a:r>
          </a:p>
          <a:p>
            <a:pPr marL="228600" marR="0" algn="just">
              <a:spcBef>
                <a:spcPts val="0"/>
              </a:spcBef>
              <a:spcAft>
                <a:spcPts val="0"/>
              </a:spcAft>
            </a:pPr>
            <a:r>
              <a:rPr lang="en-US" sz="1600" b="1" dirty="0">
                <a:effectLst/>
                <a:latin typeface="+mn-lt"/>
                <a:ea typeface="Times New Roman" panose="02020603050405020304" pitchFamily="18" charset="0"/>
              </a:rPr>
              <a:t>ERCOT Impact Analysis:  </a:t>
            </a:r>
            <a:r>
              <a:rPr lang="en-US" sz="1600" dirty="0">
                <a:effectLst/>
                <a:latin typeface="+mn-lt"/>
                <a:ea typeface="Times New Roman" panose="02020603050405020304" pitchFamily="18" charset="0"/>
              </a:rPr>
              <a:t>Between $65K and $95K; no impacts to ERCOT staffing; impacts to </a:t>
            </a:r>
            <a:r>
              <a:rPr lang="x-none" sz="1600" dirty="0">
                <a:effectLst/>
                <a:latin typeface="+mn-lt"/>
                <a:ea typeface="Times New Roman" panose="02020603050405020304" pitchFamily="18" charset="0"/>
              </a:rPr>
              <a:t>Resource Integration and Ongoing Operations (RIOO)</a:t>
            </a:r>
            <a:r>
              <a:rPr lang="en-US" sz="1600" dirty="0">
                <a:effectLst/>
                <a:latin typeface="+mn-lt"/>
                <a:ea typeface="Times New Roman" panose="02020603050405020304" pitchFamily="18" charset="0"/>
              </a:rPr>
              <a:t>, </a:t>
            </a:r>
            <a:r>
              <a:rPr lang="x-none" sz="1600" dirty="0">
                <a:effectLst/>
                <a:latin typeface="+mn-lt"/>
                <a:ea typeface="Times New Roman" panose="02020603050405020304" pitchFamily="18" charset="0"/>
              </a:rPr>
              <a:t>Grid Decision Support Systems</a:t>
            </a:r>
            <a:r>
              <a:rPr lang="en-US" sz="1600" dirty="0">
                <a:effectLst/>
                <a:latin typeface="+mn-lt"/>
                <a:ea typeface="Times New Roman" panose="02020603050405020304" pitchFamily="18" charset="0"/>
              </a:rPr>
              <a:t>, and </a:t>
            </a:r>
            <a:r>
              <a:rPr lang="x-none" sz="1600" dirty="0">
                <a:effectLst/>
                <a:latin typeface="+mn-lt"/>
                <a:ea typeface="Times New Roman" panose="02020603050405020304" pitchFamily="18" charset="0"/>
              </a:rPr>
              <a:t>Data Management &amp; Analytic Systems</a:t>
            </a:r>
            <a:r>
              <a:rPr lang="en-US" sz="1600" dirty="0">
                <a:effectLst/>
                <a:latin typeface="+mn-lt"/>
                <a:ea typeface="Times New Roman" panose="02020603050405020304" pitchFamily="18" charset="0"/>
              </a:rPr>
              <a:t>; E</a:t>
            </a:r>
            <a:r>
              <a:rPr lang="x-none" sz="1600" dirty="0">
                <a:effectLst/>
                <a:latin typeface="+mn-lt"/>
                <a:ea typeface="Times New Roman" panose="02020603050405020304" pitchFamily="18" charset="0"/>
              </a:rPr>
              <a:t>RCOT business processes</a:t>
            </a:r>
            <a:r>
              <a:rPr lang="en-US" sz="1600" dirty="0">
                <a:effectLst/>
                <a:latin typeface="+mn-lt"/>
                <a:ea typeface="Times New Roman" panose="02020603050405020304" pitchFamily="18" charset="0"/>
              </a:rPr>
              <a:t> will be updated; ERCOT grid operations and practices will be updated.</a:t>
            </a:r>
          </a:p>
          <a:p>
            <a:pPr marL="228600" marR="0">
              <a:spcBef>
                <a:spcPts val="0"/>
              </a:spcBef>
              <a:spcAft>
                <a:spcPts val="0"/>
              </a:spcAft>
            </a:pPr>
            <a:r>
              <a:rPr lang="en-US" sz="1600" b="1" dirty="0">
                <a:effectLst/>
                <a:latin typeface="+mn-lt"/>
                <a:ea typeface="Times New Roman" panose="02020603050405020304" pitchFamily="18" charset="0"/>
              </a:rPr>
              <a:t>Revision Description:  </a:t>
            </a:r>
            <a:r>
              <a:rPr lang="en-US" sz="1600" dirty="0">
                <a:effectLst/>
                <a:latin typeface="+mn-lt"/>
                <a:ea typeface="Times New Roman" panose="02020603050405020304" pitchFamily="18" charset="0"/>
              </a:rPr>
              <a:t>This NPRR </a:t>
            </a:r>
            <a:r>
              <a:rPr lang="en-US" sz="1600" kern="1200" dirty="0">
                <a:effectLst/>
                <a:latin typeface="+mn-lt"/>
                <a:ea typeface="Times New Roman" panose="02020603050405020304" pitchFamily="18" charset="0"/>
              </a:rPr>
              <a:t>specifies that during local cold weather conditions, each Qualified Scheduling Entity (QSE) must update its Generation Resources’ and Energy Storage Resources’ Current Operating Plan (COP), Real-Time telemetry, and Outage and derate reporting to reflect any cold-weather limitations.  This NPRR also requires each Resource Entity to provide Resource-specific cold weather minimum temperature limits, hot weather maximum temperature limits, and alternate fuel capability information in its Resource Registration data submitted pursuant to Planning Guide Section 6.8.2, Resource Registration Process, and update this information as necessary.</a:t>
            </a:r>
            <a:endParaRPr lang="en-US" sz="1600" dirty="0">
              <a:effectLst/>
              <a:latin typeface="+mn-lt"/>
              <a:ea typeface="Times New Roman" panose="02020603050405020304" pitchFamily="18" charset="0"/>
            </a:endParaRPr>
          </a:p>
          <a:p>
            <a:pPr marL="228600" marR="0">
              <a:spcBef>
                <a:spcPts val="0"/>
              </a:spcBef>
              <a:spcAft>
                <a:spcPts val="0"/>
              </a:spcAft>
            </a:pPr>
            <a:r>
              <a:rPr lang="en-US" sz="1600" b="1" dirty="0">
                <a:effectLst/>
                <a:latin typeface="+mn-lt"/>
                <a:ea typeface="Times New Roman" panose="02020603050405020304" pitchFamily="18" charset="0"/>
              </a:rPr>
              <a:t>PRS Decision:</a:t>
            </a:r>
            <a:r>
              <a:rPr lang="en-US" sz="1600" dirty="0">
                <a:effectLst/>
                <a:latin typeface="+mn-lt"/>
                <a:ea typeface="Times New Roman" panose="02020603050405020304" pitchFamily="18" charset="0"/>
              </a:rPr>
              <a:t>  On 10/13/22, PRS voted to recommend approval of NPRR1132 as amended by the 10/11/22 Luminant comments.  There was one abstention from the Consumer (Occidental) Market Segment.  On 11/11/22, PRS voted unanimously to endorse and forward to TAC the 10/13/22 PRS Report as amended by the 10/14/22 ERCOT comments and 11/1/22 Revised Impact Analysis for NPRR1132 with a recommended priority of 2023 and rank of 340.</a:t>
            </a:r>
          </a:p>
        </p:txBody>
      </p:sp>
    </p:spTree>
    <p:extLst>
      <p:ext uri="{BB962C8B-B14F-4D97-AF65-F5344CB8AC3E}">
        <p14:creationId xmlns:p14="http://schemas.microsoft.com/office/powerpoint/2010/main" val="18700996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NPRR1138, Communication of Capability and Status of Online IRRs at 0 MW Output – URGENT [ERCOT]</a:t>
            </a:r>
            <a:endParaRPr lang="en-US" sz="1800" dirty="0"/>
          </a:p>
        </p:txBody>
      </p:sp>
      <p:sp>
        <p:nvSpPr>
          <p:cNvPr id="14339" name="Rectangle 2"/>
          <p:cNvSpPr>
            <a:spLocks noChangeArrowheads="1"/>
          </p:cNvSpPr>
          <p:nvPr/>
        </p:nvSpPr>
        <p:spPr bwMode="auto">
          <a:xfrm>
            <a:off x="190500" y="774492"/>
            <a:ext cx="8612307"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February 1, 2023</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requires each Resource Entity to ensure the reactive capability curve for any Intermittent Renewable Resource (IRR) accurately reflects the IRR’s reactive capability when it is not providing real power or is operating at lower levels of real power output.</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11/11/22, PRS voted unanimously to grant NPRR1138 Urgent status; to recommend approval of NPRR1138 as amended by the 11/7/22 Luminant comments; and to forward to TAC NPRR1138 and the 5/25/22 Impact Analysis.  </a:t>
            </a:r>
          </a:p>
        </p:txBody>
      </p:sp>
    </p:spTree>
    <p:extLst>
      <p:ext uri="{BB962C8B-B14F-4D97-AF65-F5344CB8AC3E}">
        <p14:creationId xmlns:p14="http://schemas.microsoft.com/office/powerpoint/2010/main" val="22205056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500" i="1" dirty="0"/>
              <a:t>NPRR1152, Remove Requirements to Submit Emergency Operations Plans, Weatherization Plans, and Declarations of Summer/Winter Weather Preparedness – URGENT [ERCOT]</a:t>
            </a:r>
            <a:endParaRPr lang="en-US" sz="1500" dirty="0"/>
          </a:p>
        </p:txBody>
      </p:sp>
      <p:sp>
        <p:nvSpPr>
          <p:cNvPr id="14339" name="Rectangle 2"/>
          <p:cNvSpPr>
            <a:spLocks noChangeArrowheads="1"/>
          </p:cNvSpPr>
          <p:nvPr/>
        </p:nvSpPr>
        <p:spPr bwMode="auto">
          <a:xfrm>
            <a:off x="190500" y="774492"/>
            <a:ext cx="8612307" cy="52629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600" b="1" dirty="0">
                <a:effectLst/>
                <a:latin typeface="+mn-lt"/>
                <a:ea typeface="Times New Roman" panose="02020603050405020304" pitchFamily="18" charset="0"/>
              </a:rPr>
              <a:t>Proposed Effective Date:  </a:t>
            </a:r>
            <a:r>
              <a:rPr lang="en-US" sz="1600" dirty="0">
                <a:effectLst/>
                <a:latin typeface="+mn-lt"/>
                <a:ea typeface="Times New Roman" panose="02020603050405020304" pitchFamily="18" charset="0"/>
              </a:rPr>
              <a:t>February 1, 2023</a:t>
            </a:r>
          </a:p>
          <a:p>
            <a:pPr marL="228600" marR="0" algn="just">
              <a:spcBef>
                <a:spcPts val="0"/>
              </a:spcBef>
              <a:spcAft>
                <a:spcPts val="0"/>
              </a:spcAft>
            </a:pPr>
            <a:r>
              <a:rPr lang="en-US" sz="1600" b="1" dirty="0">
                <a:effectLst/>
                <a:latin typeface="+mn-lt"/>
                <a:ea typeface="Times New Roman" panose="02020603050405020304" pitchFamily="18" charset="0"/>
              </a:rPr>
              <a:t>ERCOT Impact Analysis:  </a:t>
            </a:r>
            <a:r>
              <a:rPr lang="en-US" sz="1600" dirty="0">
                <a:effectLst/>
                <a:latin typeface="+mn-lt"/>
                <a:ea typeface="Times New Roman" panose="02020603050405020304" pitchFamily="18" charset="0"/>
              </a:rPr>
              <a:t>No budgetary impact; no impacts to ERCOT staffing; no impacts to ERCOT computer systems; E</a:t>
            </a:r>
            <a:r>
              <a:rPr lang="x-none" sz="1600" dirty="0">
                <a:effectLst/>
                <a:latin typeface="+mn-lt"/>
                <a:ea typeface="Times New Roman" panose="02020603050405020304" pitchFamily="18" charset="0"/>
              </a:rPr>
              <a:t>RCOT business processes</a:t>
            </a:r>
            <a:r>
              <a:rPr lang="en-US" sz="16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600" b="1" dirty="0">
                <a:effectLst/>
                <a:latin typeface="+mn-lt"/>
                <a:ea typeface="Times New Roman" panose="02020603050405020304" pitchFamily="18" charset="0"/>
              </a:rPr>
              <a:t>Revision Description:  </a:t>
            </a:r>
            <a:r>
              <a:rPr lang="en-US" sz="1600" dirty="0">
                <a:effectLst/>
                <a:latin typeface="+mn-lt"/>
                <a:ea typeface="Times New Roman" panose="02020603050405020304" pitchFamily="18" charset="0"/>
              </a:rPr>
              <a:t>This NPRR removes the Protocol requirements to submit emergency operations plans (“EOPs”), weatherization plans, and declarations of Summer/Winter weather preparedness in light of recent Public Utility Commission of Texas (PUCT) rules requiring submission of such information to ERCOT; revises procedures for submitting to ERCOT declarations of natural gas pipeline coordination for Resource Entities with natural gas Generation Resources; revises the list of items considered Protected Information in Section 1.3.1.1, Items Considered Protected Information, to remove references to weatherization plans and add protections for information relating to weatherization activities submitted to or obtained by ERCOT in connection with 16 Texas Administrative Code (TAC) § 25.55; and revises the list of ERCOT Critical Energy Infrastructure Information (ECEII) to clarify language concerning EOPs and add protections for information relating to weatherization activities submitted to or obtained by ERCOT in connection with PUCT rules and North American Electric Reliability Corporation (NERC) Reliability Standards.</a:t>
            </a:r>
          </a:p>
          <a:p>
            <a:pPr marL="228600" marR="0">
              <a:spcBef>
                <a:spcPts val="0"/>
              </a:spcBef>
              <a:spcAft>
                <a:spcPts val="0"/>
              </a:spcAft>
            </a:pPr>
            <a:r>
              <a:rPr lang="en-US" sz="1600" b="1" dirty="0">
                <a:effectLst/>
                <a:latin typeface="+mn-lt"/>
                <a:ea typeface="Times New Roman" panose="02020603050405020304" pitchFamily="18" charset="0"/>
              </a:rPr>
              <a:t>PRS Decision:</a:t>
            </a:r>
            <a:r>
              <a:rPr lang="en-US" sz="1600" dirty="0">
                <a:effectLst/>
                <a:latin typeface="+mn-lt"/>
                <a:ea typeface="Times New Roman" panose="02020603050405020304" pitchFamily="18" charset="0"/>
              </a:rPr>
              <a:t>  On 11/11/22, PRS voted unanimously to grant NPRR1152 Urgent status; to recommend approval of NPRR1152 as submitted; and to forward to TAC NPRR1152 and the 10/20/22 Impact Analysis.  </a:t>
            </a:r>
          </a:p>
        </p:txBody>
      </p:sp>
    </p:spTree>
    <p:extLst>
      <p:ext uri="{BB962C8B-B14F-4D97-AF65-F5344CB8AC3E}">
        <p14:creationId xmlns:p14="http://schemas.microsoft.com/office/powerpoint/2010/main" val="257962042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NPRR1154, Include Alternate Resource in the Availability Plan for the Firm Fuel Supply Service – URGENT [LCRA]</a:t>
            </a:r>
            <a:endParaRPr lang="en-US" sz="1800" dirty="0"/>
          </a:p>
        </p:txBody>
      </p:sp>
      <p:sp>
        <p:nvSpPr>
          <p:cNvPr id="14339" name="Rectangle 2"/>
          <p:cNvSpPr>
            <a:spLocks noChangeArrowheads="1"/>
          </p:cNvSpPr>
          <p:nvPr/>
        </p:nvSpPr>
        <p:spPr bwMode="auto">
          <a:xfrm>
            <a:off x="190500" y="774492"/>
            <a:ext cx="8612307"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Upon system implementation – Priority TBD; Rank TBD</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$40K and $70K; no impacts to ERCOT staffing; impacts to Settlements &amp; Billing Systems and </a:t>
            </a:r>
            <a:r>
              <a:rPr lang="x-none" sz="1800" dirty="0">
                <a:effectLst/>
                <a:latin typeface="+mn-lt"/>
                <a:ea typeface="Times New Roman" panose="02020603050405020304" pitchFamily="18" charset="0"/>
              </a:rPr>
              <a:t>Data Management &amp; Analytic Systems</a:t>
            </a:r>
            <a:r>
              <a:rPr lang="en-US" sz="1800" dirty="0">
                <a:effectLst/>
                <a:latin typeface="+mn-lt"/>
                <a:ea typeface="Times New Roman" panose="02020603050405020304" pitchFamily="18" charset="0"/>
              </a:rPr>
              <a:t>;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updates language to allow for a qualified alternate Resource to be considered in the calculation of the availability reduction factor for the Firm Fuel Supply Service Resource (FFSSR).  Additionally, this NPRR provides a new Settlement billing determinant that will provide the Firm Fuel Supply Service Award Amount per QSE per FFSSR by hour.</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11/11/22, PRS voted unanimously to grant NPRR1154 Urgent status; to recommend approval of NPRR1154 as amended by the 11/9/22 LCRA comments; and to forward to TAC NPRR1154.  </a:t>
            </a:r>
          </a:p>
        </p:txBody>
      </p:sp>
    </p:spTree>
    <p:extLst>
      <p:ext uri="{BB962C8B-B14F-4D97-AF65-F5344CB8AC3E}">
        <p14:creationId xmlns:p14="http://schemas.microsoft.com/office/powerpoint/2010/main" val="256521165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SCR821, Voltage Set Point Target Information for Distribution Generation Resource (DGR) or Distribution Energy Storage Resource (DESR) [AEP]</a:t>
            </a:r>
            <a:endParaRPr lang="en-US" sz="1800" dirty="0"/>
          </a:p>
        </p:txBody>
      </p:sp>
      <p:sp>
        <p:nvSpPr>
          <p:cNvPr id="14339" name="Rectangle 2"/>
          <p:cNvSpPr>
            <a:spLocks noChangeArrowheads="1"/>
          </p:cNvSpPr>
          <p:nvPr/>
        </p:nvSpPr>
        <p:spPr bwMode="auto">
          <a:xfrm>
            <a:off x="190500" y="774492"/>
            <a:ext cx="8612307"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Upon system implementation – Priority 2024; Rank – 4000</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$25K and $50K; no impacts to ERCOT staffing; impacts to Energy Management Systems; no impacts to ERCOT business processes; no impacts to ERCOT grid operations and practices.</a:t>
            </a:r>
          </a:p>
          <a:p>
            <a:pPr marL="228600" marR="0" algn="just">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SCR allows, at the option of the Transmission and/or Distribution Service Provider (TDSP), Voltage Set Point target information to be provided to a Distribution Generation Resource (DGR) or a Distribution Energy Storage Resource (DESR) installation.</a:t>
            </a:r>
          </a:p>
          <a:p>
            <a:pPr marL="228600" marR="0" algn="just">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a:t>
            </a:r>
            <a:r>
              <a:rPr lang="en-US" sz="1800" kern="1200" dirty="0">
                <a:effectLst/>
                <a:latin typeface="+mn-lt"/>
                <a:ea typeface="Times New Roman" panose="02020603050405020304" pitchFamily="18" charset="0"/>
              </a:rPr>
              <a:t>On 8/11/22, PRS voted to recommend approval of SCR821 as submitted.  There were three abstentions from the Independent Retail Electric Provider (IREP) (Reliant) and Investor Owned Utility (IOU) (2) (Oncor, CNP) Market Segments.  On 11/11/22, PRS voted to endorse and forward to TAC the 9/15/22 PRS Report and 11/8/22 Impact Analysis for SCR821 with a recommended priority of 2024 and rank of 4000.  There were two abstentions from the IOU (Oncor, CNP) Market Segment.</a:t>
            </a:r>
            <a:endParaRPr lang="en-US" sz="1800" dirty="0">
              <a:effectLst/>
              <a:latin typeface="+mn-lt"/>
              <a:ea typeface="Times New Roman" panose="02020603050405020304" pitchFamily="18" charset="0"/>
            </a:endParaRPr>
          </a:p>
        </p:txBody>
      </p:sp>
    </p:spTree>
    <p:extLst>
      <p:ext uri="{BB962C8B-B14F-4D97-AF65-F5344CB8AC3E}">
        <p14:creationId xmlns:p14="http://schemas.microsoft.com/office/powerpoint/2010/main" val="1411589364"/>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9477</TotalTime>
  <Words>1887</Words>
  <Application>Microsoft Office PowerPoint</Application>
  <PresentationFormat>On-screen Show (4:3)</PresentationFormat>
  <Paragraphs>453</Paragraphs>
  <Slides>11</Slides>
  <Notes>10</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11</vt:i4>
      </vt:variant>
    </vt:vector>
  </HeadingPairs>
  <TitlesOfParts>
    <vt:vector size="17" baseType="lpstr">
      <vt:lpstr>Arial</vt:lpstr>
      <vt:lpstr>Calibri</vt:lpstr>
      <vt:lpstr>Courier New</vt:lpstr>
      <vt:lpstr>Wingdings</vt:lpstr>
      <vt:lpstr>Custom Design</vt:lpstr>
      <vt:lpstr>Office Theme</vt:lpstr>
      <vt:lpstr>PowerPoint Presentation</vt:lpstr>
      <vt:lpstr>Summary of PRS Update</vt:lpstr>
      <vt:lpstr>Summary of PRS Update</vt:lpstr>
      <vt:lpstr>Appendix</vt:lpstr>
      <vt:lpstr>NPRR1132, Communicate Operating Limitations during Cold and Hot Weather Conditions [ERCOT]</vt:lpstr>
      <vt:lpstr>NPRR1138, Communication of Capability and Status of Online IRRs at 0 MW Output – URGENT [ERCOT]</vt:lpstr>
      <vt:lpstr>NPRR1152, Remove Requirements to Submit Emergency Operations Plans, Weatherization Plans, and Declarations of Summer/Winter Weather Preparedness – URGENT [ERCOT]</vt:lpstr>
      <vt:lpstr>NPRR1154, Include Alternate Resource in the Availability Plan for the Firm Fuel Supply Service – URGENT [LCRA]</vt:lpstr>
      <vt:lpstr>SCR821, Voltage Set Point Target Information for Distribution Generation Resource (DGR) or Distribution Energy Storage Resource (DESR) [AEP]</vt:lpstr>
      <vt:lpstr>2022 Release Targets – Approved NPRRs / SCRs / xGRRs </vt:lpstr>
      <vt:lpstr>2023 Release Targets –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 11XX22</cp:lastModifiedBy>
  <cp:revision>587</cp:revision>
  <cp:lastPrinted>2013-01-30T23:16:36Z</cp:lastPrinted>
  <dcterms:created xsi:type="dcterms:W3CDTF">2010-04-12T23:12:02Z</dcterms:created>
  <dcterms:modified xsi:type="dcterms:W3CDTF">2022-11-29T18:34:14Z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