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  <p:sldMasterId id="2147483706" r:id="rId4"/>
    <p:sldMasterId id="2147483712" r:id="rId5"/>
    <p:sldMasterId id="2147483714" r:id="rId6"/>
  </p:sldMasterIdLst>
  <p:notesMasterIdLst>
    <p:notesMasterId r:id="rId21"/>
  </p:notesMasterIdLst>
  <p:handoutMasterIdLst>
    <p:handoutMasterId r:id="rId22"/>
  </p:handoutMasterIdLst>
  <p:sldIdLst>
    <p:sldId id="270" r:id="rId7"/>
    <p:sldId id="734" r:id="rId8"/>
    <p:sldId id="754" r:id="rId9"/>
    <p:sldId id="618" r:id="rId10"/>
    <p:sldId id="2598" r:id="rId11"/>
    <p:sldId id="2606" r:id="rId12"/>
    <p:sldId id="665" r:id="rId13"/>
    <p:sldId id="2572" r:id="rId14"/>
    <p:sldId id="609" r:id="rId15"/>
    <p:sldId id="573" r:id="rId16"/>
    <p:sldId id="2592" r:id="rId17"/>
    <p:sldId id="2447" r:id="rId18"/>
    <p:sldId id="2480" r:id="rId19"/>
    <p:sldId id="261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AA9962-9916-40DC-8F92-D62D9A3C18DF}" v="1" dt="2022-11-28T21:10:28.7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76" autoAdjust="0"/>
    <p:restoredTop sz="96807" autoAdjust="0"/>
  </p:normalViewPr>
  <p:slideViewPr>
    <p:cSldViewPr snapToGrid="0">
      <p:cViewPr varScale="1">
        <p:scale>
          <a:sx n="132" d="100"/>
          <a:sy n="132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o, Nitika" userId="eb4dfd7f-5a13-4bd1-acb0-2d627733e6c8" providerId="ADAL" clId="{1CAA9962-9916-40DC-8F92-D62D9A3C18DF}"/>
    <pc:docChg chg="undo custSel delSld modSld sldOrd">
      <pc:chgData name="Mago, Nitika" userId="eb4dfd7f-5a13-4bd1-acb0-2d627733e6c8" providerId="ADAL" clId="{1CAA9962-9916-40DC-8F92-D62D9A3C18DF}" dt="2022-11-28T21:16:37.774" v="223" actId="113"/>
      <pc:docMkLst>
        <pc:docMk/>
      </pc:docMkLst>
      <pc:sldChg chg="ord">
        <pc:chgData name="Mago, Nitika" userId="eb4dfd7f-5a13-4bd1-acb0-2d627733e6c8" providerId="ADAL" clId="{1CAA9962-9916-40DC-8F92-D62D9A3C18DF}" dt="2022-11-28T20:53:31.987" v="10"/>
        <pc:sldMkLst>
          <pc:docMk/>
          <pc:sldMk cId="1394679244" sldId="573"/>
        </pc:sldMkLst>
      </pc:sldChg>
      <pc:sldChg chg="ord">
        <pc:chgData name="Mago, Nitika" userId="eb4dfd7f-5a13-4bd1-acb0-2d627733e6c8" providerId="ADAL" clId="{1CAA9962-9916-40DC-8F92-D62D9A3C18DF}" dt="2022-11-28T20:53:38.954" v="12"/>
        <pc:sldMkLst>
          <pc:docMk/>
          <pc:sldMk cId="1663467047" sldId="609"/>
        </pc:sldMkLst>
      </pc:sldChg>
      <pc:sldChg chg="modSp mod">
        <pc:chgData name="Mago, Nitika" userId="eb4dfd7f-5a13-4bd1-acb0-2d627733e6c8" providerId="ADAL" clId="{1CAA9962-9916-40DC-8F92-D62D9A3C18DF}" dt="2022-11-28T21:15:46.729" v="206" actId="20577"/>
        <pc:sldMkLst>
          <pc:docMk/>
          <pc:sldMk cId="588272861" sldId="618"/>
        </pc:sldMkLst>
        <pc:spChg chg="mod">
          <ac:chgData name="Mago, Nitika" userId="eb4dfd7f-5a13-4bd1-acb0-2d627733e6c8" providerId="ADAL" clId="{1CAA9962-9916-40DC-8F92-D62D9A3C18DF}" dt="2022-11-28T21:13:57.175" v="135" actId="20577"/>
          <ac:spMkLst>
            <pc:docMk/>
            <pc:sldMk cId="588272861" sldId="618"/>
            <ac:spMk id="2" creationId="{00000000-0000-0000-0000-000000000000}"/>
          </ac:spMkLst>
        </pc:spChg>
        <pc:spChg chg="mod">
          <ac:chgData name="Mago, Nitika" userId="eb4dfd7f-5a13-4bd1-acb0-2d627733e6c8" providerId="ADAL" clId="{1CAA9962-9916-40DC-8F92-D62D9A3C18DF}" dt="2022-11-28T21:15:46.729" v="206" actId="20577"/>
          <ac:spMkLst>
            <pc:docMk/>
            <pc:sldMk cId="588272861" sldId="618"/>
            <ac:spMk id="5" creationId="{580069AB-74BB-40F9-B595-CF2D9E17375C}"/>
          </ac:spMkLst>
        </pc:spChg>
        <pc:picChg chg="mod">
          <ac:chgData name="Mago, Nitika" userId="eb4dfd7f-5a13-4bd1-acb0-2d627733e6c8" providerId="ADAL" clId="{1CAA9962-9916-40DC-8F92-D62D9A3C18DF}" dt="2022-11-28T21:13:28.539" v="116" actId="1076"/>
          <ac:picMkLst>
            <pc:docMk/>
            <pc:sldMk cId="588272861" sldId="618"/>
            <ac:picMk id="9" creationId="{DE74E33F-0CA4-4BA0-82AE-F867B790C87E}"/>
          </ac:picMkLst>
        </pc:picChg>
      </pc:sldChg>
      <pc:sldChg chg="modSp mod">
        <pc:chgData name="Mago, Nitika" userId="eb4dfd7f-5a13-4bd1-acb0-2d627733e6c8" providerId="ADAL" clId="{1CAA9962-9916-40DC-8F92-D62D9A3C18DF}" dt="2022-11-28T21:10:09.817" v="18" actId="20577"/>
        <pc:sldMkLst>
          <pc:docMk/>
          <pc:sldMk cId="1813237403" sldId="754"/>
        </pc:sldMkLst>
        <pc:spChg chg="mod">
          <ac:chgData name="Mago, Nitika" userId="eb4dfd7f-5a13-4bd1-acb0-2d627733e6c8" providerId="ADAL" clId="{1CAA9962-9916-40DC-8F92-D62D9A3C18DF}" dt="2022-11-28T21:10:09.817" v="18" actId="20577"/>
          <ac:spMkLst>
            <pc:docMk/>
            <pc:sldMk cId="1813237403" sldId="754"/>
            <ac:spMk id="3" creationId="{FEE60E96-ECFB-4688-9D3E-E0963B973198}"/>
          </ac:spMkLst>
        </pc:spChg>
      </pc:sldChg>
      <pc:sldChg chg="modSp mod ord">
        <pc:chgData name="Mago, Nitika" userId="eb4dfd7f-5a13-4bd1-acb0-2d627733e6c8" providerId="ADAL" clId="{1CAA9962-9916-40DC-8F92-D62D9A3C18DF}" dt="2022-11-28T21:14:09.846" v="139" actId="20577"/>
        <pc:sldMkLst>
          <pc:docMk/>
          <pc:sldMk cId="3978994836" sldId="2447"/>
        </pc:sldMkLst>
        <pc:spChg chg="mod">
          <ac:chgData name="Mago, Nitika" userId="eb4dfd7f-5a13-4bd1-acb0-2d627733e6c8" providerId="ADAL" clId="{1CAA9962-9916-40DC-8F92-D62D9A3C18DF}" dt="2022-11-28T21:14:09.846" v="139" actId="20577"/>
          <ac:spMkLst>
            <pc:docMk/>
            <pc:sldMk cId="3978994836" sldId="2447"/>
            <ac:spMk id="2" creationId="{00000000-0000-0000-0000-000000000000}"/>
          </ac:spMkLst>
        </pc:spChg>
      </pc:sldChg>
      <pc:sldChg chg="ord">
        <pc:chgData name="Mago, Nitika" userId="eb4dfd7f-5a13-4bd1-acb0-2d627733e6c8" providerId="ADAL" clId="{1CAA9962-9916-40DC-8F92-D62D9A3C18DF}" dt="2022-11-28T20:53:38.954" v="12"/>
        <pc:sldMkLst>
          <pc:docMk/>
          <pc:sldMk cId="1469702208" sldId="2572"/>
        </pc:sldMkLst>
      </pc:sldChg>
      <pc:sldChg chg="del">
        <pc:chgData name="Mago, Nitika" userId="eb4dfd7f-5a13-4bd1-acb0-2d627733e6c8" providerId="ADAL" clId="{1CAA9962-9916-40DC-8F92-D62D9A3C18DF}" dt="2022-11-28T20:52:48.774" v="0" actId="47"/>
        <pc:sldMkLst>
          <pc:docMk/>
          <pc:sldMk cId="3286724457" sldId="2597"/>
        </pc:sldMkLst>
      </pc:sldChg>
      <pc:sldChg chg="addSp modSp mod">
        <pc:chgData name="Mago, Nitika" userId="eb4dfd7f-5a13-4bd1-acb0-2d627733e6c8" providerId="ADAL" clId="{1CAA9962-9916-40DC-8F92-D62D9A3C18DF}" dt="2022-11-28T21:16:37.774" v="223" actId="113"/>
        <pc:sldMkLst>
          <pc:docMk/>
          <pc:sldMk cId="364035805" sldId="2598"/>
        </pc:sldMkLst>
        <pc:spChg chg="mod">
          <ac:chgData name="Mago, Nitika" userId="eb4dfd7f-5a13-4bd1-acb0-2d627733e6c8" providerId="ADAL" clId="{1CAA9962-9916-40DC-8F92-D62D9A3C18DF}" dt="2022-11-28T21:16:37.774" v="223" actId="113"/>
          <ac:spMkLst>
            <pc:docMk/>
            <pc:sldMk cId="364035805" sldId="2598"/>
            <ac:spMk id="3" creationId="{619995B8-2790-490E-97C7-8097AE09F658}"/>
          </ac:spMkLst>
        </pc:spChg>
        <pc:spChg chg="add mod">
          <ac:chgData name="Mago, Nitika" userId="eb4dfd7f-5a13-4bd1-acb0-2d627733e6c8" providerId="ADAL" clId="{1CAA9962-9916-40DC-8F92-D62D9A3C18DF}" dt="2022-11-28T21:15:38.506" v="196" actId="20577"/>
          <ac:spMkLst>
            <pc:docMk/>
            <pc:sldMk cId="364035805" sldId="2598"/>
            <ac:spMk id="6" creationId="{2DA2C878-D49A-47E0-90A1-81ADCDC72483}"/>
          </ac:spMkLst>
        </pc:spChg>
        <pc:picChg chg="mod">
          <ac:chgData name="Mago, Nitika" userId="eb4dfd7f-5a13-4bd1-acb0-2d627733e6c8" providerId="ADAL" clId="{1CAA9962-9916-40DC-8F92-D62D9A3C18DF}" dt="2022-11-28T21:14:36.540" v="151" actId="1076"/>
          <ac:picMkLst>
            <pc:docMk/>
            <pc:sldMk cId="364035805" sldId="2598"/>
            <ac:picMk id="5" creationId="{557CDED2-9439-4B1F-BE13-31561DB7C4B8}"/>
          </ac:picMkLst>
        </pc:picChg>
      </pc:sldChg>
      <pc:sldChg chg="del">
        <pc:chgData name="Mago, Nitika" userId="eb4dfd7f-5a13-4bd1-acb0-2d627733e6c8" providerId="ADAL" clId="{1CAA9962-9916-40DC-8F92-D62D9A3C18DF}" dt="2022-11-28T20:52:48.774" v="0" actId="47"/>
        <pc:sldMkLst>
          <pc:docMk/>
          <pc:sldMk cId="1009571208" sldId="2604"/>
        </pc:sldMkLst>
      </pc:sldChg>
      <pc:sldChg chg="modSp mod">
        <pc:chgData name="Mago, Nitika" userId="eb4dfd7f-5a13-4bd1-acb0-2d627733e6c8" providerId="ADAL" clId="{1CAA9962-9916-40DC-8F92-D62D9A3C18DF}" dt="2022-11-28T20:53:18.596" v="8" actId="20577"/>
        <pc:sldMkLst>
          <pc:docMk/>
          <pc:sldMk cId="2395531483" sldId="2606"/>
        </pc:sldMkLst>
        <pc:spChg chg="mod">
          <ac:chgData name="Mago, Nitika" userId="eb4dfd7f-5a13-4bd1-acb0-2d627733e6c8" providerId="ADAL" clId="{1CAA9962-9916-40DC-8F92-D62D9A3C18DF}" dt="2022-11-28T20:53:18.596" v="8" actId="20577"/>
          <ac:spMkLst>
            <pc:docMk/>
            <pc:sldMk cId="2395531483" sldId="2606"/>
            <ac:spMk id="3" creationId="{BE48230F-D4D9-408E-86EC-136F161A1BC9}"/>
          </ac:spMkLst>
        </pc:spChg>
      </pc:sldChg>
      <pc:sldChg chg="del">
        <pc:chgData name="Mago, Nitika" userId="eb4dfd7f-5a13-4bd1-acb0-2d627733e6c8" providerId="ADAL" clId="{1CAA9962-9916-40DC-8F92-D62D9A3C18DF}" dt="2022-11-28T20:52:48.774" v="0" actId="47"/>
        <pc:sldMkLst>
          <pc:docMk/>
          <pc:sldMk cId="2587726066" sldId="2610"/>
        </pc:sldMkLst>
      </pc:sldChg>
      <pc:sldChg chg="del">
        <pc:chgData name="Mago, Nitika" userId="eb4dfd7f-5a13-4bd1-acb0-2d627733e6c8" providerId="ADAL" clId="{1CAA9962-9916-40DC-8F92-D62D9A3C18DF}" dt="2022-11-28T20:52:48.774" v="0" actId="47"/>
        <pc:sldMkLst>
          <pc:docMk/>
          <pc:sldMk cId="141037553" sldId="26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Avg</a:t>
            </a:r>
            <a:r>
              <a:rPr lang="en-US" baseline="0" dirty="0"/>
              <a:t> Reg Up adjustment for wind is 1.57 MW</a:t>
            </a:r>
          </a:p>
          <a:p>
            <a:pPr defTabSz="966612">
              <a:defRPr/>
            </a:pPr>
            <a:r>
              <a:rPr lang="en-US" dirty="0"/>
              <a:t>Avg</a:t>
            </a:r>
            <a:r>
              <a:rPr lang="en-US" baseline="0" dirty="0"/>
              <a:t> Reg Down adjustment for wind is 1.44 MW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4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RRS quantity for 2022 decrease between 8 MW (310 GW.s case) and 82 MW (170 GW.s case)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21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OY2022 IFRO – 412 MW/0.1 Hz | Limit 1,240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OY2023 IFRO – 463 MW/0.1 Hz | Limit 1,390 MW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1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193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2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890638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1887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4391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5930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069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45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  <p:sldLayoutId id="2147483705" r:id="rId6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4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75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2/11/09/PRS_November_2022_Project_Update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ercot.com/files/docs/2022/11/09/PRS_November_2022_Project_Update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11/09/PRS_November_2022_Project_Update.ppt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Dec 5, 2022 </a:t>
            </a:r>
          </a:p>
          <a:p>
            <a:r>
              <a:rPr lang="en-US" dirty="0"/>
              <a:t>TAC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A4EAB1-0721-4B26-8BAB-03BDAC2AA9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ERCOT Staff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Proposed 2023 Ancillary Service Methodology And Preliminary Quantities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Service Methodology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400" dirty="0"/>
              <a:t>ERCOT is </a:t>
            </a:r>
            <a:r>
              <a:rPr lang="en-US" sz="1400" u="sng" dirty="0"/>
              <a:t>not proposing any change</a:t>
            </a:r>
            <a:r>
              <a:rPr lang="en-US" sz="1400" dirty="0"/>
              <a:t> to the methodology used to compute the minimum Regulation Service requirements in 2023. </a:t>
            </a:r>
          </a:p>
          <a:p>
            <a:pPr lvl="1" algn="just"/>
            <a:r>
              <a:rPr lang="en-US" sz="1200" dirty="0"/>
              <a:t>The preliminary Regulation quantities have been computed using 2021 and 2022 five-minute net load variability, updated Wind Adjustment and Solar Adjustment tables*.</a:t>
            </a:r>
          </a:p>
          <a:p>
            <a:pPr algn="just"/>
            <a:endParaRPr lang="en-US" sz="1400" dirty="0"/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1400" i="1" dirty="0">
              <a:solidFill>
                <a:schemeClr val="accent6"/>
              </a:solidFill>
            </a:endParaRPr>
          </a:p>
          <a:p>
            <a:pPr marL="0" indent="0" algn="just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478887-2AA5-4115-A24A-BFA9A0123153}"/>
              </a:ext>
            </a:extLst>
          </p:cNvPr>
          <p:cNvSpPr txBox="1"/>
          <p:nvPr/>
        </p:nvSpPr>
        <p:spPr>
          <a:xfrm>
            <a:off x="2256971" y="6484166"/>
            <a:ext cx="6191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2"/>
                </a:solidFill>
              </a:rPr>
              <a:t>*Wind and Solar Adjustment tables track incremental MWs of Regulation needed to account for additional variability per 1000 MW increase in installed wind and solar capacity, respectively.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C2195F-EAB5-412A-86A8-5C3F25DBB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293" y="1746243"/>
            <a:ext cx="7249952" cy="23591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E18919-983E-444E-9F04-DC557E4DB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93" y="4090497"/>
            <a:ext cx="7249952" cy="235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679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RRS Table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8892" y="855406"/>
          <a:ext cx="7936877" cy="2195888"/>
        </p:xfrm>
        <a:graphic>
          <a:graphicData uri="http://schemas.openxmlformats.org/drawingml/2006/table">
            <a:tbl>
              <a:tblPr/>
              <a:tblGrid>
                <a:gridCol w="610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052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Req.</a:t>
                      </a:r>
                      <a:r>
                        <a:rPr lang="en-US" sz="9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Curr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IFRO (MW)</a:t>
                      </a:r>
                      <a:endParaRPr 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2982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**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IFRO (MW)</a:t>
                      </a:r>
                      <a:endParaRPr 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78892" y="3218255"/>
          <a:ext cx="8577072" cy="2166265"/>
        </p:xfrm>
        <a:graphic>
          <a:graphicData uri="http://schemas.openxmlformats.org/drawingml/2006/table">
            <a:tbl>
              <a:tblPr/>
              <a:tblGrid>
                <a:gridCol w="612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1264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Req. (no LR) (MW) 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Curr IFRO (MW)</a:t>
                      </a:r>
                      <a:endParaRPr lang="en-US" sz="900" b="1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2618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2571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1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**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Upd IFRO (MW)</a:t>
                      </a:r>
                      <a:endParaRPr lang="en-US" sz="900" b="1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458368"/>
            <a:ext cx="8531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</a:t>
            </a:r>
            <a:r>
              <a:rPr lang="en-US" sz="1000" dirty="0"/>
              <a:t>RRS quantity is calculated for RCC of 2805 with limit of 60% limit on LRs and min RRS-PFR limit of 1,240 MW.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**</a:t>
            </a:r>
            <a:r>
              <a:rPr lang="en-US" sz="1000" dirty="0"/>
              <a:t>RRS quantity is calculated for RCC of 2805 with limit of 60% limit on LRs and min RRS-PFR limit of 1,390 MW.</a:t>
            </a:r>
          </a:p>
          <a:p>
            <a:r>
              <a:rPr lang="en-US" sz="1000" dirty="0"/>
              <a:t>***Red font in table above identifies study scenario where RRS needed &lt; 2300 MW. RRS requirement during these is based on the applicable floor.</a:t>
            </a:r>
          </a:p>
          <a:p>
            <a:r>
              <a:rPr lang="en-US" sz="1000" dirty="0"/>
              <a:t>****Generation mix (CCs, Gas, SC, Coal, Steam)  providing 1150 MW of PFR has been aligned with actual historic system operations. </a:t>
            </a:r>
          </a:p>
          <a:p>
            <a:r>
              <a:rPr lang="en-US" sz="1000" dirty="0"/>
              <a:t>     Inertia &lt; 250 GW·s: 30% Coal + 70% Rest. Inertia ≥ 250 GW·s: 15% Coal + 85% Rest</a:t>
            </a:r>
          </a:p>
        </p:txBody>
      </p:sp>
    </p:spTree>
    <p:extLst>
      <p:ext uri="{BB962C8B-B14F-4D97-AF65-F5344CB8AC3E}">
        <p14:creationId xmlns:p14="http://schemas.microsoft.com/office/powerpoint/2010/main" val="3232725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Responsive Reserve Service (RRS) Methodology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400" dirty="0"/>
              <a:t>ERCOT is </a:t>
            </a:r>
            <a:r>
              <a:rPr lang="en-US" sz="1400" u="sng" dirty="0"/>
              <a:t>not proposing any change</a:t>
            </a:r>
            <a:r>
              <a:rPr lang="en-US" sz="1400" dirty="0"/>
              <a:t> to methodology used to compute the minimum RRS requirements for 2023. </a:t>
            </a:r>
          </a:p>
          <a:p>
            <a:pPr lvl="1" algn="just"/>
            <a:r>
              <a:rPr lang="en-US" sz="1200" dirty="0"/>
              <a:t>The preliminary RRS quantities have been computed using 2021 and 2022 system inertia conditions and updated RRS table*.</a:t>
            </a:r>
          </a:p>
          <a:p>
            <a:pPr lvl="1" algn="just"/>
            <a:r>
              <a:rPr lang="en-US" sz="1200" dirty="0"/>
              <a:t>NERC’s preliminary BAL-003 Interconnection Frequency Response Obligation (IFRO) for Operating Year (OY) 2023 assessment for ERCOT shows an increase in ERCOT’s IFRO. To align with ERCOT’s 2023 IFRO, </a:t>
            </a:r>
            <a:r>
              <a:rPr lang="en-US" sz="1200" u="sng" dirty="0"/>
              <a:t>minimum RRS-PFR limit for 2023 will change to 1,390 MW</a:t>
            </a:r>
            <a:r>
              <a:rPr lang="en-US" sz="1200" dirty="0"/>
              <a:t>.</a:t>
            </a:r>
            <a:endParaRPr lang="en-US" sz="1400" dirty="0"/>
          </a:p>
          <a:p>
            <a:pPr lvl="1" algn="just"/>
            <a:endParaRPr lang="en-US" sz="1400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lvl="1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marL="0" indent="0" algn="just">
              <a:buNone/>
            </a:pPr>
            <a:r>
              <a:rPr lang="en-US" sz="2400" dirty="0"/>
              <a:t> </a:t>
            </a:r>
          </a:p>
          <a:p>
            <a:pPr algn="just"/>
            <a:endParaRPr lang="en-US" sz="2400" dirty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91B52D-5554-44A0-A4BA-54DC1D99C239}"/>
              </a:ext>
            </a:extLst>
          </p:cNvPr>
          <p:cNvSpPr txBox="1"/>
          <p:nvPr/>
        </p:nvSpPr>
        <p:spPr>
          <a:xfrm>
            <a:off x="2256971" y="6484166"/>
            <a:ext cx="6191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2"/>
                </a:solidFill>
              </a:rPr>
              <a:t>*The RRS table tracks RRS requirements for different inertia conditions. This table was updated in 2023 to use a minimum RRS-PFR limit of 1,390 MW. </a:t>
            </a:r>
          </a:p>
          <a:p>
            <a:endParaRPr lang="en-US" sz="800" i="1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301332-8778-4813-9FF9-89BB4C403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650" y="2416065"/>
            <a:ext cx="6618900" cy="384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994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7D10A-BCA9-43EA-9392-742E0E610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Intra-day Outage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C5559-C380-433F-A2C6-332271A88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The Intra-day Outage table helps account for increased capacity needs following forced outages of thermal resources within an operating day.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54D4E-8FA4-467F-B8E8-B05E824A2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FFC057-C239-49DE-9603-28A15F5E3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32" y="1537557"/>
            <a:ext cx="8219768" cy="398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02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B74DA-FC0D-4F73-8E03-2925D6A5D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ECRS Adjustment for Increase in Solar Installed Capacity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2C916B-C72A-42D1-B832-8A800B21E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Intra-hour Solar Over-Forecast Error Adjustment Table tracks estimated increase in 30-min ahead solar over forecast error per 1000 MW increase in installed solar capacity.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3BDC9-EA31-4D44-9AD6-A9B6E6C5E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A78D23-A985-42A1-BB85-853CB24DEE48}"/>
              </a:ext>
            </a:extLst>
          </p:cNvPr>
          <p:cNvSpPr txBox="1"/>
          <p:nvPr/>
        </p:nvSpPr>
        <p:spPr>
          <a:xfrm>
            <a:off x="1589988" y="1641686"/>
            <a:ext cx="60402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u="sng" cap="small" dirty="0">
                <a:solidFill>
                  <a:schemeClr val="accent1"/>
                </a:solidFill>
              </a:rPr>
              <a:t>Additional ECRS per 1,000 MW increase in solar installed capacity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B3EBCB-E616-4001-815D-EE694B1106CE}"/>
              </a:ext>
            </a:extLst>
          </p:cNvPr>
          <p:cNvSpPr txBox="1"/>
          <p:nvPr/>
        </p:nvSpPr>
        <p:spPr>
          <a:xfrm>
            <a:off x="1820092" y="4395815"/>
            <a:ext cx="55528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u="sng" cap="small" dirty="0">
                <a:solidFill>
                  <a:schemeClr val="accent1"/>
                </a:solidFill>
              </a:rPr>
              <a:t>Adjustment for 2023 (Min: 0 MW | Mean: 64 MW |  Max 283 MW)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EFE878-C37B-45A7-BEEE-8014575A4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010" y="1949463"/>
            <a:ext cx="3829979" cy="22298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5BE95E-1D5E-4650-BC78-A13D2CD7F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6" y="4703592"/>
            <a:ext cx="8981768" cy="14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26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Discussion Timeline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4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September 14, 2022 – PDCWG (Methodology Discussion)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September 23, 2022 – WMWG (Methodology Discussion)</a:t>
            </a:r>
          </a:p>
          <a:p>
            <a:endParaRPr lang="en-US" sz="14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October 21, 2022 – WMWG (Proposed Methodology)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October 27, 2022 – OWG (Proposed Methodology)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October 28, 2022 – PDCWG (Proposed Methodology)</a:t>
            </a:r>
          </a:p>
          <a:p>
            <a:endParaRPr lang="en-US" sz="14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November 02, 2022 - WMS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November 07, 2022 - ROS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December 5, 2022 - TAC</a:t>
            </a:r>
            <a:endParaRPr lang="en-US" sz="1400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December 20, 2022 – </a:t>
            </a:r>
            <a:r>
              <a:rPr lang="en-US" dirty="0" err="1">
                <a:solidFill>
                  <a:schemeClr val="accent2"/>
                </a:solidFill>
              </a:rPr>
              <a:t>BoD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70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6EFC-C6BA-4321-8293-C3B40C9F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0E96-ECFB-4688-9D3E-E0963B973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This presentation will provide a summary of the proposed methodology for computing Ancillary Service (A/S) quantities in 2023.</a:t>
            </a:r>
          </a:p>
          <a:p>
            <a:pPr lvl="1"/>
            <a:r>
              <a:rPr lang="en-US" sz="1400" dirty="0"/>
              <a:t>ERCOT is not proposing any changes in the methodologies used to compute Regulation Service and Responsive Reserve Service (RRS) requirements for 2023.</a:t>
            </a:r>
          </a:p>
          <a:p>
            <a:pPr lvl="1"/>
            <a:endParaRPr lang="en-US" sz="800" dirty="0"/>
          </a:p>
          <a:p>
            <a:pPr lvl="1"/>
            <a:r>
              <a:rPr lang="en-US" sz="1400" dirty="0"/>
              <a:t>NERC’s preliminary BAL-003 Interconnection Frequency Response Obligation (IFRO) for Operating Year (OY) 2023 assessment for ERCOT shows an increase in ERCOT’s IFRO. To align with ERCOT’s 2023 IFRO, minimum RRS-PFR limit for 2023 will change to 1,390 MW. </a:t>
            </a:r>
          </a:p>
          <a:p>
            <a:pPr lvl="1"/>
            <a:endParaRPr lang="en-US" sz="800" dirty="0"/>
          </a:p>
          <a:p>
            <a:pPr lvl="1" algn="just"/>
            <a:r>
              <a:rPr lang="en-US" sz="1400" dirty="0"/>
              <a:t>ERCOT is proposing some changes in the methodology used to compute minimum Non-Spinning Reserve Service (Non-Spin) requirements in 2023. Specifically,</a:t>
            </a:r>
          </a:p>
          <a:p>
            <a:pPr lvl="2" algn="just"/>
            <a:r>
              <a:rPr lang="en-US" sz="1400" dirty="0"/>
              <a:t>Prior to ECRS: Use 85</a:t>
            </a:r>
            <a:r>
              <a:rPr lang="en-US" sz="1400" baseline="30000" dirty="0"/>
              <a:t>th</a:t>
            </a:r>
            <a:r>
              <a:rPr lang="en-US" sz="1400" dirty="0"/>
              <a:t> to 95</a:t>
            </a:r>
            <a:r>
              <a:rPr lang="en-US" sz="1400" baseline="30000" dirty="0"/>
              <a:t>th</a:t>
            </a:r>
            <a:r>
              <a:rPr lang="en-US" sz="1400" dirty="0"/>
              <a:t> percentile of 10 Hours Ahead (HA) max. net load forecast error </a:t>
            </a:r>
          </a:p>
          <a:p>
            <a:pPr lvl="2" algn="just"/>
            <a:r>
              <a:rPr lang="en-US" sz="1400" dirty="0"/>
              <a:t>After ECRS: Use 75</a:t>
            </a:r>
            <a:r>
              <a:rPr lang="en-US" sz="1400" baseline="30000" dirty="0"/>
              <a:t>th</a:t>
            </a:r>
            <a:r>
              <a:rPr lang="en-US" sz="1400" dirty="0"/>
              <a:t> to 95</a:t>
            </a:r>
            <a:r>
              <a:rPr lang="en-US" sz="1400" baseline="30000" dirty="0"/>
              <a:t>th</a:t>
            </a:r>
            <a:r>
              <a:rPr lang="en-US" sz="1400" dirty="0"/>
              <a:t> percentile of 6 HA hourly avg. net load forecast error</a:t>
            </a:r>
          </a:p>
          <a:p>
            <a:pPr lvl="2" algn="just"/>
            <a:endParaRPr lang="en-US" sz="800" dirty="0"/>
          </a:p>
          <a:p>
            <a:pPr lvl="1" algn="just"/>
            <a:r>
              <a:rPr lang="en-US" sz="1400" dirty="0"/>
              <a:t>Upon its implementation, ERCOT is proposing to compute ECRS requirements as the sum of capacity needed to recover frequency following a large unit trip and capacity needed to support sustained net load ramps.</a:t>
            </a:r>
          </a:p>
          <a:p>
            <a:pPr lvl="2" algn="just"/>
            <a:r>
              <a:rPr lang="en-US" sz="1200" dirty="0"/>
              <a:t>Per the </a:t>
            </a:r>
            <a:r>
              <a:rPr lang="en-US" sz="1200" dirty="0">
                <a:hlinkClick r:id="rId2"/>
              </a:rPr>
              <a:t>Nov 11 PRS | Project Update</a:t>
            </a:r>
            <a:r>
              <a:rPr lang="en-US" sz="1200" dirty="0"/>
              <a:t>, ECRS is currently scheduled for 2023 R3 (5/23 – 5/25) release.</a:t>
            </a:r>
          </a:p>
          <a:p>
            <a:pPr lvl="1" algn="just"/>
            <a:endParaRPr lang="en-US" sz="1400" dirty="0"/>
          </a:p>
          <a:p>
            <a:pPr algn="just"/>
            <a:r>
              <a:rPr lang="en-US" sz="1400" dirty="0"/>
              <a:t>Spreadsheets that contain the preliminary quantities for 2023 computed using the proposed methodology and a redline version of the A/S Methodology document have been posted on today’s meeting page.</a:t>
            </a:r>
          </a:p>
          <a:p>
            <a:pPr marL="342900" lvl="1" indent="0" algn="just">
              <a:buNone/>
            </a:pPr>
            <a:endParaRPr lang="en-US" sz="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8E052-6A20-4956-A66D-2E4B52AB5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37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Non-Spinning Reserve Methodology - 2023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400" dirty="0"/>
              <a:t>ERCOT is proposing changes in the methodology used to compute minimum Non-Spin requirements in 2023,</a:t>
            </a:r>
          </a:p>
          <a:p>
            <a:pPr lvl="1" algn="just"/>
            <a:r>
              <a:rPr lang="en-US" sz="1200" b="1" i="1" dirty="0"/>
              <a:t>Before ECRS is implemented:</a:t>
            </a:r>
            <a:r>
              <a:rPr lang="en-US" sz="1200" dirty="0"/>
              <a:t> Use 85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10 HA max. net load forecast error</a:t>
            </a:r>
          </a:p>
          <a:p>
            <a:pPr lvl="1" algn="just"/>
            <a:r>
              <a:rPr lang="en-US" sz="1200" b="1" i="1" dirty="0"/>
              <a:t>After ECRS* is implemented:</a:t>
            </a:r>
            <a:r>
              <a:rPr lang="en-US" sz="1200" dirty="0"/>
              <a:t> Use 75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6 HA hourly avg. net load forecast error</a:t>
            </a:r>
          </a:p>
          <a:p>
            <a:pPr lvl="1" algn="just"/>
            <a:r>
              <a:rPr lang="en-US" sz="1200" dirty="0"/>
              <a:t>The preliminary Non-Spin quantities have been computed using 2020, 2021 and 2022 Net load and Net load Forecast, updated Wind and Solar Over-Forecast Error Adjustment tables and the updated Intra-day Outage table**.</a:t>
            </a:r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endParaRPr lang="en-US" sz="1200" dirty="0"/>
          </a:p>
          <a:p>
            <a:pPr lvl="1" algn="just"/>
            <a:r>
              <a:rPr lang="en-US" sz="1200" dirty="0"/>
              <a:t>Lastly, in 2023, ERCOT will continue the practice of monitoring the weather near Real Time and may procure up to an additional 1,000 MW of Non-Spin for specific Operating Hours.</a:t>
            </a:r>
          </a:p>
          <a:p>
            <a:pPr lvl="1" algn="just"/>
            <a:endParaRPr lang="en-US" sz="1400" dirty="0"/>
          </a:p>
          <a:p>
            <a:pPr lvl="1" algn="just"/>
            <a:endParaRPr lang="en-US" sz="1400" dirty="0"/>
          </a:p>
          <a:p>
            <a:pPr lvl="1" algn="just"/>
            <a:endParaRPr lang="en-US" sz="1400" dirty="0"/>
          </a:p>
          <a:p>
            <a:pPr lvl="1" algn="just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0069AB-74BB-40F9-B595-CF2D9E17375C}"/>
              </a:ext>
            </a:extLst>
          </p:cNvPr>
          <p:cNvSpPr txBox="1"/>
          <p:nvPr/>
        </p:nvSpPr>
        <p:spPr>
          <a:xfrm>
            <a:off x="2249712" y="6321930"/>
            <a:ext cx="6531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2"/>
                </a:solidFill>
              </a:rPr>
              <a:t>*Note that per the </a:t>
            </a:r>
            <a:r>
              <a:rPr lang="en-US" sz="800" i="1" dirty="0">
                <a:hlinkClick r:id="rId2"/>
              </a:rPr>
              <a:t>Nov 11 PRS | Project Update</a:t>
            </a:r>
            <a:r>
              <a:rPr lang="en-US" sz="800" i="1" dirty="0">
                <a:solidFill>
                  <a:schemeClr val="tx2"/>
                </a:solidFill>
              </a:rPr>
              <a:t>, ECRS is currently scheduled for 2023 R3 (5/23 – 5/25) release.</a:t>
            </a:r>
          </a:p>
          <a:p>
            <a:r>
              <a:rPr lang="en-US" sz="800" i="1" dirty="0">
                <a:solidFill>
                  <a:schemeClr val="tx2"/>
                </a:solidFill>
              </a:rPr>
              <a:t>**Wind and Solar Over-Forecast Error Adjustment Table track estimated increase in wind and solar over forecast error per 1000 MW increase in installed wind and solar capacity, respectively. The Intra-day Outage table accounts for increased capacity needs following forced outages of thermal resources within an operating day.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74E33F-0CA4-4BA0-82AE-F867B790C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629" y="2356141"/>
            <a:ext cx="6618514" cy="348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7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938D1-51E0-44D5-BD5A-48198FD81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ECRS Requirements Methodology - 2023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995B8-2790-490E-97C7-8097AE09F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In 2023, ERCOT is proposing to compute ECRS requirements as the sum of capacity needed to</a:t>
            </a:r>
          </a:p>
          <a:p>
            <a:pPr lvl="1"/>
            <a:r>
              <a:rPr lang="en-US" sz="1200" dirty="0"/>
              <a:t>Recover Frequency following a large unit trip:</a:t>
            </a:r>
            <a:r>
              <a:rPr lang="en-US" sz="1200" i="1" dirty="0"/>
              <a:t> </a:t>
            </a:r>
          </a:p>
          <a:p>
            <a:pPr lvl="2"/>
            <a:r>
              <a:rPr lang="en-US" sz="1000" dirty="0"/>
              <a:t>For various inertia levels, a medium-sized supply-side resource is tripped such that frequency nadir is just above 59.7 Hz and amount of response needed to return frequency to 59.98 Hz is determined.</a:t>
            </a:r>
          </a:p>
          <a:p>
            <a:pPr lvl="1"/>
            <a:r>
              <a:rPr lang="en-US" sz="1200" dirty="0"/>
              <a:t>Support Intra-Hour Net Load Forecast errors: </a:t>
            </a:r>
          </a:p>
          <a:p>
            <a:pPr lvl="2"/>
            <a:r>
              <a:rPr lang="en-US" sz="1000" dirty="0"/>
              <a:t>85</a:t>
            </a:r>
            <a:r>
              <a:rPr lang="en-US" sz="1000" baseline="30000" dirty="0"/>
              <a:t>th</a:t>
            </a:r>
            <a:r>
              <a:rPr lang="en-US" sz="1000" dirty="0"/>
              <a:t> – 95</a:t>
            </a:r>
            <a:r>
              <a:rPr lang="en-US" sz="1000" baseline="30000" dirty="0"/>
              <a:t>th</a:t>
            </a:r>
            <a:r>
              <a:rPr lang="en-US" sz="1000" dirty="0"/>
              <a:t> percentile of 30-minute ahead intra-hour netload forecast errors for last two years. The percentile is associated with the risk of net load ramp. The larger the netload ramp, the higher the percentile.</a:t>
            </a:r>
            <a:endParaRPr lang="en-US" sz="1200" dirty="0"/>
          </a:p>
          <a:p>
            <a:pPr lvl="2"/>
            <a:r>
              <a:rPr lang="en-US" sz="1200" dirty="0"/>
              <a:t>An additional adjustment will be included to account for the impact of increase in the solar generation installed capacity on the intra hour net load forecast error.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1A8C8-501E-4701-AEDA-8ACBE2119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7CDED2-9439-4B1F-BE13-31561DB7C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293" y="2722852"/>
            <a:ext cx="5947613" cy="34659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A2C878-D49A-47E0-90A1-81ADCDC72483}"/>
              </a:ext>
            </a:extLst>
          </p:cNvPr>
          <p:cNvSpPr txBox="1"/>
          <p:nvPr/>
        </p:nvSpPr>
        <p:spPr>
          <a:xfrm>
            <a:off x="2249712" y="6321930"/>
            <a:ext cx="6531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2"/>
                </a:solidFill>
              </a:rPr>
              <a:t>*Note that per the </a:t>
            </a:r>
            <a:r>
              <a:rPr lang="en-US" sz="800" i="1" dirty="0">
                <a:hlinkClick r:id="rId3"/>
              </a:rPr>
              <a:t>Nov 11 PRS | Project Update</a:t>
            </a:r>
            <a:r>
              <a:rPr lang="en-US" sz="800" i="1" dirty="0">
                <a:solidFill>
                  <a:schemeClr val="tx2"/>
                </a:solidFill>
              </a:rPr>
              <a:t>, ECRS is currently scheduled for 2023 R3 (5/23 – 5/25) release.</a:t>
            </a:r>
          </a:p>
          <a:p>
            <a:r>
              <a:rPr lang="en-US" sz="800" i="1" dirty="0">
                <a:solidFill>
                  <a:schemeClr val="tx2"/>
                </a:solidFill>
              </a:rPr>
              <a:t>**Solar Intra-Hour Over-Forecast Error Adjustment Table track estimated increase in solar over forecast error per 1000 MW increase in installed solar capacity.</a:t>
            </a:r>
          </a:p>
        </p:txBody>
      </p:sp>
    </p:spTree>
    <p:extLst>
      <p:ext uri="{BB962C8B-B14F-4D97-AF65-F5344CB8AC3E}">
        <p14:creationId xmlns:p14="http://schemas.microsoft.com/office/powerpoint/2010/main" val="36403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3E8D1-CA94-4C5D-B75C-0A8C16F14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8230F-D4D9-408E-86EC-136F161A1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In summary,</a:t>
            </a:r>
          </a:p>
          <a:p>
            <a:pPr lvl="1"/>
            <a:r>
              <a:rPr lang="en-US" sz="1400" dirty="0"/>
              <a:t>ERCOT is not proposing any changes in the methodologies used to compute Regulation Service and RRS requirements for 2023.</a:t>
            </a:r>
          </a:p>
          <a:p>
            <a:pPr lvl="1"/>
            <a:endParaRPr lang="en-US" sz="800" dirty="0"/>
          </a:p>
          <a:p>
            <a:pPr lvl="1"/>
            <a:r>
              <a:rPr lang="en-US" sz="1400" dirty="0"/>
              <a:t>To align with in ERCOT’s 2023 IFRO, minimum RRS-PFR limit for 2023 will change to 1,390 MW. </a:t>
            </a:r>
          </a:p>
          <a:p>
            <a:pPr lvl="1"/>
            <a:endParaRPr lang="en-US" sz="800" dirty="0"/>
          </a:p>
          <a:p>
            <a:pPr lvl="1" algn="just"/>
            <a:r>
              <a:rPr lang="en-US" sz="1400" dirty="0"/>
              <a:t>ERCOT is proposing changes in the methodology used to compute minimum Non-Spin requirements in 2023. Specifically,</a:t>
            </a:r>
          </a:p>
          <a:p>
            <a:pPr lvl="2" algn="just"/>
            <a:r>
              <a:rPr lang="en-US" sz="1400" dirty="0"/>
              <a:t>Prior to ECRS: Use 85</a:t>
            </a:r>
            <a:r>
              <a:rPr lang="en-US" sz="1400" baseline="30000" dirty="0"/>
              <a:t>th</a:t>
            </a:r>
            <a:r>
              <a:rPr lang="en-US" sz="1400" dirty="0"/>
              <a:t> to 95</a:t>
            </a:r>
            <a:r>
              <a:rPr lang="en-US" sz="1400" baseline="30000" dirty="0"/>
              <a:t>th</a:t>
            </a:r>
            <a:r>
              <a:rPr lang="en-US" sz="1400" dirty="0"/>
              <a:t> percentile of 10 Hours Ahead (HA) max. net load forecast error </a:t>
            </a:r>
          </a:p>
          <a:p>
            <a:pPr lvl="2" algn="just"/>
            <a:r>
              <a:rPr lang="en-US" sz="1400" dirty="0"/>
              <a:t>After ECRS: Use 75</a:t>
            </a:r>
            <a:r>
              <a:rPr lang="en-US" sz="1400" baseline="30000" dirty="0"/>
              <a:t>th</a:t>
            </a:r>
            <a:r>
              <a:rPr lang="en-US" sz="1400" dirty="0"/>
              <a:t> to 95</a:t>
            </a:r>
            <a:r>
              <a:rPr lang="en-US" sz="1400" baseline="30000" dirty="0"/>
              <a:t>th</a:t>
            </a:r>
            <a:r>
              <a:rPr lang="en-US" sz="1400" dirty="0"/>
              <a:t> percentile of 6 HA hourly avg. net load forecast error</a:t>
            </a:r>
          </a:p>
          <a:p>
            <a:pPr lvl="2" algn="just"/>
            <a:endParaRPr lang="en-US" sz="800" dirty="0"/>
          </a:p>
          <a:p>
            <a:pPr lvl="1" algn="just"/>
            <a:r>
              <a:rPr lang="en-US" sz="1400" dirty="0"/>
              <a:t>Upon its implementation, ERCOT is proposing to compute ECRS requirements as the sum of capacity needed to recover frequency following a large unit trip and capacity needed to support sustained net load ramps.</a:t>
            </a:r>
          </a:p>
          <a:p>
            <a:pPr lvl="1" algn="just"/>
            <a:endParaRPr lang="en-US" sz="1400" dirty="0"/>
          </a:p>
          <a:p>
            <a:r>
              <a:rPr lang="en-US" sz="1600" dirty="0"/>
              <a:t>ERCOT is requesting TAC’s endorsement of the 2023 A/S Methodology.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318F9F-BE03-4A7E-BE1B-E59F5157E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3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Suggestions? </a:t>
            </a:r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B9F46-0750-4CA9-8718-B5E38FC71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Solar Adjustment Tables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740EB-C3D9-43B6-89F5-51CFF135E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Solar Adjustment Tables track incremental MWs of Regulation needed to account for additional variability per 1000 MW increase in installed solar capacity. </a:t>
            </a:r>
            <a:r>
              <a:rPr lang="en-US" sz="1400" i="1" dirty="0"/>
              <a:t>The methodology for 2023 Solar Adjustment tables has been updated to better align it with how 5-minute wind and solar forecasted ramps are currently used in operations.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C0E46-894F-410D-8A3E-3319B8F21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ADA2ECCC-17FE-4032-A6AB-EA6ACBDB2224}"/>
              </a:ext>
            </a:extLst>
          </p:cNvPr>
          <p:cNvGraphicFramePr>
            <a:graphicFrameLocks noGrp="1"/>
          </p:cNvGraphicFramePr>
          <p:nvPr/>
        </p:nvGraphicFramePr>
        <p:xfrm>
          <a:off x="3049685" y="5396699"/>
          <a:ext cx="3120830" cy="1046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829">
                  <a:extLst>
                    <a:ext uri="{9D8B030D-6E8A-4147-A177-3AD203B41FA5}">
                      <a16:colId xmlns:a16="http://schemas.microsoft.com/office/drawing/2014/main" val="21195107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4885687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1635201852"/>
                    </a:ext>
                  </a:extLst>
                </a:gridCol>
                <a:gridCol w="827573">
                  <a:extLst>
                    <a:ext uri="{9D8B030D-6E8A-4147-A177-3AD203B41FA5}">
                      <a16:colId xmlns:a16="http://schemas.microsoft.com/office/drawing/2014/main" val="3176084866"/>
                    </a:ext>
                  </a:extLst>
                </a:gridCol>
              </a:tblGrid>
              <a:tr h="227338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</a:t>
                      </a:r>
                    </a:p>
                    <a:p>
                      <a:pPr algn="ctr"/>
                      <a:r>
                        <a:rPr lang="en-US" sz="1200" dirty="0"/>
                        <a:t>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</a:t>
                      </a:r>
                    </a:p>
                    <a:p>
                      <a:pPr algn="ctr"/>
                      <a:r>
                        <a:rPr lang="en-US" sz="1200" dirty="0"/>
                        <a:t>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Average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(MW)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0250454"/>
                  </a:ext>
                </a:extLst>
              </a:tr>
              <a:tr h="2564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1255007"/>
                  </a:ext>
                </a:extLst>
              </a:tr>
              <a:tr h="3151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0201912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891DB0B-BED6-4D9D-8FDF-2BE665804F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4"/>
          <a:stretch/>
        </p:blipFill>
        <p:spPr>
          <a:xfrm>
            <a:off x="-165930" y="1722138"/>
            <a:ext cx="4776030" cy="3895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5D180A-80E0-4B83-A66B-5154E50D30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8" r="9387"/>
          <a:stretch/>
        </p:blipFill>
        <p:spPr>
          <a:xfrm>
            <a:off x="4618453" y="1722138"/>
            <a:ext cx="4525547" cy="389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2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Wind Adjustment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1CE3D-4238-4A4E-A825-5634CED16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Wind Adjustment Tables track incremental MWs of Regulation needed to account for additional variability per 1000 MW increase in installed wind capacity.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7BE0DE-FCD1-4274-8E7F-E6678AAF3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8" y="1344053"/>
            <a:ext cx="8949704" cy="26458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08AA7C-15A0-4788-8579-B9740D183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8" y="3685062"/>
            <a:ext cx="8949704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670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64429</TotalTime>
  <Words>1732</Words>
  <Application>Microsoft Office PowerPoint</Application>
  <PresentationFormat>On-screen Show (4:3)</PresentationFormat>
  <Paragraphs>327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2_Office Theme</vt:lpstr>
      <vt:lpstr>4_Custom Design</vt:lpstr>
      <vt:lpstr>5_Custom Design</vt:lpstr>
      <vt:lpstr>PowerPoint Presentation</vt:lpstr>
      <vt:lpstr>Stakeholder Discussion Timeline</vt:lpstr>
      <vt:lpstr>Introduction</vt:lpstr>
      <vt:lpstr>Non-Spinning Reserve Methodology - 2023</vt:lpstr>
      <vt:lpstr>ECRS Requirements Methodology - 2023</vt:lpstr>
      <vt:lpstr>Summary</vt:lpstr>
      <vt:lpstr>PowerPoint Presentation</vt:lpstr>
      <vt:lpstr>2023 Solar Adjustment Tables </vt:lpstr>
      <vt:lpstr>2023 Wind Adjustment Tables</vt:lpstr>
      <vt:lpstr>Regulation Service Methodology</vt:lpstr>
      <vt:lpstr>2023 RRS Table</vt:lpstr>
      <vt:lpstr>Responsive Reserve Service (RRS) Methodology</vt:lpstr>
      <vt:lpstr>2023 Intra-day Outage Table</vt:lpstr>
      <vt:lpstr>ECRS Adjustment for Increase in Solar Installed Capacity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1184</cp:revision>
  <dcterms:created xsi:type="dcterms:W3CDTF">2016-04-16T13:25:21Z</dcterms:created>
  <dcterms:modified xsi:type="dcterms:W3CDTF">2022-11-28T21:16:38Z</dcterms:modified>
</cp:coreProperties>
</file>