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3"/>
    <p:sldMasterId id="2147483846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320" r:id="rId7"/>
    <p:sldId id="271" r:id="rId8"/>
    <p:sldId id="307" r:id="rId9"/>
    <p:sldId id="263" r:id="rId10"/>
    <p:sldId id="316" r:id="rId11"/>
    <p:sldId id="319" r:id="rId12"/>
    <p:sldId id="317" r:id="rId13"/>
    <p:sldId id="261" r:id="rId14"/>
    <p:sldId id="318" r:id="rId15"/>
    <p:sldId id="305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3" autoAdjust="0"/>
    <p:restoredTop sz="90952" autoAdjust="0"/>
  </p:normalViewPr>
  <p:slideViewPr>
    <p:cSldViewPr snapToGrid="0">
      <p:cViewPr varScale="1">
        <p:scale>
          <a:sx n="70" d="100"/>
          <a:sy n="70" d="100"/>
        </p:scale>
        <p:origin x="93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B863C2-8AE5-4E7D-8514-EDF1701C3B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662CA1-761F-49DD-8A82-560D76A61E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43F9D-956A-4D7D-9535-B777B0FB42F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DC6FD9-7ACA-4E93-A1EE-8FEE361C23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B1E2C7-C3BD-44A4-9C5F-75E730881E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DC3C-8AB2-484E-8603-95E1A684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83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65B2F-F21E-4F77-989B-FF40EED96EB5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617F5-F7E7-4082-A0B7-48702210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0525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68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78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53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18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70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2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53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61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38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91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90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8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36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36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18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25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6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69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16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93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63527"/>
            <a:ext cx="10058400" cy="1450757"/>
          </a:xfrm>
        </p:spPr>
        <p:txBody>
          <a:bodyPr/>
          <a:lstStyle>
            <a:lvl1pPr marL="0">
              <a:defRPr u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6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14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01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6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94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3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51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617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7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0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7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6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7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8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6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5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9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01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A29B3E-34B0-4887-8974-26878BAFF8D7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3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5772" y="571500"/>
            <a:ext cx="11500455" cy="182880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/>
              <a:t>System Protection Working Group</a:t>
            </a:r>
            <a:br>
              <a:rPr lang="en-US" sz="6000" b="1" dirty="0"/>
            </a:br>
            <a:r>
              <a:rPr lang="en-US" sz="6000" b="1" dirty="0"/>
              <a:t>(SPWG)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3056" y="4760305"/>
            <a:ext cx="9005888" cy="1183295"/>
          </a:xfrm>
        </p:spPr>
        <p:txBody>
          <a:bodyPr anchor="ctr">
            <a:noAutofit/>
          </a:bodyPr>
          <a:lstStyle/>
          <a:p>
            <a:pPr algn="ctr"/>
            <a:r>
              <a:rPr lang="en-US" sz="2000" b="1"/>
              <a:t>November </a:t>
            </a:r>
            <a:r>
              <a:rPr lang="en-US" sz="2000" b="1" dirty="0"/>
              <a:t>2022</a:t>
            </a:r>
          </a:p>
          <a:p>
            <a:pPr algn="ctr"/>
            <a:r>
              <a:rPr lang="en-US" sz="2000" b="1" dirty="0"/>
              <a:t>Chair: Bret Burford, P.E.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758B5C-2ECD-46D3-BCB9-43203909932D}"/>
              </a:ext>
            </a:extLst>
          </p:cNvPr>
          <p:cNvSpPr txBox="1">
            <a:spLocks/>
          </p:cNvSpPr>
          <p:nvPr/>
        </p:nvSpPr>
        <p:spPr>
          <a:xfrm>
            <a:off x="345772" y="2632320"/>
            <a:ext cx="11500455" cy="13808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/>
              <a:t>Update to ROS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0F3195B-A4B7-48E8-840A-9AC721FC20B6}"/>
              </a:ext>
            </a:extLst>
          </p:cNvPr>
          <p:cNvCxnSpPr>
            <a:cxnSpLocks/>
          </p:cNvCxnSpPr>
          <p:nvPr/>
        </p:nvCxnSpPr>
        <p:spPr>
          <a:xfrm>
            <a:off x="438150" y="4245220"/>
            <a:ext cx="1130617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481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2427514" y="0"/>
            <a:ext cx="8253549" cy="543506"/>
          </a:xfrm>
        </p:spPr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– 2022 Q2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9AF57A-D698-43F2-A6BD-CAD52E2FD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39992"/>
              </p:ext>
            </p:extLst>
          </p:nvPr>
        </p:nvGraphicFramePr>
        <p:xfrm>
          <a:off x="370114" y="482493"/>
          <a:ext cx="4114800" cy="5893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493804647"/>
                    </a:ext>
                  </a:extLst>
                </a:gridCol>
              </a:tblGrid>
              <a:tr h="256218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2022 YTD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# of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</a:rPr>
                        <a:t>Misoperations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345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138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218">
                <a:tc rowSpan="5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Failure to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Slow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Unnecessary Trip during 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Unnecessary Trip – Non 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RAS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Relay System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Electromechanical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Solid State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Microprocessor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Other/ 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218">
                <a:tc rowSpan="9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Equipment Protected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Transformer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Generator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Shunt/Series Capacitor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Shunt/Series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</a:rPr>
                        <a:t> Reactor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Dynamic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</a:rPr>
                        <a:t> VAR system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Breaker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72779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3557E32-37B3-4F47-8CD3-800CC8A3D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3514" y="828093"/>
            <a:ext cx="6848331" cy="486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00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2022 Q2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88A394-4012-4AC9-87CF-1ED5F531DB11}"/>
              </a:ext>
            </a:extLst>
          </p:cNvPr>
          <p:cNvSpPr txBox="1">
            <a:spLocks/>
          </p:cNvSpPr>
          <p:nvPr/>
        </p:nvSpPr>
        <p:spPr>
          <a:xfrm>
            <a:off x="587828" y="718457"/>
            <a:ext cx="10842171" cy="594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/>
              <a:t>Summary of Human Performance Issues noted for 2022 Q2: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Generator tripped during startup after relay upgrade. Stator earth fault detection was set to trip instead of monitor only.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operated for an external fault due to incorrect settings on 67G1 element.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operated for an external fault due to overreach of the Z1G element.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345kV reactor tripped during energization due to an open CT circuit.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overtripped due to a timing miscoordination of the Zone 2 elements.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operated for an external fault due to a setting error for the time-overcurrent ground element.</a:t>
            </a:r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Failure to Trip/Slow Trip </a:t>
            </a:r>
            <a:r>
              <a:rPr lang="en-US" sz="1600" dirty="0" err="1"/>
              <a:t>Misoperations</a:t>
            </a:r>
            <a:r>
              <a:rPr lang="en-US" sz="1600" dirty="0"/>
              <a:t> in 2022 Q2: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Generator plant insulator shorted to ground. Relaying failed to isolate the fault due to programming errors associated with the communication-assisted protection. Relay outputs were </a:t>
            </a:r>
            <a:r>
              <a:rPr lang="en-US" sz="1600" dirty="0" err="1"/>
              <a:t>misprogrammed</a:t>
            </a:r>
            <a:r>
              <a:rPr lang="en-US" sz="1600" dirty="0"/>
              <a:t> following a station upgrade that removed one of the interconnecting lines.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Generator breaker failed to open during normal shutdown due to a failed trip coil.</a:t>
            </a:r>
          </a:p>
        </p:txBody>
      </p:sp>
    </p:spTree>
    <p:extLst>
      <p:ext uri="{BB962C8B-B14F-4D97-AF65-F5344CB8AC3E}">
        <p14:creationId xmlns:p14="http://schemas.microsoft.com/office/powerpoint/2010/main" val="3191415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799" y="590302"/>
            <a:ext cx="10058400" cy="9271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End of SPWG Presentation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2D1E26-9F1F-4C31-89DF-305E8E042229}"/>
              </a:ext>
            </a:extLst>
          </p:cNvPr>
          <p:cNvSpPr txBox="1"/>
          <p:nvPr/>
        </p:nvSpPr>
        <p:spPr>
          <a:xfrm>
            <a:off x="1409699" y="2076449"/>
            <a:ext cx="93726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Next Meeting Scheduled for March 1-2, 2023</a:t>
            </a:r>
          </a:p>
          <a:p>
            <a:pPr algn="ctr">
              <a:spcAft>
                <a:spcPts val="600"/>
              </a:spcAft>
            </a:pPr>
            <a:endParaRPr lang="en-US" sz="2400" dirty="0"/>
          </a:p>
          <a:p>
            <a:pPr algn="ctr">
              <a:spcAft>
                <a:spcPts val="600"/>
              </a:spcAft>
            </a:pPr>
            <a:endParaRPr lang="en-US" sz="2400" dirty="0"/>
          </a:p>
          <a:p>
            <a:pPr algn="ctr">
              <a:spcAft>
                <a:spcPts val="600"/>
              </a:spcAft>
            </a:pPr>
            <a:r>
              <a:rPr lang="en-US" sz="2400" i="1" dirty="0"/>
              <a:t>Next ERCOT ROS Update will be Provided in April 2023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67BC6AF-6B43-40CC-958D-228F3269810D}"/>
              </a:ext>
            </a:extLst>
          </p:cNvPr>
          <p:cNvCxnSpPr>
            <a:cxnSpLocks/>
          </p:cNvCxnSpPr>
          <p:nvPr/>
        </p:nvCxnSpPr>
        <p:spPr>
          <a:xfrm>
            <a:off x="442912" y="4064245"/>
            <a:ext cx="1130617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7A7D45A-4EFC-4146-949D-2A03CA900AD8}"/>
              </a:ext>
            </a:extLst>
          </p:cNvPr>
          <p:cNvSpPr txBox="1"/>
          <p:nvPr/>
        </p:nvSpPr>
        <p:spPr>
          <a:xfrm>
            <a:off x="1409699" y="4448174"/>
            <a:ext cx="9372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Thank You</a:t>
            </a:r>
          </a:p>
          <a:p>
            <a:pPr algn="ctr">
              <a:spcAft>
                <a:spcPts val="600"/>
              </a:spcAft>
            </a:pPr>
            <a:endParaRPr lang="en-US" sz="2400" dirty="0"/>
          </a:p>
          <a:p>
            <a:pPr algn="ctr">
              <a:spcAft>
                <a:spcPts val="600"/>
              </a:spcAft>
            </a:pPr>
            <a:r>
              <a:rPr lang="en-US" sz="24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307444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/>
              <a:t>Protection System – </a:t>
            </a:r>
            <a:endParaRPr lang="en-US" b="0" i="1" dirty="0"/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Protective relays which respond to electrical quantities,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Communications systems necessary for correct operation of protective functions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Voltage and current sensing devices providing inputs to protective relays,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Station dc supply associated with protective functions (including station batteries, battery chargers, and non-battery-based dc supply), and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Control circuitry associated with protective functions through the trip coil(s) of the circuit breakers or other interrupting devices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5622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143000"/>
            <a:ext cx="8382000" cy="4953000"/>
          </a:xfrm>
        </p:spPr>
        <p:txBody>
          <a:bodyPr>
            <a:normAutofit/>
          </a:bodyPr>
          <a:lstStyle/>
          <a:p>
            <a:r>
              <a:rPr lang="en-US" dirty="0"/>
              <a:t>Composite Protection System - </a:t>
            </a:r>
            <a:r>
              <a:rPr lang="en-US" b="0" i="1" dirty="0"/>
              <a:t>The total complement of Protection System(s) that function collectively to protect an Element. Backup protection provided by a different Element’s Protection System(s) is excluded.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dirty="0"/>
              <a:t>Misoperation – </a:t>
            </a:r>
            <a:r>
              <a:rPr lang="en-US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/>
            </a:pPr>
            <a:r>
              <a:rPr lang="en-US" sz="2400" dirty="0"/>
              <a:t>Failure to Trip – During Fault – A failure of a Composite Protection system to operate for a Fault condition for which it is designed.</a:t>
            </a:r>
          </a:p>
          <a:p>
            <a:pPr marL="857250" lvl="1" indent="-457200">
              <a:buAutoNum type="arabicPeriod" startAt="2"/>
            </a:pPr>
            <a:r>
              <a:rPr lang="en-US" sz="2400" dirty="0"/>
              <a:t>Failure to Trip – Other than Fault - A failure of a Composite Protection system to operate for a non-Fault condition for which it is designed, such as a power swing, undervoltage, overexcitation, or loss of excitation.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746109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0668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/>
              <a:t>Misoperation – </a:t>
            </a:r>
            <a:r>
              <a:rPr lang="en-US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 startAt="3"/>
            </a:pPr>
            <a:r>
              <a:rPr lang="en-US" sz="2400" dirty="0"/>
              <a:t>Slow Trip – During Fault – A Composite Protection system that is slower than required for a Fault condition if the duration of its operating time resulted in the operation of at least one other Element’s Composite Protection System.</a:t>
            </a:r>
          </a:p>
          <a:p>
            <a:pPr marL="857250" lvl="1" indent="-457200">
              <a:buAutoNum type="arabicPeriod" startAt="3"/>
            </a:pPr>
            <a:r>
              <a:rPr lang="en-US" sz="2400" dirty="0"/>
              <a:t>Slow Trip – Other than Fault - A Composite Protection system that is slower than required for a non-Fault condition, such as a power swing, undervoltage, overexcitation, or loss of excitation, if the duration of its operating time resulted in the operation of at least one other Element’s Composite Protection System.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2105729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066800"/>
            <a:ext cx="8534400" cy="4953000"/>
          </a:xfrm>
        </p:spPr>
        <p:txBody>
          <a:bodyPr>
            <a:normAutofit/>
          </a:bodyPr>
          <a:lstStyle/>
          <a:p>
            <a:r>
              <a:rPr lang="en-US" dirty="0"/>
              <a:t>Misoperation – </a:t>
            </a:r>
            <a:r>
              <a:rPr lang="en-US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 startAt="5"/>
            </a:pPr>
            <a:r>
              <a:rPr lang="en-US" sz="2400" dirty="0"/>
              <a:t>Unnecessary Trip – During Fault – An unnecessary Composite Protection system operation for a Fault condition on another Element.</a:t>
            </a:r>
          </a:p>
          <a:p>
            <a:pPr marL="857250" lvl="1" indent="-457200">
              <a:buAutoNum type="arabicPeriod" startAt="5"/>
            </a:pPr>
            <a:r>
              <a:rPr lang="en-US" sz="2400" dirty="0"/>
              <a:t>Unnecessary Trip – Other than Fault - An unnecessary Composite Protection system operation for a non-Fault condition.  A Composite Protection System operation that is caused by personnel during on-site maintenance, testing, inspection, construction, or commissioning activities is not a Misoperation.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57601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76275" y="295275"/>
            <a:ext cx="10058400" cy="927100"/>
          </a:xfrm>
        </p:spPr>
        <p:txBody>
          <a:bodyPr>
            <a:normAutofit/>
          </a:bodyPr>
          <a:lstStyle/>
          <a:p>
            <a:r>
              <a:rPr lang="en-US" b="1" dirty="0"/>
              <a:t>SPWG Meeting Overview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8C0561-9AD2-4971-91D8-35DA08A70C43}"/>
              </a:ext>
            </a:extLst>
          </p:cNvPr>
          <p:cNvCxnSpPr>
            <a:cxnSpLocks/>
          </p:cNvCxnSpPr>
          <p:nvPr/>
        </p:nvCxnSpPr>
        <p:spPr>
          <a:xfrm>
            <a:off x="676275" y="1222375"/>
            <a:ext cx="65055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2D1E26-9F1F-4C31-89DF-305E8E042229}"/>
              </a:ext>
            </a:extLst>
          </p:cNvPr>
          <p:cNvSpPr txBox="1"/>
          <p:nvPr/>
        </p:nvSpPr>
        <p:spPr>
          <a:xfrm>
            <a:off x="1019175" y="1222375"/>
            <a:ext cx="93726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3</a:t>
            </a:r>
            <a:r>
              <a:rPr lang="en-US" sz="2400" baseline="30000" dirty="0"/>
              <a:t>rd</a:t>
            </a:r>
            <a:r>
              <a:rPr lang="en-US" sz="2400" dirty="0"/>
              <a:t> SPWG Meeting of 2022 was held on November 9, 2022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2023 Chair = Jon Snellgrove (AEP)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2023 Vice Chair = Andrew </a:t>
            </a:r>
            <a:r>
              <a:rPr lang="en-US" sz="2400" dirty="0" err="1"/>
              <a:t>Mattei</a:t>
            </a:r>
            <a:r>
              <a:rPr lang="en-US" sz="2400" dirty="0"/>
              <a:t> (Brazos EC) – pending approval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Topics Discussed: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Lack of DME data for June 2022 Odessa Event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Texas RE 2022 Q2 Misoperation Data (included)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Reviewed NERC SPCWG Activities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Reviewed status of NOGRR226 – UFLS change for 59.4 Hz issue</a:t>
            </a:r>
          </a:p>
        </p:txBody>
      </p:sp>
    </p:spTree>
    <p:extLst>
      <p:ext uri="{BB962C8B-B14F-4D97-AF65-F5344CB8AC3E}">
        <p14:creationId xmlns:p14="http://schemas.microsoft.com/office/powerpoint/2010/main" val="209072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76275" y="295275"/>
            <a:ext cx="10058400" cy="9271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Lack of DME data for June 2022 Odessa Event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8C0561-9AD2-4971-91D8-35DA08A70C43}"/>
              </a:ext>
            </a:extLst>
          </p:cNvPr>
          <p:cNvCxnSpPr>
            <a:cxnSpLocks/>
          </p:cNvCxnSpPr>
          <p:nvPr/>
        </p:nvCxnSpPr>
        <p:spPr>
          <a:xfrm>
            <a:off x="676275" y="1222375"/>
            <a:ext cx="65055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2D1E26-9F1F-4C31-89DF-305E8E042229}"/>
              </a:ext>
            </a:extLst>
          </p:cNvPr>
          <p:cNvSpPr txBox="1"/>
          <p:nvPr/>
        </p:nvSpPr>
        <p:spPr>
          <a:xfrm>
            <a:off x="1019175" y="1516289"/>
            <a:ext cx="93726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PRC-002-4 is coming out soon regarding Notifications to Other Owners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PRC-002-5 will be under draft by SDT to include revisions for IBRs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ERCOT is wanting revisions to Nodal Operating Guide, Section 6.0.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There is confusion in the DDR/PMU sections, etc.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ERCOT Nodal Operating Guide, Section 6.0 is due for review by SPWG in 2023. 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SPWG will work with ERCOT, etc. on revisions to ERCOT Nodal Operating Guide, Section 6.0 for alignment with PRC-002 revisions, etc. (future NOGRR)</a:t>
            </a:r>
          </a:p>
          <a:p>
            <a:pPr marL="1200150" lvl="2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820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069520A-1939-4202-AABD-30C856C998F8}"/>
              </a:ext>
            </a:extLst>
          </p:cNvPr>
          <p:cNvSpPr txBox="1">
            <a:spLocks/>
          </p:cNvSpPr>
          <p:nvPr/>
        </p:nvSpPr>
        <p:spPr>
          <a:xfrm>
            <a:off x="345772" y="2028825"/>
            <a:ext cx="11500455" cy="18288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b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/>
              <a:t>Protection System </a:t>
            </a:r>
            <a:r>
              <a:rPr lang="en-US" sz="6000" b="1" dirty="0" err="1"/>
              <a:t>Misoperations</a:t>
            </a:r>
            <a:endParaRPr lang="en-US" sz="6000" b="1" dirty="0"/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algn="ctr"/>
            <a:r>
              <a:rPr lang="en-US" sz="6000" b="1" dirty="0">
                <a:solidFill>
                  <a:srgbClr val="FF0000"/>
                </a:solidFill>
              </a:rPr>
              <a:t>2022 Q2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544FA14-8B74-4A8B-843E-CD1A406A56F3}"/>
              </a:ext>
            </a:extLst>
          </p:cNvPr>
          <p:cNvCxnSpPr>
            <a:cxnSpLocks/>
          </p:cNvCxnSpPr>
          <p:nvPr/>
        </p:nvCxnSpPr>
        <p:spPr>
          <a:xfrm>
            <a:off x="438150" y="4245220"/>
            <a:ext cx="1130617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78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924702C-68A1-4470-AC01-463B364DF5FA}"/>
              </a:ext>
            </a:extLst>
          </p:cNvPr>
          <p:cNvSpPr txBox="1">
            <a:spLocks/>
          </p:cNvSpPr>
          <p:nvPr/>
        </p:nvSpPr>
        <p:spPr>
          <a:xfrm>
            <a:off x="1937657" y="227866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2017-2022 Q2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7BD7B0-3218-46B8-9BF3-75A709D81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629" y="857363"/>
            <a:ext cx="11244942" cy="546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07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2017-2022 Q2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3D0A0E-DC9E-48F0-9586-70DEC85486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371" y="1110759"/>
            <a:ext cx="10831286" cy="52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973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2017-2022 Q2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14E704-09F2-4C59-8B1F-1ECCAC369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57" y="700299"/>
            <a:ext cx="11059886" cy="567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930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2017-2022 Q2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E55BC3-E5FE-4BDB-9C59-A9F460AB8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676612"/>
            <a:ext cx="10145486" cy="569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09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2017-2022 Q2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F350F6-BBBB-40FC-A77C-068F5544C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02" y="828642"/>
            <a:ext cx="9679996" cy="552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5998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1_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NzRmYjJhNjYtYTZhMC00NjcyLWI2YWQtNDg4ZTVhNDgyNWQ1IiB2YWx1ZT0iIiB4bWxucz0iaHR0cDovL3d3dy5ib2xkb25qYW1lcy5jb20vMjAwOC8wMS9zaWUvaW50ZXJuYWwvbGFiZWwiIC8+PGVsZW1lbnQgdWlkPSJkMTRmNWMzNi1mNDRhLTQzMTUtYjQzOC0wMDVjZmU4ZjA2OWYiIHZhbHVlPSIiIHhtbG5zPSJodHRwOi8vd3d3LmJvbGRvbmphbWVzLmNvbS8yMDA4LzAxL3NpZS9pbnRlcm5hbC9sYWJlbCIgLz48L3Npc2w+PFVzZXJOYW1lPkNPUlBcYzAxMDgzMDwvVXNlck5hbWU+PERhdGVUaW1lPjMvMTEvMjAyMiAxNzo0MDoyMDwvRGF0ZVRpbWU+PExhYmVsU3RyaW5nPkFFUCBJbnRlcm5hbDwvTGFiZWxTdHJpbmc+PC9pdGVtPjxpdGVtPjxzaXNsIHNpc2xWZXJzaW9uPSIwIiBwb2xpY3k9ImU5YzBiOGQ3LWJkYjQtNGZkMy1iNjJhLWY1MDMyN2FhZWZjZSIgb3JpZ2luPSJ1c2VyU2VsZWN0ZWQiPjxlbGVtZW50IHVpZD0iNTBjMzE4MjQtMDc4MC00OTEwLTg3ZDEtZWFhZmZkMTgyZDQyIiB2YWx1ZT0iIiB4bWxucz0iaHR0cDovL3d3dy5ib2xkb25qYW1lcy5jb20vMjAwOC8wMS9zaWUvaW50ZXJuYWwvbGFiZWwiIC8+PC9zaXNsPjxVc2VyTmFtZT5DT1JQXGMwMTA4MzA8L1VzZXJOYW1lPjxEYXRlVGltZT43LzI3LzIwMjIgMjE6NTU6MTA8L0RhdGVUaW1lPjxMYWJlbFN0cmluZz5BRVAgSW50ZXJuYWw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</sisl>
</file>

<file path=customXml/itemProps1.xml><?xml version="1.0" encoding="utf-8"?>
<ds:datastoreItem xmlns:ds="http://schemas.openxmlformats.org/officeDocument/2006/customXml" ds:itemID="{61AE48D2-E0F0-4D3D-9216-33CBDCD83EC4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FC0675DA-8E7E-4CA2-951B-183A63BBAFA9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1116</TotalTime>
  <Words>978</Words>
  <Application>Microsoft Office PowerPoint</Application>
  <PresentationFormat>Widescreen</PresentationFormat>
  <Paragraphs>161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Retrospect</vt:lpstr>
      <vt:lpstr>1_Retrospect</vt:lpstr>
      <vt:lpstr>System Protection Working Group (SPWG)</vt:lpstr>
      <vt:lpstr>SPWG Meeting Overview</vt:lpstr>
      <vt:lpstr>Lack of DME data for June 2022 Odessa Event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Protection System Misoperations – 2022 Q2</vt:lpstr>
      <vt:lpstr>PowerPoint Presentation</vt:lpstr>
      <vt:lpstr>End of SPWG Presentation</vt:lpstr>
      <vt:lpstr>Definitions</vt:lpstr>
      <vt:lpstr>Definitions</vt:lpstr>
      <vt:lpstr>Definitions</vt:lpstr>
      <vt:lpstr>Definitions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Protection Working Group (SPWG) Update to ROS</dc:title>
  <dc:creator>Karlik, John</dc:creator>
  <cp:lastModifiedBy>Bret Burford</cp:lastModifiedBy>
  <cp:revision>103</cp:revision>
  <dcterms:created xsi:type="dcterms:W3CDTF">2020-04-09T23:35:20Z</dcterms:created>
  <dcterms:modified xsi:type="dcterms:W3CDTF">2022-11-16T17:14:31Z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67428c-8df2-41b3-925f-2e32f93f53ed_Enabled">
    <vt:lpwstr>true</vt:lpwstr>
  </property>
  <property fmtid="{D5CDD505-2E9C-101B-9397-08002B2CF9AE}" pid="3" name="MSIP_Label_f367428c-8df2-41b3-925f-2e32f93f53ed_SetDate">
    <vt:lpwstr>2021-12-01T19:15:57Z</vt:lpwstr>
  </property>
  <property fmtid="{D5CDD505-2E9C-101B-9397-08002B2CF9AE}" pid="4" name="MSIP_Label_f367428c-8df2-41b3-925f-2e32f93f53ed_Method">
    <vt:lpwstr>Standard</vt:lpwstr>
  </property>
  <property fmtid="{D5CDD505-2E9C-101B-9397-08002B2CF9AE}" pid="5" name="MSIP_Label_f367428c-8df2-41b3-925f-2e32f93f53ed_Name">
    <vt:lpwstr>f367428c-8df2-41b3-925f-2e32f93f53ed</vt:lpwstr>
  </property>
  <property fmtid="{D5CDD505-2E9C-101B-9397-08002B2CF9AE}" pid="6" name="MSIP_Label_f367428c-8df2-41b3-925f-2e32f93f53ed_SiteId">
    <vt:lpwstr>6c1ea1fd-d5ee-4dc8-bcfe-8877bd40388b</vt:lpwstr>
  </property>
  <property fmtid="{D5CDD505-2E9C-101B-9397-08002B2CF9AE}" pid="7" name="MSIP_Label_f367428c-8df2-41b3-925f-2e32f93f53ed_ActionId">
    <vt:lpwstr>e8d0e23c-1b59-40d2-8337-eb37248062a3</vt:lpwstr>
  </property>
  <property fmtid="{D5CDD505-2E9C-101B-9397-08002B2CF9AE}" pid="8" name="MSIP_Label_f367428c-8df2-41b3-925f-2e32f93f53ed_ContentBits">
    <vt:lpwstr>0</vt:lpwstr>
  </property>
  <property fmtid="{D5CDD505-2E9C-101B-9397-08002B2CF9AE}" pid="9" name="docIndexRef">
    <vt:lpwstr>37252bcd-3e1a-4eb5-b825-8bb1e6a9b23c</vt:lpwstr>
  </property>
  <property fmtid="{D5CDD505-2E9C-101B-9397-08002B2CF9AE}" pid="10" name="bjClsUserRVM">
    <vt:lpwstr>[]</vt:lpwstr>
  </property>
  <property fmtid="{D5CDD505-2E9C-101B-9397-08002B2CF9AE}" pid="11" name="bjSaver">
    <vt:lpwstr>hsZz30oPjXbSwqAfMjkX+CSggKe5h42T</vt:lpwstr>
  </property>
  <property fmtid="{D5CDD505-2E9C-101B-9397-08002B2CF9AE}" pid="12" name="bjDocumentSecurityLabel">
    <vt:lpwstr>AEP Internal</vt:lpwstr>
  </property>
  <property fmtid="{D5CDD505-2E9C-101B-9397-08002B2CF9AE}" pid="13" name="MSIP_Label_69f43042-6bda-44b2-91eb-eca3d3d484f4_SiteId">
    <vt:lpwstr>15f3c881-6b03-4ff6-8559-77bf5177818f</vt:lpwstr>
  </property>
  <property fmtid="{D5CDD505-2E9C-101B-9397-08002B2CF9AE}" pid="14" name="MSIP_Label_69f43042-6bda-44b2-91eb-eca3d3d484f4_Name">
    <vt:lpwstr>AEP Internal</vt:lpwstr>
  </property>
  <property fmtid="{D5CDD505-2E9C-101B-9397-08002B2CF9AE}" pid="15" name="MSIP_Label_69f43042-6bda-44b2-91eb-eca3d3d484f4_Enabled">
    <vt:lpwstr>true</vt:lpwstr>
  </property>
  <property fmtid="{D5CDD505-2E9C-101B-9397-08002B2CF9AE}" pid="16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17" name="bjDocumentLabelXML-0">
    <vt:lpwstr>ames.com/2008/01/sie/internal/label"&gt;&lt;element uid="50c31824-0780-4910-87d1-eaaffd182d42" value="" /&gt;&lt;/sisl&gt;</vt:lpwstr>
  </property>
  <property fmtid="{D5CDD505-2E9C-101B-9397-08002B2CF9AE}" pid="18" name="bjLabelHistoryID">
    <vt:lpwstr>{61AE48D2-E0F0-4D3D-9216-33CBDCD83EC4}</vt:lpwstr>
  </property>
</Properties>
</file>