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68" r:id="rId5"/>
    <p:sldMasterId id="2147483670" r:id="rId6"/>
  </p:sldMasterIdLst>
  <p:notesMasterIdLst>
    <p:notesMasterId r:id="rId36"/>
  </p:notesMasterIdLst>
  <p:handoutMasterIdLst>
    <p:handoutMasterId r:id="rId37"/>
  </p:handoutMasterIdLst>
  <p:sldIdLst>
    <p:sldId id="260" r:id="rId7"/>
    <p:sldId id="302" r:id="rId8"/>
    <p:sldId id="274" r:id="rId9"/>
    <p:sldId id="275" r:id="rId10"/>
    <p:sldId id="289" r:id="rId11"/>
    <p:sldId id="290" r:id="rId12"/>
    <p:sldId id="287" r:id="rId13"/>
    <p:sldId id="288" r:id="rId14"/>
    <p:sldId id="305" r:id="rId15"/>
    <p:sldId id="299" r:id="rId16"/>
    <p:sldId id="401" r:id="rId17"/>
    <p:sldId id="405" r:id="rId18"/>
    <p:sldId id="417" r:id="rId19"/>
    <p:sldId id="393" r:id="rId20"/>
    <p:sldId id="408" r:id="rId21"/>
    <p:sldId id="420" r:id="rId22"/>
    <p:sldId id="409" r:id="rId23"/>
    <p:sldId id="418" r:id="rId24"/>
    <p:sldId id="412" r:id="rId25"/>
    <p:sldId id="413" r:id="rId26"/>
    <p:sldId id="414" r:id="rId27"/>
    <p:sldId id="411" r:id="rId28"/>
    <p:sldId id="421" r:id="rId29"/>
    <p:sldId id="419" r:id="rId30"/>
    <p:sldId id="294" r:id="rId31"/>
    <p:sldId id="295" r:id="rId32"/>
    <p:sldId id="296" r:id="rId33"/>
    <p:sldId id="297" r:id="rId34"/>
    <p:sldId id="29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0D528A-27EB-A1C2-9572-55229C3671D4}" name="ERCOT" initials="ERCOT" userId="ERCOT" providerId="None"/>
  <p188:author id="{3CF8B2DB-4422-FE44-E6A0-E9F6A7BD7D19}" name="Hinojosa, Luis" initials="HL" userId="S::JoseLuis.Hinojosa@ercot.com::0abb1bae-9833-48f0-96c3-80292fd0fd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6" autoAdjust="0"/>
    <p:restoredTop sz="96357" autoAdjust="0"/>
  </p:normalViewPr>
  <p:slideViewPr>
    <p:cSldViewPr showGuides="1">
      <p:cViewPr varScale="1">
        <p:scale>
          <a:sx n="106" d="100"/>
          <a:sy n="106" d="100"/>
        </p:scale>
        <p:origin x="1284" y="10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11/16/2022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11/16/2022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37802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effectLst/>
                <a:latin typeface="Calibri" panose="020F0502020204030204" pitchFamily="34" charset="0"/>
                <a:ea typeface="Times New Roman" panose="02020603050405020304" pitchFamily="18" charset="0"/>
              </a:rPr>
              <a:t>General check:</a:t>
            </a:r>
          </a:p>
          <a:p>
            <a:pPr marL="285750" indent="-285750">
              <a:buFont typeface="Arial" panose="020B0604020202020204" pitchFamily="34" charset="0"/>
              <a:buChar char="•"/>
            </a:pPr>
            <a:r>
              <a:rPr lang="en-US" sz="1200" dirty="0">
                <a:solidFill>
                  <a:srgbClr val="FF0000"/>
                </a:solidFill>
                <a:effectLst/>
                <a:latin typeface="Calibri" panose="020F0502020204030204" pitchFamily="34" charset="0"/>
              </a:rPr>
              <a:t>Values should be in MWh</a:t>
            </a:r>
          </a:p>
          <a:p>
            <a:pPr marL="285750" indent="-285750">
              <a:buFont typeface="Arial" panose="020B0604020202020204" pitchFamily="34" charset="0"/>
              <a:buChar char="•"/>
            </a:pPr>
            <a:r>
              <a:rPr lang="en-US" sz="1200" dirty="0">
                <a:solidFill>
                  <a:srgbClr val="FF0000"/>
                </a:solidFill>
                <a:effectLst/>
                <a:latin typeface="Calibri" panose="020F0502020204030204" pitchFamily="34" charset="0"/>
              </a:rPr>
              <a:t>MXOS &gt; 0.00 MWh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effectLst/>
                <a:latin typeface="Calibri" panose="020F0502020204030204" pitchFamily="34" charset="0"/>
                <a:ea typeface="Times New Roman" panose="02020603050405020304" pitchFamily="18" charset="0"/>
              </a:rPr>
              <a:t>MNOS&lt;=SOC&lt;=MXOS </a:t>
            </a:r>
            <a:endParaRPr lang="en-US" sz="1200" dirty="0">
              <a:solidFill>
                <a:srgbClr val="FF0000"/>
              </a:solidFill>
              <a:effectLst/>
              <a:latin typeface="Calibri" panose="020F0502020204030204" pitchFamily="34" charset="0"/>
            </a:endParaRPr>
          </a:p>
          <a:p>
            <a:pPr marL="285750" indent="-285750">
              <a:buFont typeface="Arial" panose="020B0604020202020204" pitchFamily="34" charset="0"/>
              <a:buChar char="•"/>
            </a:pPr>
            <a:r>
              <a:rPr lang="en-US" sz="1200" dirty="0">
                <a:solidFill>
                  <a:srgbClr val="FF0000"/>
                </a:solidFill>
                <a:effectLst/>
                <a:latin typeface="Calibri" panose="020F0502020204030204" pitchFamily="34" charset="0"/>
              </a:rPr>
              <a:t>MNOS &gt;= 0.00 MWh</a:t>
            </a:r>
          </a:p>
          <a:p>
            <a:pPr marL="0" indent="0">
              <a:buFont typeface="Arial" panose="020B0604020202020204" pitchFamily="34" charset="0"/>
              <a:buNone/>
            </a:pPr>
            <a:r>
              <a:rPr lang="en-US" sz="1200" dirty="0">
                <a:solidFill>
                  <a:srgbClr val="FF0000"/>
                </a:solidFill>
                <a:effectLst/>
                <a:latin typeface="Calibri" panose="020F0502020204030204" pitchFamily="34" charset="0"/>
              </a:rPr>
              <a:t>Telemetry is utilized for situational awareness tools for the ERCOT Operators.</a:t>
            </a:r>
            <a:endParaRPr lang="en-US" dirty="0"/>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27</a:t>
            </a:fld>
            <a:endParaRPr lang="en-US" dirty="0"/>
          </a:p>
        </p:txBody>
      </p:sp>
    </p:spTree>
    <p:extLst>
      <p:ext uri="{BB962C8B-B14F-4D97-AF65-F5344CB8AC3E}">
        <p14:creationId xmlns:p14="http://schemas.microsoft.com/office/powerpoint/2010/main" val="52381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0793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18082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269775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06901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676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6077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41970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28864931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1277010968"/>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86792"/>
      </p:ext>
    </p:extLst>
  </p:cSld>
  <p:clrMap bg1="lt1" tx1="dk1" bg2="lt2" tx2="dk2" accent1="accent1" accent2="accent2" accent3="accent3" accent4="accent4" accent5="accent5" accent6="accent6" hlink="hlink" folHlink="folHlink"/>
  <p:sldLayoutIdLst>
    <p:sldLayoutId id="2147483671"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249EAD-9D14-4C57-8AEF-AECC81BE0A9F}"/>
              </a:ext>
            </a:extLst>
          </p:cNvPr>
          <p:cNvSpPr>
            <a:spLocks noGrp="1"/>
          </p:cNvSpPr>
          <p:nvPr>
            <p:ph type="body" sz="quarter" idx="3"/>
          </p:nvPr>
        </p:nvSpPr>
        <p:spPr/>
        <p:txBody>
          <a:bodyPr/>
          <a:lstStyle/>
          <a:p>
            <a:r>
              <a:rPr lang="en-US" dirty="0"/>
              <a:t>Nov PDCWG</a:t>
            </a:r>
          </a:p>
          <a:p>
            <a:r>
              <a:rPr lang="en-US" dirty="0"/>
              <a:t>Nov WMWG</a:t>
            </a:r>
          </a:p>
        </p:txBody>
      </p:sp>
      <p:sp>
        <p:nvSpPr>
          <p:cNvPr id="3" name="Text Placeholder 2">
            <a:extLst>
              <a:ext uri="{FF2B5EF4-FFF2-40B4-BE49-F238E27FC236}">
                <a16:creationId xmlns:a16="http://schemas.microsoft.com/office/drawing/2014/main" id="{1F100610-CD86-433B-85AD-A70D29B2ACB2}"/>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91EFF8E2-EC28-4F25-A791-5BFDED5A5F0C}"/>
              </a:ext>
            </a:extLst>
          </p:cNvPr>
          <p:cNvSpPr>
            <a:spLocks noGrp="1"/>
          </p:cNvSpPr>
          <p:nvPr>
            <p:ph type="body" sz="quarter" idx="11"/>
          </p:nvPr>
        </p:nvSpPr>
        <p:spPr/>
        <p:txBody>
          <a:bodyPr/>
          <a:lstStyle/>
          <a:p>
            <a:r>
              <a:rPr lang="en-US" sz="3200" dirty="0"/>
              <a:t>Energy Storage Resource – Common Operational Performance Issues</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9B0C-279B-4A0A-BF87-937A4ECAE9B3}"/>
              </a:ext>
            </a:extLst>
          </p:cNvPr>
          <p:cNvSpPr>
            <a:spLocks noGrp="1"/>
          </p:cNvSpPr>
          <p:nvPr>
            <p:ph type="title"/>
          </p:nvPr>
        </p:nvSpPr>
        <p:spPr/>
        <p:txBody>
          <a:bodyPr/>
          <a:lstStyle/>
          <a:p>
            <a:r>
              <a:rPr lang="en-US" sz="2000" dirty="0"/>
              <a:t>AS Responsibility Transitioned to Charging side During Deployment – Example 1</a:t>
            </a:r>
          </a:p>
        </p:txBody>
      </p:sp>
      <p:sp>
        <p:nvSpPr>
          <p:cNvPr id="3" name="Content Placeholder 2">
            <a:extLst>
              <a:ext uri="{FF2B5EF4-FFF2-40B4-BE49-F238E27FC236}">
                <a16:creationId xmlns:a16="http://schemas.microsoft.com/office/drawing/2014/main" id="{96F81AD2-424E-429A-BB3C-4042477F0A0E}"/>
              </a:ext>
            </a:extLst>
          </p:cNvPr>
          <p:cNvSpPr>
            <a:spLocks noGrp="1"/>
          </p:cNvSpPr>
          <p:nvPr>
            <p:ph idx="1"/>
          </p:nvPr>
        </p:nvSpPr>
        <p:spPr/>
        <p:txBody>
          <a:bodyPr/>
          <a:lstStyle/>
          <a:p>
            <a:pPr marL="342900" lvl="1" indent="0">
              <a:buNone/>
            </a:pPr>
            <a:endParaRPr lang="en-US" dirty="0"/>
          </a:p>
          <a:p>
            <a:pPr marL="0" lvl="1" indent="0">
              <a:buNone/>
            </a:pPr>
            <a:r>
              <a:rPr lang="en-US" dirty="0"/>
              <a:t>Expectation: RRS Responsibility should not be moved between discharging to charging side of an ESR while frequency is below 59.95 Hz*</a:t>
            </a:r>
          </a:p>
        </p:txBody>
      </p:sp>
      <p:sp>
        <p:nvSpPr>
          <p:cNvPr id="4" name="Slide Number Placeholder 3">
            <a:extLst>
              <a:ext uri="{FF2B5EF4-FFF2-40B4-BE49-F238E27FC236}">
                <a16:creationId xmlns:a16="http://schemas.microsoft.com/office/drawing/2014/main" id="{B4C632A5-AA15-48D6-B58B-50BA936B8863}"/>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5" name="TextBox 4">
            <a:extLst>
              <a:ext uri="{FF2B5EF4-FFF2-40B4-BE49-F238E27FC236}">
                <a16:creationId xmlns:a16="http://schemas.microsoft.com/office/drawing/2014/main" id="{80E20DE0-6524-4A23-9E2D-5B115FE9CB8E}"/>
              </a:ext>
            </a:extLst>
          </p:cNvPr>
          <p:cNvSpPr txBox="1"/>
          <p:nvPr/>
        </p:nvSpPr>
        <p:spPr>
          <a:xfrm>
            <a:off x="1971368" y="6457593"/>
            <a:ext cx="6791632" cy="415498"/>
          </a:xfrm>
          <a:prstGeom prst="rect">
            <a:avLst/>
          </a:prstGeom>
          <a:noFill/>
        </p:spPr>
        <p:txBody>
          <a:bodyPr wrap="square" rtlCol="0">
            <a:spAutoFit/>
          </a:bodyPr>
          <a:lstStyle/>
          <a:p>
            <a:r>
              <a:rPr lang="en-US" sz="1050" dirty="0">
                <a:solidFill>
                  <a:schemeClr val="tx2"/>
                </a:solidFill>
              </a:rPr>
              <a:t>Business Practice Manual – ERCOT and QSE Operations Practices During the Operating Hour Section 3.6 Responsive Reserve Ancillary Service</a:t>
            </a:r>
          </a:p>
        </p:txBody>
      </p:sp>
      <p:pic>
        <p:nvPicPr>
          <p:cNvPr id="14" name="Picture 13">
            <a:extLst>
              <a:ext uri="{FF2B5EF4-FFF2-40B4-BE49-F238E27FC236}">
                <a16:creationId xmlns:a16="http://schemas.microsoft.com/office/drawing/2014/main" id="{31707BAB-39F8-4982-B3F7-803C1E607F70}"/>
              </a:ext>
            </a:extLst>
          </p:cNvPr>
          <p:cNvPicPr>
            <a:picLocks noChangeAspect="1"/>
          </p:cNvPicPr>
          <p:nvPr/>
        </p:nvPicPr>
        <p:blipFill>
          <a:blip r:embed="rId2"/>
          <a:stretch>
            <a:fillRect/>
          </a:stretch>
        </p:blipFill>
        <p:spPr>
          <a:xfrm>
            <a:off x="0" y="2057401"/>
            <a:ext cx="9144000" cy="4114799"/>
          </a:xfrm>
          <a:prstGeom prst="rect">
            <a:avLst/>
          </a:prstGeom>
        </p:spPr>
      </p:pic>
    </p:spTree>
    <p:extLst>
      <p:ext uri="{BB962C8B-B14F-4D97-AF65-F5344CB8AC3E}">
        <p14:creationId xmlns:p14="http://schemas.microsoft.com/office/powerpoint/2010/main" val="46319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5738-FFEB-46EA-AFD8-A3B762399508}"/>
              </a:ext>
            </a:extLst>
          </p:cNvPr>
          <p:cNvSpPr>
            <a:spLocks noGrp="1"/>
          </p:cNvSpPr>
          <p:nvPr>
            <p:ph type="title"/>
          </p:nvPr>
        </p:nvSpPr>
        <p:spPr/>
        <p:txBody>
          <a:bodyPr/>
          <a:lstStyle/>
          <a:p>
            <a:r>
              <a:rPr lang="en-US" sz="2000" dirty="0"/>
              <a:t>AS Responsibility Transitioned to Charging side During Deployment – Example 2</a:t>
            </a:r>
          </a:p>
        </p:txBody>
      </p:sp>
      <p:sp>
        <p:nvSpPr>
          <p:cNvPr id="3" name="Content Placeholder 2">
            <a:extLst>
              <a:ext uri="{FF2B5EF4-FFF2-40B4-BE49-F238E27FC236}">
                <a16:creationId xmlns:a16="http://schemas.microsoft.com/office/drawing/2014/main" id="{29CC3664-8E24-4987-A1F0-04521CDF1A41}"/>
              </a:ext>
            </a:extLst>
          </p:cNvPr>
          <p:cNvSpPr>
            <a:spLocks noGrp="1"/>
          </p:cNvSpPr>
          <p:nvPr>
            <p:ph idx="1"/>
          </p:nvPr>
        </p:nvSpPr>
        <p:spPr>
          <a:xfrm>
            <a:off x="304800" y="1043779"/>
            <a:ext cx="8534400" cy="4876254"/>
          </a:xfrm>
        </p:spPr>
        <p:txBody>
          <a:bodyPr/>
          <a:lstStyle/>
          <a:p>
            <a:pPr marL="0" lvl="1" indent="0">
              <a:buNone/>
            </a:pPr>
            <a:r>
              <a:rPr lang="en-US" dirty="0"/>
              <a:t>Expectation: </a:t>
            </a:r>
            <a:r>
              <a:rPr lang="en-US" sz="1800" dirty="0"/>
              <a:t>Regulation Up Responsibility should not be moved between discharging </a:t>
            </a:r>
            <a:r>
              <a:rPr lang="en-US" dirty="0"/>
              <a:t>to</a:t>
            </a:r>
            <a:r>
              <a:rPr lang="en-US" sz="1800" dirty="0"/>
              <a:t> charging side of an ESR while Regulation Up is being actively deployed.</a:t>
            </a:r>
            <a:endParaRPr lang="en-US" dirty="0"/>
          </a:p>
        </p:txBody>
      </p:sp>
      <p:sp>
        <p:nvSpPr>
          <p:cNvPr id="4" name="Slide Number Placeholder 3">
            <a:extLst>
              <a:ext uri="{FF2B5EF4-FFF2-40B4-BE49-F238E27FC236}">
                <a16:creationId xmlns:a16="http://schemas.microsoft.com/office/drawing/2014/main" id="{1EFFCA8C-A5AC-4A15-A377-7A28C79941E6}"/>
              </a:ext>
            </a:extLst>
          </p:cNvPr>
          <p:cNvSpPr>
            <a:spLocks noGrp="1"/>
          </p:cNvSpPr>
          <p:nvPr>
            <p:ph type="sldNum" sz="quarter" idx="4"/>
          </p:nvPr>
        </p:nvSpPr>
        <p:spPr/>
        <p:txBody>
          <a:bodyPr/>
          <a:lstStyle/>
          <a:p>
            <a:fld id="{1D93BD3E-1E9A-4970-A6F7-E7AC52762E0C}" type="slidenum">
              <a:rPr lang="en-US" smtClean="0"/>
              <a:pPr/>
              <a:t>11</a:t>
            </a:fld>
            <a:endParaRPr lang="en-US"/>
          </a:p>
        </p:txBody>
      </p:sp>
      <p:pic>
        <p:nvPicPr>
          <p:cNvPr id="6" name="Picture 5">
            <a:extLst>
              <a:ext uri="{FF2B5EF4-FFF2-40B4-BE49-F238E27FC236}">
                <a16:creationId xmlns:a16="http://schemas.microsoft.com/office/drawing/2014/main" id="{6A387D56-47C8-4A99-AC1E-F6C2EC39D1BC}"/>
              </a:ext>
            </a:extLst>
          </p:cNvPr>
          <p:cNvPicPr>
            <a:picLocks noChangeAspect="1"/>
          </p:cNvPicPr>
          <p:nvPr/>
        </p:nvPicPr>
        <p:blipFill>
          <a:blip r:embed="rId3"/>
          <a:stretch>
            <a:fillRect/>
          </a:stretch>
        </p:blipFill>
        <p:spPr>
          <a:xfrm>
            <a:off x="0" y="1987791"/>
            <a:ext cx="9144000" cy="4214021"/>
          </a:xfrm>
          <a:prstGeom prst="rect">
            <a:avLst/>
          </a:prstGeom>
        </p:spPr>
      </p:pic>
      <p:sp>
        <p:nvSpPr>
          <p:cNvPr id="7" name="Oval 6">
            <a:extLst>
              <a:ext uri="{FF2B5EF4-FFF2-40B4-BE49-F238E27FC236}">
                <a16:creationId xmlns:a16="http://schemas.microsoft.com/office/drawing/2014/main" id="{AA4DE31C-689C-437F-A7F2-8D845A30A300}"/>
              </a:ext>
            </a:extLst>
          </p:cNvPr>
          <p:cNvSpPr/>
          <p:nvPr/>
        </p:nvSpPr>
        <p:spPr>
          <a:xfrm>
            <a:off x="1600200" y="2667000"/>
            <a:ext cx="381000" cy="344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CE599284-0AF5-4943-A049-6657F523195D}"/>
              </a:ext>
            </a:extLst>
          </p:cNvPr>
          <p:cNvSpPr/>
          <p:nvPr/>
        </p:nvSpPr>
        <p:spPr>
          <a:xfrm>
            <a:off x="1676400" y="40702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8D712CE9-CA02-4866-9DDF-782C1F43D1A5}"/>
              </a:ext>
            </a:extLst>
          </p:cNvPr>
          <p:cNvSpPr/>
          <p:nvPr/>
        </p:nvSpPr>
        <p:spPr>
          <a:xfrm>
            <a:off x="2057400" y="5129311"/>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452A9EDB-263F-44CD-8F43-C08590AB8C37}"/>
              </a:ext>
            </a:extLst>
          </p:cNvPr>
          <p:cNvSpPr/>
          <p:nvPr/>
        </p:nvSpPr>
        <p:spPr>
          <a:xfrm>
            <a:off x="3657600" y="5105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415007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1FFCAF-5C0F-40C1-B7AA-86994AB2BED3}"/>
              </a:ext>
            </a:extLst>
          </p:cNvPr>
          <p:cNvPicPr>
            <a:picLocks noChangeAspect="1"/>
          </p:cNvPicPr>
          <p:nvPr/>
        </p:nvPicPr>
        <p:blipFill>
          <a:blip r:embed="rId2"/>
          <a:stretch>
            <a:fillRect/>
          </a:stretch>
        </p:blipFill>
        <p:spPr>
          <a:xfrm>
            <a:off x="0" y="1971368"/>
            <a:ext cx="9144000" cy="4277032"/>
          </a:xfrm>
          <a:prstGeom prst="rect">
            <a:avLst/>
          </a:prstGeom>
        </p:spPr>
      </p:pic>
      <p:sp>
        <p:nvSpPr>
          <p:cNvPr id="2" name="Title 1">
            <a:extLst>
              <a:ext uri="{FF2B5EF4-FFF2-40B4-BE49-F238E27FC236}">
                <a16:creationId xmlns:a16="http://schemas.microsoft.com/office/drawing/2014/main" id="{490AEB08-085A-49B4-8DBA-8D0A9441BB12}"/>
              </a:ext>
            </a:extLst>
          </p:cNvPr>
          <p:cNvSpPr>
            <a:spLocks noGrp="1"/>
          </p:cNvSpPr>
          <p:nvPr>
            <p:ph type="title"/>
          </p:nvPr>
        </p:nvSpPr>
        <p:spPr/>
        <p:txBody>
          <a:bodyPr/>
          <a:lstStyle/>
          <a:p>
            <a:r>
              <a:rPr lang="en-US" sz="2000" dirty="0"/>
              <a:t>AS Responsibility Transitioned to Charging side During Deployment – Example 3</a:t>
            </a:r>
          </a:p>
        </p:txBody>
      </p:sp>
      <p:sp>
        <p:nvSpPr>
          <p:cNvPr id="3" name="Content Placeholder 2">
            <a:extLst>
              <a:ext uri="{FF2B5EF4-FFF2-40B4-BE49-F238E27FC236}">
                <a16:creationId xmlns:a16="http://schemas.microsoft.com/office/drawing/2014/main" id="{DE6A9451-8EC4-4D33-B619-EA65DF067C89}"/>
              </a:ext>
            </a:extLst>
          </p:cNvPr>
          <p:cNvSpPr>
            <a:spLocks noGrp="1"/>
          </p:cNvSpPr>
          <p:nvPr>
            <p:ph idx="1"/>
          </p:nvPr>
        </p:nvSpPr>
        <p:spPr>
          <a:xfrm>
            <a:off x="304800" y="838200"/>
            <a:ext cx="8534400" cy="4827639"/>
          </a:xfrm>
        </p:spPr>
        <p:txBody>
          <a:bodyPr/>
          <a:lstStyle/>
          <a:p>
            <a:pPr marL="0" lvl="1" indent="0">
              <a:buNone/>
            </a:pPr>
            <a:r>
              <a:rPr lang="en-US" dirty="0"/>
              <a:t>Expectation: </a:t>
            </a:r>
            <a:r>
              <a:rPr lang="en-US" sz="1800" dirty="0"/>
              <a:t>Regulation Up Responsibility should not be moved between discharging </a:t>
            </a:r>
            <a:r>
              <a:rPr lang="en-US" dirty="0"/>
              <a:t>to</a:t>
            </a:r>
            <a:r>
              <a:rPr lang="en-US" sz="1800" dirty="0"/>
              <a:t> charging side of an ESR while Regulation Up is being actively deployed.</a:t>
            </a:r>
            <a:endParaRPr lang="en-US" dirty="0"/>
          </a:p>
        </p:txBody>
      </p:sp>
      <p:sp>
        <p:nvSpPr>
          <p:cNvPr id="4" name="Slide Number Placeholder 3">
            <a:extLst>
              <a:ext uri="{FF2B5EF4-FFF2-40B4-BE49-F238E27FC236}">
                <a16:creationId xmlns:a16="http://schemas.microsoft.com/office/drawing/2014/main" id="{147E1769-C010-479D-9718-235DFB936240}"/>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6" name="Oval 5">
            <a:extLst>
              <a:ext uri="{FF2B5EF4-FFF2-40B4-BE49-F238E27FC236}">
                <a16:creationId xmlns:a16="http://schemas.microsoft.com/office/drawing/2014/main" id="{27D7FA73-EF7A-416A-8C43-3B75745A8388}"/>
              </a:ext>
            </a:extLst>
          </p:cNvPr>
          <p:cNvSpPr/>
          <p:nvPr/>
        </p:nvSpPr>
        <p:spPr>
          <a:xfrm>
            <a:off x="1610032" y="1694836"/>
            <a:ext cx="367937" cy="344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2AB75677-5C32-482F-969C-E974087CF626}"/>
              </a:ext>
            </a:extLst>
          </p:cNvPr>
          <p:cNvSpPr/>
          <p:nvPr/>
        </p:nvSpPr>
        <p:spPr>
          <a:xfrm>
            <a:off x="1921363" y="4554909"/>
            <a:ext cx="36793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FBCA7C9-F8E6-4B17-9B0D-C48588F52267}"/>
              </a:ext>
            </a:extLst>
          </p:cNvPr>
          <p:cNvSpPr/>
          <p:nvPr/>
        </p:nvSpPr>
        <p:spPr>
          <a:xfrm>
            <a:off x="4251995" y="5240709"/>
            <a:ext cx="36793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72A5E174-8D2E-4957-9E82-04D141DC0ED9}"/>
              </a:ext>
            </a:extLst>
          </p:cNvPr>
          <p:cNvSpPr/>
          <p:nvPr/>
        </p:nvSpPr>
        <p:spPr>
          <a:xfrm>
            <a:off x="4619932" y="1676400"/>
            <a:ext cx="36793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4254174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E26FB6A-F98C-4147-9067-7F04D8E669A2}"/>
              </a:ext>
            </a:extLst>
          </p:cNvPr>
          <p:cNvPicPr>
            <a:picLocks noChangeAspect="1"/>
          </p:cNvPicPr>
          <p:nvPr/>
        </p:nvPicPr>
        <p:blipFill>
          <a:blip r:embed="rId2"/>
          <a:stretch>
            <a:fillRect/>
          </a:stretch>
        </p:blipFill>
        <p:spPr>
          <a:xfrm>
            <a:off x="304800" y="2723607"/>
            <a:ext cx="8534400" cy="3524794"/>
          </a:xfrm>
          <a:prstGeom prst="rect">
            <a:avLst/>
          </a:prstGeom>
        </p:spPr>
      </p:pic>
      <p:sp>
        <p:nvSpPr>
          <p:cNvPr id="2" name="Title 1">
            <a:extLst>
              <a:ext uri="{FF2B5EF4-FFF2-40B4-BE49-F238E27FC236}">
                <a16:creationId xmlns:a16="http://schemas.microsoft.com/office/drawing/2014/main" id="{68AF2E06-F9D0-4095-8B2A-B651D0E4D5B7}"/>
              </a:ext>
            </a:extLst>
          </p:cNvPr>
          <p:cNvSpPr>
            <a:spLocks noGrp="1"/>
          </p:cNvSpPr>
          <p:nvPr>
            <p:ph type="title"/>
          </p:nvPr>
        </p:nvSpPr>
        <p:spPr/>
        <p:txBody>
          <a:bodyPr/>
          <a:lstStyle/>
          <a:p>
            <a:r>
              <a:rPr lang="en-US" sz="2400" dirty="0"/>
              <a:t>Insufficient SOC for total up AS Obligation </a:t>
            </a:r>
          </a:p>
        </p:txBody>
      </p:sp>
      <p:sp>
        <p:nvSpPr>
          <p:cNvPr id="3" name="Content Placeholder 2">
            <a:extLst>
              <a:ext uri="{FF2B5EF4-FFF2-40B4-BE49-F238E27FC236}">
                <a16:creationId xmlns:a16="http://schemas.microsoft.com/office/drawing/2014/main" id="{07BBCF41-E331-417C-A49F-2118C71C076A}"/>
              </a:ext>
            </a:extLst>
          </p:cNvPr>
          <p:cNvSpPr>
            <a:spLocks noGrp="1"/>
          </p:cNvSpPr>
          <p:nvPr>
            <p:ph idx="1"/>
          </p:nvPr>
        </p:nvSpPr>
        <p:spPr/>
        <p:txBody>
          <a:bodyPr/>
          <a:lstStyle/>
          <a:p>
            <a:r>
              <a:rPr lang="en-US" sz="1600" dirty="0"/>
              <a:t>There is a steady growth in the amount of up AS (Specifically Reg and RRS) Energy Storage Resources (ESRs) have been carrying.</a:t>
            </a:r>
          </a:p>
          <a:p>
            <a:r>
              <a:rPr lang="en-US" sz="1600" dirty="0"/>
              <a:t>ERCOT has been monitoring if ESRs are reserving sufficient amount of SOC for the up AS obligation being carried on the injection side and has identified several cases where the expected SOC wasn’t met. </a:t>
            </a:r>
          </a:p>
          <a:p>
            <a:r>
              <a:rPr lang="en-US" sz="1600" dirty="0"/>
              <a:t>Below is an example from the week of July 12</a:t>
            </a:r>
            <a:r>
              <a:rPr lang="en-US" sz="1600" baseline="30000" dirty="0"/>
              <a:t>th</a:t>
            </a:r>
            <a:r>
              <a:rPr lang="en-US" sz="1600" dirty="0"/>
              <a:t> that demonstrates SOC performance on ESRs that were carrying up AS</a:t>
            </a:r>
          </a:p>
        </p:txBody>
      </p:sp>
      <p:sp>
        <p:nvSpPr>
          <p:cNvPr id="4" name="Slide Number Placeholder 3">
            <a:extLst>
              <a:ext uri="{FF2B5EF4-FFF2-40B4-BE49-F238E27FC236}">
                <a16:creationId xmlns:a16="http://schemas.microsoft.com/office/drawing/2014/main" id="{F2A8461A-D059-4E70-9DDB-95C24B61C85B}"/>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
        <p:nvSpPr>
          <p:cNvPr id="6" name="Oval 5">
            <a:extLst>
              <a:ext uri="{FF2B5EF4-FFF2-40B4-BE49-F238E27FC236}">
                <a16:creationId xmlns:a16="http://schemas.microsoft.com/office/drawing/2014/main" id="{DB39B93C-6F3B-4521-BEC0-02C2D7C729BB}"/>
              </a:ext>
            </a:extLst>
          </p:cNvPr>
          <p:cNvSpPr/>
          <p:nvPr/>
        </p:nvSpPr>
        <p:spPr>
          <a:xfrm>
            <a:off x="1524000" y="4876800"/>
            <a:ext cx="609600" cy="381000"/>
          </a:xfrm>
          <a:prstGeom prst="ellipse">
            <a:avLst/>
          </a:prstGeom>
          <a:solidFill>
            <a:schemeClr val="accent6">
              <a:lumMod val="20000"/>
              <a:lumOff val="80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FCD441B-1A20-4374-BE8E-C2A6580A4D27}"/>
              </a:ext>
            </a:extLst>
          </p:cNvPr>
          <p:cNvSpPr/>
          <p:nvPr/>
        </p:nvSpPr>
        <p:spPr>
          <a:xfrm>
            <a:off x="2362200" y="4953000"/>
            <a:ext cx="609600" cy="533400"/>
          </a:xfrm>
          <a:prstGeom prst="ellipse">
            <a:avLst/>
          </a:prstGeom>
          <a:solidFill>
            <a:schemeClr val="accent6">
              <a:lumMod val="20000"/>
              <a:lumOff val="80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04BFBEC-0998-41F1-8D5D-C684E5E6FF1D}"/>
              </a:ext>
            </a:extLst>
          </p:cNvPr>
          <p:cNvSpPr/>
          <p:nvPr/>
        </p:nvSpPr>
        <p:spPr>
          <a:xfrm>
            <a:off x="5334000" y="4953000"/>
            <a:ext cx="609600" cy="381000"/>
          </a:xfrm>
          <a:prstGeom prst="ellipse">
            <a:avLst/>
          </a:prstGeom>
          <a:solidFill>
            <a:schemeClr val="accent6">
              <a:lumMod val="20000"/>
              <a:lumOff val="80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A4D063-4FAF-4DA6-8CD4-B79EA3680D82}"/>
              </a:ext>
            </a:extLst>
          </p:cNvPr>
          <p:cNvSpPr/>
          <p:nvPr/>
        </p:nvSpPr>
        <p:spPr>
          <a:xfrm>
            <a:off x="6248400" y="4957354"/>
            <a:ext cx="609600" cy="381000"/>
          </a:xfrm>
          <a:prstGeom prst="ellipse">
            <a:avLst/>
          </a:prstGeom>
          <a:solidFill>
            <a:schemeClr val="accent6">
              <a:lumMod val="20000"/>
              <a:lumOff val="80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0230B9F-2D7F-4203-9B1E-1462A52EAA2E}"/>
              </a:ext>
            </a:extLst>
          </p:cNvPr>
          <p:cNvSpPr/>
          <p:nvPr/>
        </p:nvSpPr>
        <p:spPr>
          <a:xfrm>
            <a:off x="7239000" y="4953000"/>
            <a:ext cx="609600" cy="381000"/>
          </a:xfrm>
          <a:prstGeom prst="ellipse">
            <a:avLst/>
          </a:prstGeom>
          <a:solidFill>
            <a:schemeClr val="accent6">
              <a:lumMod val="20000"/>
              <a:lumOff val="80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822650C-E0A9-4B71-8DE3-2930CB7B6D5C}"/>
              </a:ext>
            </a:extLst>
          </p:cNvPr>
          <p:cNvSpPr txBox="1"/>
          <p:nvPr/>
        </p:nvSpPr>
        <p:spPr>
          <a:xfrm>
            <a:off x="2595130" y="6488668"/>
            <a:ext cx="5939270" cy="400110"/>
          </a:xfrm>
          <a:prstGeom prst="rect">
            <a:avLst/>
          </a:prstGeom>
          <a:noFill/>
        </p:spPr>
        <p:txBody>
          <a:bodyPr wrap="square" rtlCol="0">
            <a:spAutoFit/>
          </a:bodyPr>
          <a:lstStyle/>
          <a:p>
            <a:r>
              <a:rPr lang="en-US" sz="1000" dirty="0"/>
              <a:t>SOC Expectation = Total Up AS Obligation * duration requirement  - cumulative energy deployed through the hour.</a:t>
            </a:r>
          </a:p>
        </p:txBody>
      </p:sp>
    </p:spTree>
    <p:extLst>
      <p:ext uri="{BB962C8B-B14F-4D97-AF65-F5344CB8AC3E}">
        <p14:creationId xmlns:p14="http://schemas.microsoft.com/office/powerpoint/2010/main" val="146014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9005F8-AF5E-4B16-AD4C-BAE34AABF6C8}"/>
              </a:ext>
            </a:extLst>
          </p:cNvPr>
          <p:cNvSpPr>
            <a:spLocks noGrp="1"/>
          </p:cNvSpPr>
          <p:nvPr>
            <p:ph type="title"/>
          </p:nvPr>
        </p:nvSpPr>
        <p:spPr/>
        <p:txBody>
          <a:bodyPr/>
          <a:lstStyle/>
          <a:p>
            <a:r>
              <a:rPr lang="en-US" sz="2400" dirty="0"/>
              <a:t>SoC Monitoring for AS Responsibility</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5CF49A9-FB44-4C9C-8713-7A09C2D0BB28}"/>
                  </a:ext>
                </a:extLst>
              </p:cNvPr>
              <p:cNvSpPr>
                <a:spLocks noGrp="1"/>
              </p:cNvSpPr>
              <p:nvPr>
                <p:ph idx="1"/>
              </p:nvPr>
            </p:nvSpPr>
            <p:spPr/>
            <p:txBody>
              <a:bodyPr>
                <a:noAutofit/>
              </a:bodyPr>
              <a:lstStyle/>
              <a:p>
                <a:r>
                  <a:rPr lang="en-US" sz="1600" dirty="0"/>
                  <a:t>SOC expectation for AS is calculated based on the total Up AS Obligation the ESR carried on its injection side and the duration requirement for the type of AS. </a:t>
                </a:r>
              </a:p>
              <a:p>
                <a:pPr lvl="1"/>
                <a:r>
                  <a:rPr lang="en-US" sz="1600" dirty="0"/>
                  <a:t>A discount is also included for any energy the ESR would have injected into the grid for deployed AS and PFR since start of the Operating Hour.</a:t>
                </a:r>
              </a:p>
              <a:p>
                <a:pPr marL="342900" lvl="1" indent="0">
                  <a:buNone/>
                </a:pPr>
                <a:endParaRPr lang="en-US" sz="1400" b="1" dirty="0"/>
              </a:p>
              <a:p>
                <a:pPr marL="227013" lvl="1" indent="0">
                  <a:buNone/>
                </a:pPr>
                <a:r>
                  <a:rPr lang="en-US" sz="1400" b="1" dirty="0"/>
                  <a:t>SOC Expectation for AS = AS MWh Responsibility</a:t>
                </a:r>
                <a:r>
                  <a:rPr lang="en-US" sz="1400" b="1" dirty="0">
                    <a:solidFill>
                      <a:srgbClr val="FF0000"/>
                    </a:solidFill>
                  </a:rPr>
                  <a:t>**</a:t>
                </a:r>
                <a:r>
                  <a:rPr lang="en-US" sz="1400" b="1" dirty="0"/>
                  <a:t> – </a:t>
                </a:r>
              </a:p>
              <a:p>
                <a:pPr marL="227013" lvl="1" indent="0">
                  <a:buNone/>
                </a:pPr>
                <a:r>
                  <a:rPr lang="en-US" sz="1400" b="1" dirty="0"/>
                  <a:t>		(AS Energy Deployment + PFR Energy Deployment) since start of Operating Hour</a:t>
                </a:r>
              </a:p>
              <a:p>
                <a:pPr marL="227013" lvl="1" indent="0">
                  <a:buNone/>
                </a:pPr>
                <a:r>
                  <a:rPr lang="en-US" sz="1400" dirty="0"/>
                  <a:t>Where,</a:t>
                </a:r>
              </a:p>
              <a:p>
                <a:pPr marL="227013" lvl="1" indent="0">
                  <a:buNone/>
                </a:pPr>
                <a:r>
                  <a:rPr lang="en-US" sz="1100" dirty="0"/>
                  <a:t>AS MWh Responsibility</a:t>
                </a:r>
                <a:r>
                  <a:rPr lang="en-US" sz="1100" dirty="0">
                    <a:solidFill>
                      <a:srgbClr val="FF0000"/>
                    </a:solidFill>
                  </a:rPr>
                  <a:t>**</a:t>
                </a:r>
                <a:r>
                  <a:rPr lang="en-US" sz="1100" dirty="0"/>
                  <a:t> = GR Reg Up Resp. * 1h + GR RRS Resp. * 1h + GR Non-Spin Resp. * 4h + GR FFR Resp. * 15min</a:t>
                </a:r>
                <a:endParaRPr lang="en-US" sz="1200" dirty="0"/>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m:rPr>
                          <m:sty m:val="p"/>
                        </m:rPr>
                        <a:rPr lang="en-US" sz="1100" i="0" smtClean="0">
                          <a:effectLst/>
                          <a:latin typeface="Cambria Math" panose="02040503050406030204" pitchFamily="18" charset="0"/>
                          <a:ea typeface="Calibri" panose="020F0502020204030204" pitchFamily="34" charset="0"/>
                          <a:cs typeface="Times New Roman" panose="02020603050405020304" pitchFamily="18" charset="0"/>
                        </a:rPr>
                        <m:t>AS</m:t>
                      </m:r>
                      <m:r>
                        <a:rPr lang="en-US" sz="110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100" b="0" i="0" smtClean="0">
                          <a:effectLst/>
                          <a:latin typeface="Cambria Math" panose="02040503050406030204" pitchFamily="18" charset="0"/>
                          <a:ea typeface="Calibri" panose="020F0502020204030204" pitchFamily="34" charset="0"/>
                          <a:cs typeface="Times New Roman" panose="02020603050405020304" pitchFamily="18" charset="0"/>
                        </a:rPr>
                        <m:t>Energy</m:t>
                      </m:r>
                      <m:r>
                        <a:rPr lang="en-US" sz="11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100" b="0" i="0" smtClean="0">
                          <a:effectLst/>
                          <a:latin typeface="Cambria Math" panose="02040503050406030204" pitchFamily="18" charset="0"/>
                          <a:ea typeface="Calibri" panose="020F0502020204030204" pitchFamily="34" charset="0"/>
                          <a:cs typeface="Times New Roman" panose="02020603050405020304" pitchFamily="18" charset="0"/>
                        </a:rPr>
                        <m:t>Deployment</m:t>
                      </m:r>
                      <m:r>
                        <a:rPr lang="en-US" sz="1100" i="0" smtClean="0">
                          <a:effectLst/>
                          <a:latin typeface="Cambria Math" panose="02040503050406030204" pitchFamily="18" charset="0"/>
                          <a:ea typeface="Calibri" panose="020F0502020204030204" pitchFamily="34" charset="0"/>
                          <a:cs typeface="Times New Roman" panose="02020603050405020304" pitchFamily="18" charset="0"/>
                        </a:rPr>
                        <m:t>=</m:t>
                      </m:r>
                      <m:nary>
                        <m:naryPr>
                          <m:limLoc m:val="subSup"/>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hh</m:t>
                          </m:r>
                          <m:r>
                            <a:rPr lang="en-US" sz="1100" i="0">
                              <a:effectLst/>
                              <a:latin typeface="Cambria Math" panose="02040503050406030204" pitchFamily="18" charset="0"/>
                              <a:ea typeface="Calibri" panose="020F0502020204030204" pitchFamily="34" charset="0"/>
                              <a:cs typeface="Times New Roman" panose="02020603050405020304" pitchFamily="18" charset="0"/>
                            </a:rPr>
                            <m:t>:00</m:t>
                          </m:r>
                        </m:sub>
                        <m:sup>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t</m:t>
                          </m:r>
                          <m:r>
                            <a:rPr lang="en-US" sz="1100" i="0">
                              <a:effectLst/>
                              <a:latin typeface="Cambria Math" panose="02040503050406030204" pitchFamily="18" charset="0"/>
                              <a:ea typeface="Calibri" panose="020F0502020204030204" pitchFamily="34" charset="0"/>
                              <a:cs typeface="Times New Roman" panose="02020603050405020304" pitchFamily="18" charset="0"/>
                            </a:rPr>
                            <m:t>1</m:t>
                          </m:r>
                        </m:sup>
                        <m:e>
                          <m:r>
                            <a:rPr lang="en-US" sz="11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RegUpDeployedGR</m:t>
                          </m:r>
                          <m:r>
                            <a:rPr lang="en-US" sz="11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RRSDeployedGR</m:t>
                          </m:r>
                          <m:r>
                            <a:rPr lang="en-US" sz="11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NonSpinDeployedGR</m:t>
                          </m:r>
                        </m:e>
                      </m:nary>
                      <m:r>
                        <a:rPr lang="en-US" sz="11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100" i="0">
                          <a:effectLst/>
                          <a:latin typeface="Cambria Math" panose="02040503050406030204" pitchFamily="18" charset="0"/>
                          <a:ea typeface="Times New Roman" panose="02020603050405020304" pitchFamily="18" charset="0"/>
                          <a:cs typeface="Times New Roman" panose="02020603050405020304" pitchFamily="18" charset="0"/>
                        </a:rPr>
                        <m:t>dt</m:t>
                      </m:r>
                      <m:r>
                        <a:rPr lang="en-US" sz="1100" i="0">
                          <a:effectLst/>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t</m:t>
                          </m:r>
                          <m:r>
                            <a:rPr lang="en-US" sz="1100" i="0">
                              <a:effectLst/>
                              <a:latin typeface="Cambria Math" panose="02040503050406030204" pitchFamily="18" charset="0"/>
                              <a:ea typeface="Calibri" panose="020F0502020204030204" pitchFamily="34" charset="0"/>
                              <a:cs typeface="Times New Roman" panose="02020603050405020304" pitchFamily="18" charset="0"/>
                            </a:rPr>
                            <m:t>2</m:t>
                          </m:r>
                        </m:sub>
                        <m:sup>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t</m:t>
                          </m:r>
                          <m:r>
                            <a:rPr lang="en-US" sz="1100" i="0">
                              <a:effectLst/>
                              <a:latin typeface="Cambria Math" panose="02040503050406030204" pitchFamily="18" charset="0"/>
                              <a:ea typeface="Calibri" panose="020F0502020204030204" pitchFamily="34" charset="0"/>
                              <a:cs typeface="Times New Roman" panose="02020603050405020304" pitchFamily="18" charset="0"/>
                            </a:rPr>
                            <m:t>3</m:t>
                          </m:r>
                        </m:sup>
                        <m:e>
                          <m:r>
                            <a:rPr lang="en-US" sz="11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FFRDeployedGR</m:t>
                          </m:r>
                        </m:e>
                      </m:nary>
                      <m:r>
                        <a:rPr lang="en-US" sz="11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100" i="0">
                          <a:effectLst/>
                          <a:latin typeface="Cambria Math" panose="02040503050406030204" pitchFamily="18" charset="0"/>
                          <a:ea typeface="Times New Roman" panose="02020603050405020304" pitchFamily="18" charset="0"/>
                          <a:cs typeface="Times New Roman" panose="02020603050405020304" pitchFamily="18" charset="0"/>
                        </a:rPr>
                        <m:t>dt</m:t>
                      </m:r>
                      <m:r>
                        <a:rPr lang="en-US" sz="1100" b="0" i="0"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     </a:t>
                </a:r>
                <a14:m>
                  <m:oMath xmlns:m="http://schemas.openxmlformats.org/officeDocument/2006/math">
                    <m:r>
                      <a:rPr lang="en-US" sz="1100" i="1">
                        <a:effectLst/>
                        <a:latin typeface="Cambria Math" panose="02040503050406030204" pitchFamily="18" charset="0"/>
                        <a:ea typeface="Calibri" panose="020F0502020204030204" pitchFamily="34" charset="0"/>
                        <a:cs typeface="Times New Roman" panose="02020603050405020304" pitchFamily="18" charset="0"/>
                      </a:rPr>
                      <m:t>𝑃𝐹𝑅</m:t>
                    </m:r>
                    <m:r>
                      <a:rPr lang="en-US" sz="1100" i="1">
                        <a:effectLst/>
                        <a:latin typeface="Cambria Math" panose="02040503050406030204" pitchFamily="18" charset="0"/>
                        <a:ea typeface="Calibri" panose="020F0502020204030204" pitchFamily="34" charset="0"/>
                        <a:cs typeface="Times New Roman" panose="02020603050405020304" pitchFamily="18" charset="0"/>
                      </a:rPr>
                      <m:t> </m:t>
                    </m:r>
                    <m:r>
                      <a:rPr lang="en-US" sz="1100" b="0" i="1" smtClean="0">
                        <a:effectLst/>
                        <a:latin typeface="Cambria Math" panose="02040503050406030204" pitchFamily="18" charset="0"/>
                        <a:ea typeface="Calibri" panose="020F0502020204030204" pitchFamily="34" charset="0"/>
                        <a:cs typeface="Times New Roman" panose="02020603050405020304" pitchFamily="18" charset="0"/>
                      </a:rPr>
                      <m:t>𝐸𝑛𝑒𝑟𝑔𝑦</m:t>
                    </m:r>
                    <m:r>
                      <a:rPr lang="en-US" sz="11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100" b="0" i="1" smtClean="0">
                        <a:effectLst/>
                        <a:latin typeface="Cambria Math" panose="02040503050406030204" pitchFamily="18" charset="0"/>
                        <a:ea typeface="Calibri" panose="020F0502020204030204" pitchFamily="34" charset="0"/>
                        <a:cs typeface="Times New Roman" panose="02020603050405020304" pitchFamily="18" charset="0"/>
                      </a:rPr>
                      <m:t>𝐷𝑒𝑝𝑙𝑜𝑦𝑚𝑒𝑛𝑡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 </m:t>
                    </m:r>
                    <m:nary>
                      <m:naryPr>
                        <m:limLoc m:val="subSup"/>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100" i="1">
                            <a:effectLst/>
                            <a:latin typeface="Cambria Math" panose="02040503050406030204" pitchFamily="18" charset="0"/>
                            <a:ea typeface="Calibri" panose="020F0502020204030204" pitchFamily="34" charset="0"/>
                            <a:cs typeface="Times New Roman" panose="02020603050405020304" pitchFamily="18" charset="0"/>
                          </a:rPr>
                          <m:t>hh</m:t>
                        </m:r>
                        <m:r>
                          <a:rPr lang="en-US" sz="1100" i="1">
                            <a:effectLst/>
                            <a:latin typeface="Cambria Math" panose="02040503050406030204" pitchFamily="18" charset="0"/>
                            <a:ea typeface="Calibri" panose="020F0502020204030204" pitchFamily="34" charset="0"/>
                            <a:cs typeface="Times New Roman" panose="02020603050405020304" pitchFamily="18" charset="0"/>
                          </a:rPr>
                          <m:t>:00</m:t>
                        </m:r>
                      </m:sub>
                      <m:sup>
                        <m:r>
                          <a:rPr lang="en-US" sz="11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1</m:t>
                        </m:r>
                      </m:sup>
                      <m:e>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𝑃𝐹𝑅𝐷𝑒𝑝𝑙𝑜𝑦𝑒𝑑𝐺𝑅</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𝑑𝑡</m:t>
                        </m:r>
                      </m:e>
                    </m:nary>
                  </m:oMath>
                </a14:m>
                <a:endParaRPr lang="en-US" sz="1200" dirty="0">
                  <a:effectLst/>
                  <a:ea typeface="Calibri" panose="020F0502020204030204" pitchFamily="34" charset="0"/>
                  <a:cs typeface="Times New Roman" panose="02020603050405020304" pitchFamily="18" charset="0"/>
                </a:endParaRPr>
              </a:p>
              <a:p>
                <a:pPr marL="227013" indent="0">
                  <a:buNone/>
                </a:pPr>
                <a:r>
                  <a:rPr lang="en-US" sz="1100" dirty="0">
                    <a:solidFill>
                      <a:schemeClr val="tx2"/>
                    </a:solidFill>
                  </a:rPr>
                  <a:t>GR is injection side of the ESR (ESR-Gen)</a:t>
                </a:r>
              </a:p>
              <a:p>
                <a:pPr marL="227013" indent="0">
                  <a:buNone/>
                </a:pPr>
                <a:r>
                  <a:rPr lang="en-US" sz="1100" dirty="0">
                    <a:solidFill>
                      <a:schemeClr val="tx2"/>
                    </a:solidFill>
                  </a:rPr>
                  <a:t>t1 is the time the SoC Requirement is measured, </a:t>
                </a:r>
              </a:p>
              <a:p>
                <a:pPr marL="227013" indent="0">
                  <a:buNone/>
                </a:pPr>
                <a:r>
                  <a:rPr lang="en-US" sz="1100" dirty="0">
                    <a:solidFill>
                      <a:schemeClr val="tx2"/>
                    </a:solidFill>
                  </a:rPr>
                  <a:t>hh:00 is the beginning of the hour of t1, </a:t>
                </a:r>
              </a:p>
              <a:p>
                <a:pPr marL="227013" indent="0">
                  <a:buNone/>
                </a:pPr>
                <a:r>
                  <a:rPr lang="en-US" sz="1100" dirty="0">
                    <a:solidFill>
                      <a:schemeClr val="tx2"/>
                    </a:solidFill>
                  </a:rPr>
                  <a:t>t2 is the time an FFR deployment begins, and t3 is the time an FFR deployment is recalled</a:t>
                </a:r>
              </a:p>
              <a:p>
                <a:endParaRPr lang="en-US" sz="1200" dirty="0">
                  <a:solidFill>
                    <a:schemeClr val="tx2"/>
                  </a:solidFill>
                </a:endParaRPr>
              </a:p>
              <a:p>
                <a:pPr marL="300038" lvl="1" indent="0">
                  <a:buNone/>
                </a:pPr>
                <a:r>
                  <a:rPr lang="en-US" sz="1100" dirty="0">
                    <a:solidFill>
                      <a:srgbClr val="FF0000"/>
                    </a:solidFill>
                  </a:rPr>
                  <a:t>**</a:t>
                </a:r>
                <a:r>
                  <a:rPr lang="en-US" sz="1100" dirty="0">
                    <a:solidFill>
                      <a:schemeClr val="tx2"/>
                    </a:solidFill>
                  </a:rPr>
                  <a:t>Regulation Up and RRS-PFR have one-hour time requirements, Non-Spin has a four-hour time requirement, and RRS-FFR has a 15 min Requirement.</a:t>
                </a:r>
              </a:p>
              <a:p>
                <a:pPr marL="0" marR="0" indent="0">
                  <a:lnSpc>
                    <a:spcPct val="107000"/>
                  </a:lnSpc>
                  <a:spcBef>
                    <a:spcPts val="0"/>
                  </a:spcBef>
                  <a:spcAft>
                    <a:spcPts val="800"/>
                  </a:spcAft>
                  <a:buNone/>
                </a:pPr>
                <a:endParaRPr lang="en-US" sz="1200" dirty="0">
                  <a:effectLst/>
                  <a:ea typeface="Calibri" panose="020F0502020204030204" pitchFamily="34" charset="0"/>
                  <a:cs typeface="Times New Roman" panose="02020603050405020304" pitchFamily="18" charset="0"/>
                </a:endParaRPr>
              </a:p>
              <a:p>
                <a:pPr marL="342900" lvl="1"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p:txBody>
          </p:sp>
        </mc:Choice>
        <mc:Fallback xmlns="">
          <p:sp>
            <p:nvSpPr>
              <p:cNvPr id="5" name="Content Placeholder 4">
                <a:extLst>
                  <a:ext uri="{FF2B5EF4-FFF2-40B4-BE49-F238E27FC236}">
                    <a16:creationId xmlns:a16="http://schemas.microsoft.com/office/drawing/2014/main" id="{25CF49A9-FB44-4C9C-8713-7A09C2D0BB28}"/>
                  </a:ext>
                </a:extLst>
              </p:cNvPr>
              <p:cNvSpPr>
                <a:spLocks noGrp="1" noRot="1" noChangeAspect="1" noMove="1" noResize="1" noEditPoints="1" noAdjustHandles="1" noChangeArrowheads="1" noChangeShapeType="1" noTextEdit="1"/>
              </p:cNvSpPr>
              <p:nvPr>
                <p:ph idx="1"/>
              </p:nvPr>
            </p:nvSpPr>
            <p:spPr>
              <a:blipFill>
                <a:blip r:embed="rId2"/>
                <a:stretch>
                  <a:fillRect l="-286" t="-361" r="-929"/>
                </a:stretch>
              </a:blipFill>
            </p:spPr>
            <p:txBody>
              <a:bodyPr/>
              <a:lstStyle/>
              <a:p>
                <a:r>
                  <a:rPr lang="en-US">
                    <a:noFill/>
                  </a:rPr>
                  <a:t> </a:t>
                </a:r>
              </a:p>
            </p:txBody>
          </p:sp>
        </mc:Fallback>
      </mc:AlternateContent>
    </p:spTree>
    <p:extLst>
      <p:ext uri="{BB962C8B-B14F-4D97-AF65-F5344CB8AC3E}">
        <p14:creationId xmlns:p14="http://schemas.microsoft.com/office/powerpoint/2010/main" val="53356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4140-9D37-457C-82CB-9A35FBB23A5C}"/>
              </a:ext>
            </a:extLst>
          </p:cNvPr>
          <p:cNvSpPr>
            <a:spLocks noGrp="1"/>
          </p:cNvSpPr>
          <p:nvPr>
            <p:ph type="title"/>
          </p:nvPr>
        </p:nvSpPr>
        <p:spPr/>
        <p:txBody>
          <a:bodyPr/>
          <a:lstStyle/>
          <a:p>
            <a:r>
              <a:rPr lang="en-US" sz="2400" dirty="0"/>
              <a:t>SOC Monitoring Chart Details</a:t>
            </a:r>
          </a:p>
        </p:txBody>
      </p:sp>
      <p:sp>
        <p:nvSpPr>
          <p:cNvPr id="3" name="Content Placeholder 2">
            <a:extLst>
              <a:ext uri="{FF2B5EF4-FFF2-40B4-BE49-F238E27FC236}">
                <a16:creationId xmlns:a16="http://schemas.microsoft.com/office/drawing/2014/main" id="{AF6AB459-A3D0-4ADC-8C37-7DF902775046}"/>
              </a:ext>
            </a:extLst>
          </p:cNvPr>
          <p:cNvSpPr>
            <a:spLocks noGrp="1"/>
          </p:cNvSpPr>
          <p:nvPr>
            <p:ph idx="1"/>
          </p:nvPr>
        </p:nvSpPr>
        <p:spPr/>
        <p:txBody>
          <a:bodyPr/>
          <a:lstStyle/>
          <a:p>
            <a:pPr marL="0" indent="0">
              <a:buNone/>
            </a:pPr>
            <a:r>
              <a:rPr lang="en-US" dirty="0"/>
              <a:t>Following is a legend for the charts that are plotted in Slide 16 through Slide 22.</a:t>
            </a:r>
          </a:p>
          <a:p>
            <a:r>
              <a:rPr lang="en-US" sz="1600" dirty="0"/>
              <a:t>Total Up AS Responsibility (converted to MWh) shown in dotted red</a:t>
            </a:r>
          </a:p>
          <a:p>
            <a:r>
              <a:rPr lang="en-US" sz="1600" dirty="0"/>
              <a:t>SoC Requirement (including discounts for deployment) shown in solid red</a:t>
            </a:r>
          </a:p>
          <a:p>
            <a:r>
              <a:rPr lang="en-US" sz="1600" dirty="0"/>
              <a:t>SoC shown in green</a:t>
            </a:r>
          </a:p>
          <a:p>
            <a:r>
              <a:rPr lang="en-US" sz="1600" dirty="0"/>
              <a:t>All intervals where SoC &lt; Requirement are highlighted</a:t>
            </a:r>
          </a:p>
          <a:p>
            <a:r>
              <a:rPr lang="en-US" sz="1600" dirty="0"/>
              <a:t>Additional lanes showing AS Responsibility and deployments</a:t>
            </a:r>
          </a:p>
          <a:p>
            <a:endParaRPr lang="en-US" dirty="0"/>
          </a:p>
        </p:txBody>
      </p:sp>
      <p:sp>
        <p:nvSpPr>
          <p:cNvPr id="4" name="Slide Number Placeholder 3">
            <a:extLst>
              <a:ext uri="{FF2B5EF4-FFF2-40B4-BE49-F238E27FC236}">
                <a16:creationId xmlns:a16="http://schemas.microsoft.com/office/drawing/2014/main" id="{AC2CBC6B-0075-4C13-8E44-D8BDE4D13E1B}"/>
              </a:ext>
            </a:extLst>
          </p:cNvPr>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23142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9FCE-836A-496E-9A7E-DF7F36FEFAE8}"/>
              </a:ext>
            </a:extLst>
          </p:cNvPr>
          <p:cNvSpPr>
            <a:spLocks noGrp="1"/>
          </p:cNvSpPr>
          <p:nvPr>
            <p:ph type="title"/>
          </p:nvPr>
        </p:nvSpPr>
        <p:spPr/>
        <p:txBody>
          <a:bodyPr/>
          <a:lstStyle/>
          <a:p>
            <a:r>
              <a:rPr lang="en-US" sz="2000" dirty="0"/>
              <a:t>Insufficient SoC Monitoring for AS Responsibility - Example</a:t>
            </a:r>
          </a:p>
        </p:txBody>
      </p:sp>
      <p:sp>
        <p:nvSpPr>
          <p:cNvPr id="3" name="Content Placeholder 2">
            <a:extLst>
              <a:ext uri="{FF2B5EF4-FFF2-40B4-BE49-F238E27FC236}">
                <a16:creationId xmlns:a16="http://schemas.microsoft.com/office/drawing/2014/main" id="{DFB0DE19-A236-40A2-BC40-7216284247E1}"/>
              </a:ext>
            </a:extLst>
          </p:cNvPr>
          <p:cNvSpPr>
            <a:spLocks noGrp="1"/>
          </p:cNvSpPr>
          <p:nvPr>
            <p:ph idx="1"/>
          </p:nvPr>
        </p:nvSpPr>
        <p:spPr>
          <a:xfrm>
            <a:off x="304800" y="914400"/>
            <a:ext cx="8534400" cy="5005633"/>
          </a:xfrm>
        </p:spPr>
        <p:txBody>
          <a:bodyPr/>
          <a:lstStyle/>
          <a:p>
            <a:r>
              <a:rPr lang="en-US" sz="1400" dirty="0"/>
              <a:t>In HE16, this ESR is carrying 90 MW RRS. Therefore, the SOC requirement at the start of the hour is 90 MWh. However, the ESR does not have or maintain sufficient SOC throughout the hour.</a:t>
            </a:r>
          </a:p>
          <a:p>
            <a:pPr lvl="1"/>
            <a:r>
              <a:rPr lang="en-US" sz="1400" dirty="0"/>
              <a:t>At around 15:20 RRS is released, the ESR’s output increases and it provides energy in response to the RRS deployment (visible through reduction in SOC). </a:t>
            </a:r>
          </a:p>
          <a:p>
            <a:pPr lvl="2"/>
            <a:r>
              <a:rPr lang="en-US" sz="1050" dirty="0"/>
              <a:t>The ESR’s SOC expectation also adjusts to account for the RRS energy deployment. </a:t>
            </a:r>
            <a:endParaRPr lang="en-US" sz="1800" dirty="0"/>
          </a:p>
        </p:txBody>
      </p:sp>
      <p:sp>
        <p:nvSpPr>
          <p:cNvPr id="4" name="Slide Number Placeholder 3">
            <a:extLst>
              <a:ext uri="{FF2B5EF4-FFF2-40B4-BE49-F238E27FC236}">
                <a16:creationId xmlns:a16="http://schemas.microsoft.com/office/drawing/2014/main" id="{9B4D2062-7C88-43F0-9B24-44EF9F6F7268}"/>
              </a:ext>
            </a:extLst>
          </p:cNvPr>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6" name="Picture 5">
            <a:extLst>
              <a:ext uri="{FF2B5EF4-FFF2-40B4-BE49-F238E27FC236}">
                <a16:creationId xmlns:a16="http://schemas.microsoft.com/office/drawing/2014/main" id="{95A0662B-73C6-4B7C-A0E7-CD14A4F0884F}"/>
              </a:ext>
            </a:extLst>
          </p:cNvPr>
          <p:cNvPicPr>
            <a:picLocks noChangeAspect="1"/>
          </p:cNvPicPr>
          <p:nvPr/>
        </p:nvPicPr>
        <p:blipFill>
          <a:blip r:embed="rId2"/>
          <a:stretch>
            <a:fillRect/>
          </a:stretch>
        </p:blipFill>
        <p:spPr>
          <a:xfrm>
            <a:off x="-38100" y="2127701"/>
            <a:ext cx="9144000" cy="4108916"/>
          </a:xfrm>
          <a:prstGeom prst="rect">
            <a:avLst/>
          </a:prstGeom>
        </p:spPr>
      </p:pic>
    </p:spTree>
    <p:extLst>
      <p:ext uri="{BB962C8B-B14F-4D97-AF65-F5344CB8AC3E}">
        <p14:creationId xmlns:p14="http://schemas.microsoft.com/office/powerpoint/2010/main" val="77097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85D2-B4C8-44BE-8C50-F6DDE4FA006E}"/>
              </a:ext>
            </a:extLst>
          </p:cNvPr>
          <p:cNvSpPr>
            <a:spLocks noGrp="1"/>
          </p:cNvSpPr>
          <p:nvPr>
            <p:ph type="title"/>
          </p:nvPr>
        </p:nvSpPr>
        <p:spPr/>
        <p:txBody>
          <a:bodyPr/>
          <a:lstStyle/>
          <a:p>
            <a:r>
              <a:rPr lang="en-US" sz="2400" dirty="0"/>
              <a:t>Insufficient SOC for total up AS Obligation – Example 1</a:t>
            </a:r>
          </a:p>
        </p:txBody>
      </p:sp>
      <p:sp>
        <p:nvSpPr>
          <p:cNvPr id="3" name="Content Placeholder 2">
            <a:extLst>
              <a:ext uri="{FF2B5EF4-FFF2-40B4-BE49-F238E27FC236}">
                <a16:creationId xmlns:a16="http://schemas.microsoft.com/office/drawing/2014/main" id="{CBAAEACE-98D9-40BA-9CFF-917E430868CB}"/>
              </a:ext>
            </a:extLst>
          </p:cNvPr>
          <p:cNvSpPr>
            <a:spLocks noGrp="1"/>
          </p:cNvSpPr>
          <p:nvPr>
            <p:ph idx="1"/>
          </p:nvPr>
        </p:nvSpPr>
        <p:spPr/>
        <p:txBody>
          <a:bodyPr/>
          <a:lstStyle/>
          <a:p>
            <a:r>
              <a:rPr lang="en-US" dirty="0"/>
              <a:t>For the timeframe below this ESR was carrying up to 100 MW Reg Up + RRS on the injection side and was short up to 90 MWh in SOC for the AS obligation.</a:t>
            </a:r>
          </a:p>
        </p:txBody>
      </p:sp>
      <p:sp>
        <p:nvSpPr>
          <p:cNvPr id="4" name="Slide Number Placeholder 3">
            <a:extLst>
              <a:ext uri="{FF2B5EF4-FFF2-40B4-BE49-F238E27FC236}">
                <a16:creationId xmlns:a16="http://schemas.microsoft.com/office/drawing/2014/main" id="{FAA292AC-3326-4B2A-BE9E-C75B05835CD5}"/>
              </a:ext>
            </a:extLst>
          </p:cNvPr>
          <p:cNvSpPr>
            <a:spLocks noGrp="1"/>
          </p:cNvSpPr>
          <p:nvPr>
            <p:ph type="sldNum" sz="quarter" idx="4"/>
          </p:nvPr>
        </p:nvSpPr>
        <p:spPr/>
        <p:txBody>
          <a:bodyPr/>
          <a:lstStyle/>
          <a:p>
            <a:fld id="{1D93BD3E-1E9A-4970-A6F7-E7AC52762E0C}" type="slidenum">
              <a:rPr lang="en-US" smtClean="0"/>
              <a:pPr/>
              <a:t>17</a:t>
            </a:fld>
            <a:endParaRPr lang="en-US"/>
          </a:p>
        </p:txBody>
      </p:sp>
      <p:pic>
        <p:nvPicPr>
          <p:cNvPr id="6" name="Picture 5">
            <a:extLst>
              <a:ext uri="{FF2B5EF4-FFF2-40B4-BE49-F238E27FC236}">
                <a16:creationId xmlns:a16="http://schemas.microsoft.com/office/drawing/2014/main" id="{9B3D7C69-ED18-4680-A7B6-A5364AA7140B}"/>
              </a:ext>
            </a:extLst>
          </p:cNvPr>
          <p:cNvPicPr>
            <a:picLocks noChangeAspect="1"/>
          </p:cNvPicPr>
          <p:nvPr/>
        </p:nvPicPr>
        <p:blipFill>
          <a:blip r:embed="rId2"/>
          <a:stretch>
            <a:fillRect/>
          </a:stretch>
        </p:blipFill>
        <p:spPr>
          <a:xfrm>
            <a:off x="0" y="1524000"/>
            <a:ext cx="9144000" cy="4747421"/>
          </a:xfrm>
          <a:prstGeom prst="rect">
            <a:avLst/>
          </a:prstGeom>
        </p:spPr>
      </p:pic>
    </p:spTree>
    <p:extLst>
      <p:ext uri="{BB962C8B-B14F-4D97-AF65-F5344CB8AC3E}">
        <p14:creationId xmlns:p14="http://schemas.microsoft.com/office/powerpoint/2010/main" val="141292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CE9E-1642-4A10-804B-CFA6EB2B98B4}"/>
              </a:ext>
            </a:extLst>
          </p:cNvPr>
          <p:cNvSpPr>
            <a:spLocks noGrp="1"/>
          </p:cNvSpPr>
          <p:nvPr>
            <p:ph type="title"/>
          </p:nvPr>
        </p:nvSpPr>
        <p:spPr/>
        <p:txBody>
          <a:bodyPr/>
          <a:lstStyle/>
          <a:p>
            <a:r>
              <a:rPr lang="en-US" sz="2400" dirty="0"/>
              <a:t>Insufficient SOC for total up AS Obligation – Example 2</a:t>
            </a:r>
          </a:p>
        </p:txBody>
      </p:sp>
      <p:sp>
        <p:nvSpPr>
          <p:cNvPr id="4" name="Slide Number Placeholder 3">
            <a:extLst>
              <a:ext uri="{FF2B5EF4-FFF2-40B4-BE49-F238E27FC236}">
                <a16:creationId xmlns:a16="http://schemas.microsoft.com/office/drawing/2014/main" id="{5482A999-F8E6-4A71-92CC-006CFC529B03}"/>
              </a:ext>
            </a:extLst>
          </p:cNvPr>
          <p:cNvSpPr>
            <a:spLocks noGrp="1"/>
          </p:cNvSpPr>
          <p:nvPr>
            <p:ph type="sldNum" sz="quarter" idx="4"/>
          </p:nvPr>
        </p:nvSpPr>
        <p:spPr/>
        <p:txBody>
          <a:bodyPr/>
          <a:lstStyle/>
          <a:p>
            <a:fld id="{1D93BD3E-1E9A-4970-A6F7-E7AC52762E0C}" type="slidenum">
              <a:rPr lang="en-US" smtClean="0"/>
              <a:pPr/>
              <a:t>18</a:t>
            </a:fld>
            <a:endParaRPr lang="en-US" dirty="0"/>
          </a:p>
        </p:txBody>
      </p:sp>
      <p:sp>
        <p:nvSpPr>
          <p:cNvPr id="11" name="Content Placeholder 10">
            <a:extLst>
              <a:ext uri="{FF2B5EF4-FFF2-40B4-BE49-F238E27FC236}">
                <a16:creationId xmlns:a16="http://schemas.microsoft.com/office/drawing/2014/main" id="{0EF1AC3C-8924-4B0C-9A75-1E967CE7ABC2}"/>
              </a:ext>
            </a:extLst>
          </p:cNvPr>
          <p:cNvSpPr>
            <a:spLocks noGrp="1"/>
          </p:cNvSpPr>
          <p:nvPr>
            <p:ph idx="1"/>
          </p:nvPr>
        </p:nvSpPr>
        <p:spPr/>
        <p:txBody>
          <a:bodyPr/>
          <a:lstStyle/>
          <a:p>
            <a:r>
              <a:rPr lang="en-US" dirty="0"/>
              <a:t>For the timeframe below this ESR was carrying up to 100 MW Reg Up + RRS on the injection side and was short up to 50 MWh in SOC for the AS obligation.</a:t>
            </a:r>
          </a:p>
          <a:p>
            <a:endParaRPr lang="en-US" dirty="0"/>
          </a:p>
        </p:txBody>
      </p:sp>
      <p:pic>
        <p:nvPicPr>
          <p:cNvPr id="5" name="Picture 4">
            <a:extLst>
              <a:ext uri="{FF2B5EF4-FFF2-40B4-BE49-F238E27FC236}">
                <a16:creationId xmlns:a16="http://schemas.microsoft.com/office/drawing/2014/main" id="{A6695FAA-21E9-45F8-89A6-2901C2A823D9}"/>
              </a:ext>
            </a:extLst>
          </p:cNvPr>
          <p:cNvPicPr>
            <a:picLocks noChangeAspect="1"/>
          </p:cNvPicPr>
          <p:nvPr/>
        </p:nvPicPr>
        <p:blipFill>
          <a:blip r:embed="rId2"/>
          <a:stretch>
            <a:fillRect/>
          </a:stretch>
        </p:blipFill>
        <p:spPr>
          <a:xfrm>
            <a:off x="0" y="1676400"/>
            <a:ext cx="9144000" cy="4505571"/>
          </a:xfrm>
          <a:prstGeom prst="rect">
            <a:avLst/>
          </a:prstGeom>
        </p:spPr>
      </p:pic>
    </p:spTree>
    <p:extLst>
      <p:ext uri="{BB962C8B-B14F-4D97-AF65-F5344CB8AC3E}">
        <p14:creationId xmlns:p14="http://schemas.microsoft.com/office/powerpoint/2010/main" val="334267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3A80-92B9-44D0-BF72-07747F407493}"/>
              </a:ext>
            </a:extLst>
          </p:cNvPr>
          <p:cNvSpPr>
            <a:spLocks noGrp="1"/>
          </p:cNvSpPr>
          <p:nvPr>
            <p:ph type="title"/>
          </p:nvPr>
        </p:nvSpPr>
        <p:spPr/>
        <p:txBody>
          <a:bodyPr/>
          <a:lstStyle/>
          <a:p>
            <a:r>
              <a:rPr lang="en-US" sz="2400" dirty="0"/>
              <a:t>Insufficient SOC for total up AS Obligation – Example 3</a:t>
            </a:r>
          </a:p>
        </p:txBody>
      </p:sp>
      <p:sp>
        <p:nvSpPr>
          <p:cNvPr id="3" name="Content Placeholder 2">
            <a:extLst>
              <a:ext uri="{FF2B5EF4-FFF2-40B4-BE49-F238E27FC236}">
                <a16:creationId xmlns:a16="http://schemas.microsoft.com/office/drawing/2014/main" id="{58B370EB-9672-448F-B1E5-B8B25CFBD744}"/>
              </a:ext>
            </a:extLst>
          </p:cNvPr>
          <p:cNvSpPr>
            <a:spLocks noGrp="1"/>
          </p:cNvSpPr>
          <p:nvPr>
            <p:ph idx="1"/>
          </p:nvPr>
        </p:nvSpPr>
        <p:spPr/>
        <p:txBody>
          <a:bodyPr/>
          <a:lstStyle/>
          <a:p>
            <a:r>
              <a:rPr lang="en-US" dirty="0"/>
              <a:t>For the timeframe below this ESR was carrying up to 100 MW of Reg Up and + RRS on the injection side and was short up to 90 MWh in SOC for the AS obligation.</a:t>
            </a:r>
          </a:p>
        </p:txBody>
      </p:sp>
      <p:sp>
        <p:nvSpPr>
          <p:cNvPr id="4" name="Slide Number Placeholder 3">
            <a:extLst>
              <a:ext uri="{FF2B5EF4-FFF2-40B4-BE49-F238E27FC236}">
                <a16:creationId xmlns:a16="http://schemas.microsoft.com/office/drawing/2014/main" id="{6002E610-E9A9-48EE-B3C8-EC4350A7F8FD}"/>
              </a:ext>
            </a:extLst>
          </p:cNvPr>
          <p:cNvSpPr>
            <a:spLocks noGrp="1"/>
          </p:cNvSpPr>
          <p:nvPr>
            <p:ph type="sldNum" sz="quarter" idx="4"/>
          </p:nvPr>
        </p:nvSpPr>
        <p:spPr/>
        <p:txBody>
          <a:bodyPr/>
          <a:lstStyle/>
          <a:p>
            <a:fld id="{1D93BD3E-1E9A-4970-A6F7-E7AC52762E0C}" type="slidenum">
              <a:rPr lang="en-US" smtClean="0"/>
              <a:pPr/>
              <a:t>19</a:t>
            </a:fld>
            <a:endParaRPr lang="en-US"/>
          </a:p>
        </p:txBody>
      </p:sp>
      <p:pic>
        <p:nvPicPr>
          <p:cNvPr id="6" name="Picture 5">
            <a:extLst>
              <a:ext uri="{FF2B5EF4-FFF2-40B4-BE49-F238E27FC236}">
                <a16:creationId xmlns:a16="http://schemas.microsoft.com/office/drawing/2014/main" id="{64C09703-4F30-4AF5-825A-2699064A1031}"/>
              </a:ext>
            </a:extLst>
          </p:cNvPr>
          <p:cNvPicPr>
            <a:picLocks noChangeAspect="1"/>
          </p:cNvPicPr>
          <p:nvPr/>
        </p:nvPicPr>
        <p:blipFill>
          <a:blip r:embed="rId2"/>
          <a:stretch>
            <a:fillRect/>
          </a:stretch>
        </p:blipFill>
        <p:spPr>
          <a:xfrm>
            <a:off x="36414" y="1855315"/>
            <a:ext cx="9144000" cy="4045837"/>
          </a:xfrm>
          <a:prstGeom prst="rect">
            <a:avLst/>
          </a:prstGeom>
        </p:spPr>
      </p:pic>
    </p:spTree>
    <p:extLst>
      <p:ext uri="{BB962C8B-B14F-4D97-AF65-F5344CB8AC3E}">
        <p14:creationId xmlns:p14="http://schemas.microsoft.com/office/powerpoint/2010/main" val="96861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7D11-4A1A-4694-9242-B030ADDC79AC}"/>
              </a:ext>
            </a:extLst>
          </p:cNvPr>
          <p:cNvSpPr>
            <a:spLocks noGrp="1"/>
          </p:cNvSpPr>
          <p:nvPr>
            <p:ph type="title"/>
          </p:nvPr>
        </p:nvSpPr>
        <p:spPr/>
        <p:txBody>
          <a:bodyPr/>
          <a:lstStyle/>
          <a:p>
            <a:r>
              <a:rPr lang="en-US" sz="2400" dirty="0"/>
              <a:t>Overview</a:t>
            </a:r>
            <a:endParaRPr lang="en-US" dirty="0"/>
          </a:p>
        </p:txBody>
      </p:sp>
      <p:sp>
        <p:nvSpPr>
          <p:cNvPr id="3" name="Content Placeholder 2">
            <a:extLst>
              <a:ext uri="{FF2B5EF4-FFF2-40B4-BE49-F238E27FC236}">
                <a16:creationId xmlns:a16="http://schemas.microsoft.com/office/drawing/2014/main" id="{E96D4A12-8FDC-4C76-9FAB-6706E3706FDE}"/>
              </a:ext>
            </a:extLst>
          </p:cNvPr>
          <p:cNvSpPr>
            <a:spLocks noGrp="1"/>
          </p:cNvSpPr>
          <p:nvPr>
            <p:ph idx="1"/>
          </p:nvPr>
        </p:nvSpPr>
        <p:spPr/>
        <p:txBody>
          <a:bodyPr>
            <a:normAutofit/>
          </a:bodyPr>
          <a:lstStyle/>
          <a:p>
            <a:r>
              <a:rPr lang="en-US" dirty="0"/>
              <a:t>There is a steady growth in the amount of Energy Storage Resources (ESRs) that have interconnected into the ERCOT Grid. </a:t>
            </a:r>
          </a:p>
          <a:p>
            <a:endParaRPr lang="en-US" dirty="0"/>
          </a:p>
          <a:p>
            <a:r>
              <a:rPr lang="en-US" dirty="0"/>
              <a:t>ERCOT has been monitoring ESR performance in their ability to follow BPs, provide Ancillary Service (AS) (specifically Regulation and Responsive Reserve Service) and maintain State-Of-Charge (SOC) for the AS responsibility being carried.</a:t>
            </a:r>
          </a:p>
          <a:p>
            <a:endParaRPr lang="en-US" dirty="0"/>
          </a:p>
          <a:p>
            <a:r>
              <a:rPr lang="en-US" dirty="0"/>
              <a:t>This slide deck shares some of the common issues that were identified as a part of ERCOT’s analysis. Specifically, examples relating to the following issues will be shared</a:t>
            </a:r>
          </a:p>
          <a:p>
            <a:pPr lvl="1"/>
            <a:r>
              <a:rPr lang="en-US" dirty="0"/>
              <a:t>Insufficient/No PFR during frequency events</a:t>
            </a:r>
          </a:p>
          <a:p>
            <a:pPr lvl="1"/>
            <a:r>
              <a:rPr lang="en-US" dirty="0"/>
              <a:t>Inadequate Headroom and/or SOC </a:t>
            </a:r>
            <a:r>
              <a:rPr lang="en-US"/>
              <a:t>for AS </a:t>
            </a:r>
            <a:r>
              <a:rPr lang="en-US" dirty="0"/>
              <a:t>Responsibility</a:t>
            </a:r>
          </a:p>
          <a:p>
            <a:pPr lvl="1"/>
            <a:r>
              <a:rPr lang="en-US" dirty="0"/>
              <a:t>Transitioning AS responsibility from discharging to Charging when deployment is active</a:t>
            </a:r>
          </a:p>
        </p:txBody>
      </p:sp>
      <p:sp>
        <p:nvSpPr>
          <p:cNvPr id="4" name="Slide Number Placeholder 3">
            <a:extLst>
              <a:ext uri="{FF2B5EF4-FFF2-40B4-BE49-F238E27FC236}">
                <a16:creationId xmlns:a16="http://schemas.microsoft.com/office/drawing/2014/main" id="{BF15B9BA-BB25-489F-BA08-B2D5A447CD8D}"/>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849445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EC6A-DE81-4361-B6D2-B47F9A7D9F87}"/>
              </a:ext>
            </a:extLst>
          </p:cNvPr>
          <p:cNvSpPr>
            <a:spLocks noGrp="1"/>
          </p:cNvSpPr>
          <p:nvPr>
            <p:ph type="title"/>
          </p:nvPr>
        </p:nvSpPr>
        <p:spPr/>
        <p:txBody>
          <a:bodyPr/>
          <a:lstStyle/>
          <a:p>
            <a:r>
              <a:rPr lang="en-US" sz="2400" dirty="0"/>
              <a:t>Insufficient SOC for total up AS Obligation – Example 3 (Zoom In)</a:t>
            </a:r>
          </a:p>
        </p:txBody>
      </p:sp>
      <p:sp>
        <p:nvSpPr>
          <p:cNvPr id="3" name="Content Placeholder 2">
            <a:extLst>
              <a:ext uri="{FF2B5EF4-FFF2-40B4-BE49-F238E27FC236}">
                <a16:creationId xmlns:a16="http://schemas.microsoft.com/office/drawing/2014/main" id="{2F062AC8-39C8-44B9-B64A-BEBE23F88834}"/>
              </a:ext>
            </a:extLst>
          </p:cNvPr>
          <p:cNvSpPr>
            <a:spLocks noGrp="1"/>
          </p:cNvSpPr>
          <p:nvPr>
            <p:ph idx="1"/>
          </p:nvPr>
        </p:nvSpPr>
        <p:spPr>
          <a:xfrm>
            <a:off x="304800" y="990600"/>
            <a:ext cx="8534400" cy="4929433"/>
          </a:xfrm>
        </p:spPr>
        <p:txBody>
          <a:bodyPr/>
          <a:lstStyle/>
          <a:p>
            <a:r>
              <a:rPr lang="en-US" dirty="0"/>
              <a:t>Same GR Focus on hours after evening ramp and high regulation deployment</a:t>
            </a:r>
          </a:p>
          <a:p>
            <a:endParaRPr lang="en-US" dirty="0"/>
          </a:p>
        </p:txBody>
      </p:sp>
      <p:sp>
        <p:nvSpPr>
          <p:cNvPr id="4" name="Slide Number Placeholder 3">
            <a:extLst>
              <a:ext uri="{FF2B5EF4-FFF2-40B4-BE49-F238E27FC236}">
                <a16:creationId xmlns:a16="http://schemas.microsoft.com/office/drawing/2014/main" id="{15BA9DC2-1F6C-4F1F-911C-C5D3C1AF5DE8}"/>
              </a:ext>
            </a:extLst>
          </p:cNvPr>
          <p:cNvSpPr>
            <a:spLocks noGrp="1"/>
          </p:cNvSpPr>
          <p:nvPr>
            <p:ph type="sldNum" sz="quarter" idx="4"/>
          </p:nvPr>
        </p:nvSpPr>
        <p:spPr/>
        <p:txBody>
          <a:bodyPr/>
          <a:lstStyle/>
          <a:p>
            <a:fld id="{1D93BD3E-1E9A-4970-A6F7-E7AC52762E0C}" type="slidenum">
              <a:rPr lang="en-US" smtClean="0"/>
              <a:pPr/>
              <a:t>20</a:t>
            </a:fld>
            <a:endParaRPr lang="en-US"/>
          </a:p>
        </p:txBody>
      </p:sp>
      <p:pic>
        <p:nvPicPr>
          <p:cNvPr id="10" name="Picture 9">
            <a:extLst>
              <a:ext uri="{FF2B5EF4-FFF2-40B4-BE49-F238E27FC236}">
                <a16:creationId xmlns:a16="http://schemas.microsoft.com/office/drawing/2014/main" id="{75BCB91A-419A-470B-8500-AB6320A9B3D1}"/>
              </a:ext>
            </a:extLst>
          </p:cNvPr>
          <p:cNvPicPr>
            <a:picLocks noChangeAspect="1"/>
          </p:cNvPicPr>
          <p:nvPr/>
        </p:nvPicPr>
        <p:blipFill>
          <a:blip r:embed="rId2"/>
          <a:stretch>
            <a:fillRect/>
          </a:stretch>
        </p:blipFill>
        <p:spPr>
          <a:xfrm>
            <a:off x="0" y="1395167"/>
            <a:ext cx="9144000" cy="4647654"/>
          </a:xfrm>
          <a:prstGeom prst="rect">
            <a:avLst/>
          </a:prstGeom>
        </p:spPr>
      </p:pic>
    </p:spTree>
    <p:extLst>
      <p:ext uri="{BB962C8B-B14F-4D97-AF65-F5344CB8AC3E}">
        <p14:creationId xmlns:p14="http://schemas.microsoft.com/office/powerpoint/2010/main" val="192631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8E46-C6D3-40AD-8B59-D70F019C17F6}"/>
              </a:ext>
            </a:extLst>
          </p:cNvPr>
          <p:cNvSpPr>
            <a:spLocks noGrp="1"/>
          </p:cNvSpPr>
          <p:nvPr>
            <p:ph type="title"/>
          </p:nvPr>
        </p:nvSpPr>
        <p:spPr/>
        <p:txBody>
          <a:bodyPr/>
          <a:lstStyle/>
          <a:p>
            <a:r>
              <a:rPr lang="en-US" sz="2400" dirty="0"/>
              <a:t>Insufficient SOC for total up AS Obligation – Example 4</a:t>
            </a:r>
          </a:p>
        </p:txBody>
      </p:sp>
      <p:sp>
        <p:nvSpPr>
          <p:cNvPr id="3" name="Content Placeholder 2">
            <a:extLst>
              <a:ext uri="{FF2B5EF4-FFF2-40B4-BE49-F238E27FC236}">
                <a16:creationId xmlns:a16="http://schemas.microsoft.com/office/drawing/2014/main" id="{FB711AA6-BC43-466D-BBD2-5E7F5F5B4F60}"/>
              </a:ext>
            </a:extLst>
          </p:cNvPr>
          <p:cNvSpPr>
            <a:spLocks noGrp="1"/>
          </p:cNvSpPr>
          <p:nvPr>
            <p:ph idx="1"/>
          </p:nvPr>
        </p:nvSpPr>
        <p:spPr/>
        <p:txBody>
          <a:bodyPr/>
          <a:lstStyle/>
          <a:p>
            <a:r>
              <a:rPr lang="en-US" dirty="0"/>
              <a:t>For the timeframe below this ESR was carrying up to 80 MW of Reg Up + RRS on the injection side and was short up to 30 MWh in SOC for the AS obligation.</a:t>
            </a:r>
          </a:p>
        </p:txBody>
      </p:sp>
      <p:sp>
        <p:nvSpPr>
          <p:cNvPr id="4" name="Slide Number Placeholder 3">
            <a:extLst>
              <a:ext uri="{FF2B5EF4-FFF2-40B4-BE49-F238E27FC236}">
                <a16:creationId xmlns:a16="http://schemas.microsoft.com/office/drawing/2014/main" id="{EE15126F-E2B3-43A8-92F8-6A39CC40D60C}"/>
              </a:ext>
            </a:extLst>
          </p:cNvPr>
          <p:cNvSpPr>
            <a:spLocks noGrp="1"/>
          </p:cNvSpPr>
          <p:nvPr>
            <p:ph type="sldNum" sz="quarter" idx="4"/>
          </p:nvPr>
        </p:nvSpPr>
        <p:spPr/>
        <p:txBody>
          <a:bodyPr/>
          <a:lstStyle/>
          <a:p>
            <a:fld id="{1D93BD3E-1E9A-4970-A6F7-E7AC52762E0C}" type="slidenum">
              <a:rPr lang="en-US" smtClean="0"/>
              <a:pPr/>
              <a:t>21</a:t>
            </a:fld>
            <a:endParaRPr lang="en-US"/>
          </a:p>
        </p:txBody>
      </p:sp>
      <p:pic>
        <p:nvPicPr>
          <p:cNvPr id="6" name="Picture 5">
            <a:extLst>
              <a:ext uri="{FF2B5EF4-FFF2-40B4-BE49-F238E27FC236}">
                <a16:creationId xmlns:a16="http://schemas.microsoft.com/office/drawing/2014/main" id="{6121B63E-7F3D-4D19-9550-488E54F038F5}"/>
              </a:ext>
            </a:extLst>
          </p:cNvPr>
          <p:cNvPicPr>
            <a:picLocks noChangeAspect="1"/>
          </p:cNvPicPr>
          <p:nvPr/>
        </p:nvPicPr>
        <p:blipFill>
          <a:blip r:embed="rId2"/>
          <a:stretch>
            <a:fillRect/>
          </a:stretch>
        </p:blipFill>
        <p:spPr>
          <a:xfrm>
            <a:off x="0" y="1752600"/>
            <a:ext cx="9144000" cy="4543097"/>
          </a:xfrm>
          <a:prstGeom prst="rect">
            <a:avLst/>
          </a:prstGeom>
        </p:spPr>
      </p:pic>
    </p:spTree>
    <p:extLst>
      <p:ext uri="{BB962C8B-B14F-4D97-AF65-F5344CB8AC3E}">
        <p14:creationId xmlns:p14="http://schemas.microsoft.com/office/powerpoint/2010/main" val="1494209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13FE-5243-4612-8DD3-656D9C1FC7FD}"/>
              </a:ext>
            </a:extLst>
          </p:cNvPr>
          <p:cNvSpPr>
            <a:spLocks noGrp="1"/>
          </p:cNvSpPr>
          <p:nvPr>
            <p:ph type="title"/>
          </p:nvPr>
        </p:nvSpPr>
        <p:spPr/>
        <p:txBody>
          <a:bodyPr/>
          <a:lstStyle/>
          <a:p>
            <a:r>
              <a:rPr lang="en-US" sz="2400" dirty="0"/>
              <a:t>Insufficient SOC for total up AS Obligation – Example 5</a:t>
            </a:r>
          </a:p>
        </p:txBody>
      </p:sp>
      <p:sp>
        <p:nvSpPr>
          <p:cNvPr id="3" name="Content Placeholder 2">
            <a:extLst>
              <a:ext uri="{FF2B5EF4-FFF2-40B4-BE49-F238E27FC236}">
                <a16:creationId xmlns:a16="http://schemas.microsoft.com/office/drawing/2014/main" id="{C89A7627-8FDD-410B-9E09-738B187AF530}"/>
              </a:ext>
            </a:extLst>
          </p:cNvPr>
          <p:cNvSpPr>
            <a:spLocks noGrp="1"/>
          </p:cNvSpPr>
          <p:nvPr>
            <p:ph idx="1"/>
          </p:nvPr>
        </p:nvSpPr>
        <p:spPr/>
        <p:txBody>
          <a:bodyPr/>
          <a:lstStyle/>
          <a:p>
            <a:r>
              <a:rPr lang="en-US" dirty="0"/>
              <a:t>For the timeframe below this ESR was carrying up to 9.9 MW of Reg Up + RRS on the injection side and was short up to 3.3 MWh in SOC for the AS obligation.</a:t>
            </a:r>
          </a:p>
          <a:p>
            <a:endParaRPr lang="en-US" dirty="0"/>
          </a:p>
        </p:txBody>
      </p:sp>
      <p:sp>
        <p:nvSpPr>
          <p:cNvPr id="4" name="Slide Number Placeholder 3">
            <a:extLst>
              <a:ext uri="{FF2B5EF4-FFF2-40B4-BE49-F238E27FC236}">
                <a16:creationId xmlns:a16="http://schemas.microsoft.com/office/drawing/2014/main" id="{49840F01-FE06-481A-B441-B6DDECC20176}"/>
              </a:ext>
            </a:extLst>
          </p:cNvPr>
          <p:cNvSpPr>
            <a:spLocks noGrp="1"/>
          </p:cNvSpPr>
          <p:nvPr>
            <p:ph type="sldNum" sz="quarter" idx="4"/>
          </p:nvPr>
        </p:nvSpPr>
        <p:spPr/>
        <p:txBody>
          <a:bodyPr/>
          <a:lstStyle/>
          <a:p>
            <a:fld id="{1D93BD3E-1E9A-4970-A6F7-E7AC52762E0C}" type="slidenum">
              <a:rPr lang="en-US" smtClean="0"/>
              <a:pPr/>
              <a:t>22</a:t>
            </a:fld>
            <a:endParaRPr lang="en-US"/>
          </a:p>
        </p:txBody>
      </p:sp>
      <p:pic>
        <p:nvPicPr>
          <p:cNvPr id="6" name="Picture 5">
            <a:extLst>
              <a:ext uri="{FF2B5EF4-FFF2-40B4-BE49-F238E27FC236}">
                <a16:creationId xmlns:a16="http://schemas.microsoft.com/office/drawing/2014/main" id="{B9C25653-5384-4C11-AEDD-28E2637540B8}"/>
              </a:ext>
            </a:extLst>
          </p:cNvPr>
          <p:cNvPicPr>
            <a:picLocks noChangeAspect="1"/>
          </p:cNvPicPr>
          <p:nvPr/>
        </p:nvPicPr>
        <p:blipFill>
          <a:blip r:embed="rId2"/>
          <a:stretch>
            <a:fillRect/>
          </a:stretch>
        </p:blipFill>
        <p:spPr>
          <a:xfrm>
            <a:off x="19493" y="1524000"/>
            <a:ext cx="9144000" cy="4518821"/>
          </a:xfrm>
          <a:prstGeom prst="rect">
            <a:avLst/>
          </a:prstGeom>
        </p:spPr>
      </p:pic>
    </p:spTree>
    <p:extLst>
      <p:ext uri="{BB962C8B-B14F-4D97-AF65-F5344CB8AC3E}">
        <p14:creationId xmlns:p14="http://schemas.microsoft.com/office/powerpoint/2010/main" val="1285760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7BC6-4B56-4CF4-8DE6-96095C6CA363}"/>
              </a:ext>
            </a:extLst>
          </p:cNvPr>
          <p:cNvSpPr>
            <a:spLocks noGrp="1"/>
          </p:cNvSpPr>
          <p:nvPr>
            <p:ph type="title"/>
          </p:nvPr>
        </p:nvSpPr>
        <p:spPr/>
        <p:txBody>
          <a:bodyPr/>
          <a:lstStyle/>
          <a:p>
            <a:r>
              <a:rPr lang="en-US" sz="2400" dirty="0"/>
              <a:t>Recap of Key Expectations</a:t>
            </a:r>
          </a:p>
        </p:txBody>
      </p:sp>
      <p:sp>
        <p:nvSpPr>
          <p:cNvPr id="3" name="Content Placeholder 2">
            <a:extLst>
              <a:ext uri="{FF2B5EF4-FFF2-40B4-BE49-F238E27FC236}">
                <a16:creationId xmlns:a16="http://schemas.microsoft.com/office/drawing/2014/main" id="{38027ED0-FB4E-4212-8C08-35DB4FB53DD4}"/>
              </a:ext>
            </a:extLst>
          </p:cNvPr>
          <p:cNvSpPr>
            <a:spLocks noGrp="1"/>
          </p:cNvSpPr>
          <p:nvPr>
            <p:ph idx="1"/>
          </p:nvPr>
        </p:nvSpPr>
        <p:spPr/>
        <p:txBody>
          <a:bodyPr/>
          <a:lstStyle/>
          <a:p>
            <a:r>
              <a:rPr lang="en-US" sz="1400" dirty="0"/>
              <a:t>Below is a Recap on some key expectations </a:t>
            </a:r>
          </a:p>
          <a:p>
            <a:pPr lvl="1"/>
            <a:r>
              <a:rPr lang="en-US" sz="1400" dirty="0"/>
              <a:t>PFR response is expected when frequency is outside of the 17mHz dead-band and the ESR has frequency responsive headroom/legroom.</a:t>
            </a:r>
          </a:p>
          <a:p>
            <a:pPr lvl="1"/>
            <a:r>
              <a:rPr lang="en-US" sz="1400" dirty="0"/>
              <a:t>ESRs are expected to reserve sufficient headroom/legroom for the AS Obligation being carried.</a:t>
            </a:r>
          </a:p>
          <a:p>
            <a:pPr lvl="1"/>
            <a:r>
              <a:rPr lang="en-US" sz="1400" dirty="0"/>
              <a:t>When ramping from current BP to next BP ESRs are expected to follow an Updated Desired Base Point (UDBP) like signal. </a:t>
            </a:r>
          </a:p>
          <a:p>
            <a:pPr lvl="2"/>
            <a:r>
              <a:rPr lang="en-US" sz="1200" dirty="0"/>
              <a:t>When measuring an ESR’s ability to following BP, an expected output requirement is built as sum of UDBP, regulation instruction and expected PFR.</a:t>
            </a:r>
          </a:p>
          <a:p>
            <a:pPr lvl="1"/>
            <a:r>
              <a:rPr lang="en-US" sz="1400" dirty="0"/>
              <a:t>SOC related telemetry (SOC, MXOS, MNOS, MXDP, MXCP) should be provided. </a:t>
            </a:r>
          </a:p>
          <a:p>
            <a:pPr lvl="2"/>
            <a:r>
              <a:rPr lang="en-US" sz="1200" dirty="0"/>
              <a:t>MNOS &lt;= SOC &lt;= MXOS</a:t>
            </a:r>
          </a:p>
          <a:p>
            <a:pPr lvl="1"/>
            <a:r>
              <a:rPr lang="en-US" sz="1400" dirty="0"/>
              <a:t>Transition of AS</a:t>
            </a:r>
          </a:p>
          <a:p>
            <a:pPr lvl="2"/>
            <a:r>
              <a:rPr lang="en-US" sz="1200" dirty="0"/>
              <a:t>Regulation Up Responsibility should not be moved between discharging and charging side of an ESR while Regulation Up is being actively deployed.</a:t>
            </a:r>
          </a:p>
          <a:p>
            <a:pPr lvl="2"/>
            <a:r>
              <a:rPr lang="en-US" sz="1200" dirty="0"/>
              <a:t>RRS Responsibility should not be moved between discharging and charging side of an ESR while frequency is below 59.95 Hz.</a:t>
            </a:r>
          </a:p>
          <a:p>
            <a:pPr lvl="2"/>
            <a:r>
              <a:rPr lang="en-US" sz="1200" dirty="0"/>
              <a:t>Non-Spin Responsibility should not be moved between discharging and charging side of an ESR while PRC is below 3,200 MW.</a:t>
            </a:r>
          </a:p>
          <a:p>
            <a:pPr lvl="1"/>
            <a:r>
              <a:rPr lang="en-US" sz="1400" dirty="0"/>
              <a:t>SOC for AS</a:t>
            </a:r>
          </a:p>
          <a:p>
            <a:pPr lvl="2"/>
            <a:r>
              <a:rPr lang="en-US" sz="1200" dirty="0"/>
              <a:t>An ESR that is carrying AS on the injection side must have SOC equal to or greater than its SOC Expectation. SOC expectation is computed based on the total Up AS Obligation the ESR carries on its injection side, the duration requirement for the type of AS and includes a discount for any AS energy deployed through the operating hour.</a:t>
            </a:r>
          </a:p>
          <a:p>
            <a:pPr lvl="2"/>
            <a:r>
              <a:rPr lang="en-US" sz="1200" dirty="0"/>
              <a:t>Note that post NPRR1096 implementation for Non-Spin in the December 2022 timeframe, ERCOT may conduct unannounced tests to verify sufficient SOC is available for the Non-Spin being carried.</a:t>
            </a:r>
          </a:p>
          <a:p>
            <a:pPr lvl="1"/>
            <a:endParaRPr lang="en-US" sz="1400" dirty="0"/>
          </a:p>
          <a:p>
            <a:pPr lvl="2"/>
            <a:endParaRPr lang="en-US" sz="1400" dirty="0"/>
          </a:p>
          <a:p>
            <a:endParaRPr lang="en-US" dirty="0"/>
          </a:p>
        </p:txBody>
      </p:sp>
      <p:sp>
        <p:nvSpPr>
          <p:cNvPr id="4" name="Slide Number Placeholder 3">
            <a:extLst>
              <a:ext uri="{FF2B5EF4-FFF2-40B4-BE49-F238E27FC236}">
                <a16:creationId xmlns:a16="http://schemas.microsoft.com/office/drawing/2014/main" id="{42715A1A-88B9-40DC-B5AC-1EDFFF3619E0}"/>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175648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E25A-D170-4EF9-9C86-7D47805596E5}"/>
              </a:ext>
            </a:extLst>
          </p:cNvPr>
          <p:cNvSpPr>
            <a:spLocks noGrp="1"/>
          </p:cNvSpPr>
          <p:nvPr>
            <p:ph type="title"/>
          </p:nvPr>
        </p:nvSpPr>
        <p:spPr/>
        <p:txBody>
          <a:bodyPr/>
          <a:lstStyle/>
          <a:p>
            <a:r>
              <a:rPr lang="en-US" sz="2400" dirty="0"/>
              <a:t>Summary &amp; Next Steps</a:t>
            </a:r>
          </a:p>
        </p:txBody>
      </p:sp>
      <p:sp>
        <p:nvSpPr>
          <p:cNvPr id="3" name="Content Placeholder 2">
            <a:extLst>
              <a:ext uri="{FF2B5EF4-FFF2-40B4-BE49-F238E27FC236}">
                <a16:creationId xmlns:a16="http://schemas.microsoft.com/office/drawing/2014/main" id="{E8774BCD-DC64-4E79-A3C6-4C5C409E8329}"/>
              </a:ext>
            </a:extLst>
          </p:cNvPr>
          <p:cNvSpPr>
            <a:spLocks noGrp="1"/>
          </p:cNvSpPr>
          <p:nvPr>
            <p:ph idx="1"/>
          </p:nvPr>
        </p:nvSpPr>
        <p:spPr/>
        <p:txBody>
          <a:bodyPr/>
          <a:lstStyle/>
          <a:p>
            <a:r>
              <a:rPr lang="en-US" sz="1600" dirty="0"/>
              <a:t>There is a steady growth in the amount of Energy Storage Resources (ESRs) that have interconnected into the ERCOT Grid. </a:t>
            </a:r>
          </a:p>
          <a:p>
            <a:endParaRPr lang="en-US" sz="1400" dirty="0"/>
          </a:p>
          <a:p>
            <a:r>
              <a:rPr lang="en-US" sz="1600" dirty="0"/>
              <a:t>ERCOT has identified several issues with ESR performance in their ability to follow BPs/Expected Gen, provide AS including inappropriate transitions of up AS responsibilities between discharging and charging sides and maintain state-of-charge for the AS responsibility being carried.</a:t>
            </a:r>
          </a:p>
          <a:p>
            <a:endParaRPr lang="en-US" sz="1400" dirty="0"/>
          </a:p>
          <a:p>
            <a:r>
              <a:rPr lang="en-US" sz="1600" dirty="0"/>
              <a:t>ERCOT has been conducting active outreach with QSEs on these and expects to continue these outreach as more issues are identified.</a:t>
            </a:r>
          </a:p>
          <a:p>
            <a:endParaRPr lang="en-US" sz="1400" dirty="0"/>
          </a:p>
          <a:p>
            <a:r>
              <a:rPr lang="en-US" sz="1600" dirty="0"/>
              <a:t>ERCOT is in the process of refreshing the Business Practice Manual – ERCOT and QSE Operations Practices During the Operating Hour to ensure it covers telemetry expectations as applicable to ESRs. </a:t>
            </a:r>
          </a:p>
          <a:p>
            <a:endParaRPr lang="en-US" sz="1200" dirty="0"/>
          </a:p>
          <a:p>
            <a:pPr lvl="1"/>
            <a:endParaRPr lang="en-US" sz="1400" dirty="0"/>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FE19F68-BA87-4F3A-8E25-F387FDA40AC8}"/>
              </a:ext>
            </a:extLst>
          </p:cNvPr>
          <p:cNvSpPr>
            <a:spLocks noGrp="1"/>
          </p:cNvSpPr>
          <p:nvPr>
            <p:ph type="sldNum" sz="quarter" idx="4"/>
          </p:nvPr>
        </p:nvSpPr>
        <p:spPr/>
        <p:txBody>
          <a:bodyPr/>
          <a:lstStyle/>
          <a:p>
            <a:fld id="{1D93BD3E-1E9A-4970-A6F7-E7AC52762E0C}" type="slidenum">
              <a:rPr lang="en-US" smtClean="0"/>
              <a:pPr/>
              <a:t>24</a:t>
            </a:fld>
            <a:endParaRPr lang="en-US" dirty="0"/>
          </a:p>
        </p:txBody>
      </p:sp>
    </p:spTree>
    <p:extLst>
      <p:ext uri="{BB962C8B-B14F-4D97-AF65-F5344CB8AC3E}">
        <p14:creationId xmlns:p14="http://schemas.microsoft.com/office/powerpoint/2010/main" val="54607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3BF531-C53F-4464-93E7-FE95BA441AB8}"/>
              </a:ext>
            </a:extLst>
          </p:cNvPr>
          <p:cNvSpPr>
            <a:spLocks noGrp="1"/>
          </p:cNvSpPr>
          <p:nvPr>
            <p:ph type="sldNum" sz="quarter" idx="4"/>
          </p:nvPr>
        </p:nvSpPr>
        <p:spPr/>
        <p:txBody>
          <a:bodyPr/>
          <a:lstStyle/>
          <a:p>
            <a:fld id="{1D93BD3E-1E9A-4970-A6F7-E7AC52762E0C}" type="slidenum">
              <a:rPr lang="en-US" smtClean="0"/>
              <a:pPr/>
              <a:t>25</a:t>
            </a:fld>
            <a:endParaRPr lang="en-US"/>
          </a:p>
        </p:txBody>
      </p:sp>
      <p:sp>
        <p:nvSpPr>
          <p:cNvPr id="2" name="Content Placeholder 1">
            <a:extLst>
              <a:ext uri="{FF2B5EF4-FFF2-40B4-BE49-F238E27FC236}">
                <a16:creationId xmlns:a16="http://schemas.microsoft.com/office/drawing/2014/main" id="{108D97A0-E941-4873-A709-31C247DA10A2}"/>
              </a:ext>
            </a:extLst>
          </p:cNvPr>
          <p:cNvSpPr>
            <a:spLocks noGrp="1"/>
          </p:cNvSpPr>
          <p:nvPr>
            <p:ph idx="16"/>
          </p:nvPr>
        </p:nvSpPr>
        <p:spPr/>
        <p:txBody>
          <a:bodyPr/>
          <a:lstStyle/>
          <a:p>
            <a:r>
              <a:rPr lang="en-US" dirty="0"/>
              <a:t>Appendix</a:t>
            </a:r>
          </a:p>
        </p:txBody>
      </p:sp>
    </p:spTree>
    <p:extLst>
      <p:ext uri="{BB962C8B-B14F-4D97-AF65-F5344CB8AC3E}">
        <p14:creationId xmlns:p14="http://schemas.microsoft.com/office/powerpoint/2010/main" val="3373244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BEC6-8A94-43A9-BD42-388A0290AC55}"/>
              </a:ext>
            </a:extLst>
          </p:cNvPr>
          <p:cNvSpPr>
            <a:spLocks noGrp="1"/>
          </p:cNvSpPr>
          <p:nvPr>
            <p:ph type="title"/>
          </p:nvPr>
        </p:nvSpPr>
        <p:spPr/>
        <p:txBody>
          <a:bodyPr/>
          <a:lstStyle/>
          <a:p>
            <a:r>
              <a:rPr lang="en-US" sz="2400" dirty="0"/>
              <a:t>Expectations for SOC, MXOS, MNOS Telemetry</a:t>
            </a:r>
          </a:p>
        </p:txBody>
      </p:sp>
      <p:sp>
        <p:nvSpPr>
          <p:cNvPr id="3" name="Content Placeholder 2">
            <a:extLst>
              <a:ext uri="{FF2B5EF4-FFF2-40B4-BE49-F238E27FC236}">
                <a16:creationId xmlns:a16="http://schemas.microsoft.com/office/drawing/2014/main" id="{DDB1752D-C697-40D5-AB76-64F9EBAFAD31}"/>
              </a:ext>
            </a:extLst>
          </p:cNvPr>
          <p:cNvSpPr>
            <a:spLocks noGrp="1"/>
          </p:cNvSpPr>
          <p:nvPr>
            <p:ph idx="1"/>
          </p:nvPr>
        </p:nvSpPr>
        <p:spPr/>
        <p:txBody>
          <a:bodyPr/>
          <a:lstStyle/>
          <a:p>
            <a:r>
              <a:rPr lang="en-US" sz="1800" b="1" dirty="0"/>
              <a:t>Maximum Operating State of Charge (MXOS) </a:t>
            </a:r>
            <a:r>
              <a:rPr lang="en-US" sz="1800" dirty="0"/>
              <a:t>– telemetry represents the maximum amount of stored energy capability in </a:t>
            </a:r>
            <a:r>
              <a:rPr lang="en-US" sz="1800" b="1" dirty="0"/>
              <a:t>MWh</a:t>
            </a:r>
            <a:r>
              <a:rPr lang="en-US" sz="1800" dirty="0"/>
              <a:t> that can be delivered at the POI and cannot be exceeded.</a:t>
            </a:r>
          </a:p>
          <a:p>
            <a:pPr lvl="1"/>
            <a:r>
              <a:rPr lang="en-US" sz="1600" dirty="0"/>
              <a:t>For example, if the ESR currently has the capability of storing a maximum of 10 MWh and the discharge efficiency is 0.94, then this telemetered value (</a:t>
            </a:r>
            <a:r>
              <a:rPr lang="en-US" sz="1600" dirty="0" err="1"/>
              <a:t>SOC_Max</a:t>
            </a:r>
            <a:r>
              <a:rPr lang="en-US" sz="1600" dirty="0"/>
              <a:t>) = 0.94*10=9.4 MWh</a:t>
            </a:r>
          </a:p>
          <a:p>
            <a:pPr lvl="1"/>
            <a:endParaRPr lang="en-US" sz="1600" dirty="0"/>
          </a:p>
          <a:p>
            <a:r>
              <a:rPr lang="en-US" sz="1800" b="1" dirty="0"/>
              <a:t>State of Charge (SOC) </a:t>
            </a:r>
            <a:r>
              <a:rPr lang="en-US" sz="1800" dirty="0"/>
              <a:t>– telemetry represents the amount of energy in </a:t>
            </a:r>
            <a:r>
              <a:rPr lang="en-US" sz="1800" b="1" dirty="0"/>
              <a:t>MWh</a:t>
            </a:r>
            <a:r>
              <a:rPr lang="en-US" sz="1800" dirty="0"/>
              <a:t> that can be delivered to the POI.</a:t>
            </a:r>
          </a:p>
          <a:p>
            <a:pPr lvl="1"/>
            <a:r>
              <a:rPr lang="en-US" sz="1600" dirty="0"/>
              <a:t>For example, if the ESR is currently storing 6 MWh and the discharge efficiency is 0.94, then this telemetered value (SOC) = 0.94*6=5.64 MWh</a:t>
            </a:r>
          </a:p>
          <a:p>
            <a:pPr lvl="1"/>
            <a:endParaRPr lang="en-US" sz="1600" dirty="0"/>
          </a:p>
          <a:p>
            <a:r>
              <a:rPr lang="en-US" sz="1800" b="1" dirty="0"/>
              <a:t>Minimum Operating State of Charge (MNOS) </a:t>
            </a:r>
            <a:r>
              <a:rPr lang="en-US" sz="1800" dirty="0"/>
              <a:t>– telemetry represents the required minimum amount of stored energy in </a:t>
            </a:r>
            <a:r>
              <a:rPr lang="en-US" sz="1800" b="1" dirty="0"/>
              <a:t>MWh </a:t>
            </a:r>
            <a:r>
              <a:rPr lang="en-US" sz="1800" dirty="0"/>
              <a:t>that can be delivered at the POI and cannot be go below.</a:t>
            </a:r>
          </a:p>
          <a:p>
            <a:pPr lvl="1"/>
            <a:r>
              <a:rPr lang="en-US" sz="1800" dirty="0"/>
              <a:t>For example, if the ESR is required to store a minimum of 2 MWh and the discharge efficiency is 0.94, then this telemetered value (</a:t>
            </a:r>
            <a:r>
              <a:rPr lang="en-US" sz="1800" dirty="0" err="1"/>
              <a:t>SOC_Min</a:t>
            </a:r>
            <a:r>
              <a:rPr lang="en-US" sz="1800" dirty="0"/>
              <a:t>) = 0.94*2=1.88 MWh</a:t>
            </a:r>
          </a:p>
          <a:p>
            <a:pPr lvl="1"/>
            <a:endParaRPr lang="en-US" dirty="0"/>
          </a:p>
        </p:txBody>
      </p:sp>
      <p:sp>
        <p:nvSpPr>
          <p:cNvPr id="4" name="Slide Number Placeholder 3">
            <a:extLst>
              <a:ext uri="{FF2B5EF4-FFF2-40B4-BE49-F238E27FC236}">
                <a16:creationId xmlns:a16="http://schemas.microsoft.com/office/drawing/2014/main" id="{D26FE94F-075D-41F6-98D9-8C3A0359DAFF}"/>
              </a:ext>
            </a:extLst>
          </p:cNvPr>
          <p:cNvSpPr>
            <a:spLocks noGrp="1"/>
          </p:cNvSpPr>
          <p:nvPr>
            <p:ph type="sldNum" sz="quarter" idx="4"/>
          </p:nvPr>
        </p:nvSpPr>
        <p:spPr/>
        <p:txBody>
          <a:bodyPr/>
          <a:lstStyle/>
          <a:p>
            <a:fld id="{1D93BD3E-1E9A-4970-A6F7-E7AC52762E0C}" type="slidenum">
              <a:rPr lang="en-US" smtClean="0"/>
              <a:pPr/>
              <a:t>26</a:t>
            </a:fld>
            <a:endParaRPr lang="en-US" dirty="0"/>
          </a:p>
        </p:txBody>
      </p:sp>
    </p:spTree>
    <p:extLst>
      <p:ext uri="{BB962C8B-B14F-4D97-AF65-F5344CB8AC3E}">
        <p14:creationId xmlns:p14="http://schemas.microsoft.com/office/powerpoint/2010/main" val="444635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Expectations for SOC, MXOS, MNOS Telemetry</a:t>
            </a:r>
          </a:p>
        </p:txBody>
      </p:sp>
      <p:sp>
        <p:nvSpPr>
          <p:cNvPr id="3" name="Content Placeholder 2">
            <a:extLst>
              <a:ext uri="{FF2B5EF4-FFF2-40B4-BE49-F238E27FC236}">
                <a16:creationId xmlns:a16="http://schemas.microsoft.com/office/drawing/2014/main" id="{9F3B5C84-BE3F-4309-9826-F191335A2C45}"/>
              </a:ext>
            </a:extLst>
          </p:cNvPr>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
        <p:nvSpPr>
          <p:cNvPr id="5" name="TextBox 4"/>
          <p:cNvSpPr txBox="1"/>
          <p:nvPr/>
        </p:nvSpPr>
        <p:spPr>
          <a:xfrm>
            <a:off x="1600200" y="4972050"/>
            <a:ext cx="5772150" cy="738664"/>
          </a:xfrm>
          <a:prstGeom prst="rect">
            <a:avLst/>
          </a:prstGeom>
          <a:noFill/>
        </p:spPr>
        <p:txBody>
          <a:bodyPr wrap="square" rtlCol="0">
            <a:spAutoFit/>
          </a:bodyPr>
          <a:lstStyle/>
          <a:p>
            <a:pPr algn="ctr"/>
            <a:r>
              <a:rPr lang="en-US" sz="1400" i="1" dirty="0"/>
              <a:t>With minimum, maximum, and current state of charge telemetry points, Operators can visualize the ESRs current charge with respect to the charging range.</a:t>
            </a:r>
          </a:p>
        </p:txBody>
      </p:sp>
      <p:pic>
        <p:nvPicPr>
          <p:cNvPr id="7" name="Picture 6"/>
          <p:cNvPicPr>
            <a:picLocks noChangeAspect="1"/>
          </p:cNvPicPr>
          <p:nvPr/>
        </p:nvPicPr>
        <p:blipFill>
          <a:blip r:embed="rId3"/>
          <a:stretch>
            <a:fillRect/>
          </a:stretch>
        </p:blipFill>
        <p:spPr>
          <a:xfrm>
            <a:off x="381000" y="1295401"/>
            <a:ext cx="8686801" cy="3635268"/>
          </a:xfrm>
          <a:prstGeom prst="rect">
            <a:avLst/>
          </a:prstGeom>
        </p:spPr>
      </p:pic>
    </p:spTree>
    <p:extLst>
      <p:ext uri="{BB962C8B-B14F-4D97-AF65-F5344CB8AC3E}">
        <p14:creationId xmlns:p14="http://schemas.microsoft.com/office/powerpoint/2010/main" val="1036057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5E65-3115-42DD-9ED4-76886BB4EC0C}"/>
              </a:ext>
            </a:extLst>
          </p:cNvPr>
          <p:cNvSpPr>
            <a:spLocks noGrp="1"/>
          </p:cNvSpPr>
          <p:nvPr>
            <p:ph type="title"/>
          </p:nvPr>
        </p:nvSpPr>
        <p:spPr/>
        <p:txBody>
          <a:bodyPr/>
          <a:lstStyle/>
          <a:p>
            <a:r>
              <a:rPr lang="en-US" sz="2400" dirty="0"/>
              <a:t>Expectations for MXCP and MXDP Telemetry</a:t>
            </a:r>
          </a:p>
        </p:txBody>
      </p:sp>
      <p:sp>
        <p:nvSpPr>
          <p:cNvPr id="3" name="Content Placeholder 2">
            <a:extLst>
              <a:ext uri="{FF2B5EF4-FFF2-40B4-BE49-F238E27FC236}">
                <a16:creationId xmlns:a16="http://schemas.microsoft.com/office/drawing/2014/main" id="{188837D0-ACCB-4B63-B179-AFA846BEE18D}"/>
              </a:ext>
            </a:extLst>
          </p:cNvPr>
          <p:cNvSpPr>
            <a:spLocks noGrp="1"/>
          </p:cNvSpPr>
          <p:nvPr>
            <p:ph idx="1"/>
          </p:nvPr>
        </p:nvSpPr>
        <p:spPr/>
        <p:txBody>
          <a:bodyPr/>
          <a:lstStyle/>
          <a:p>
            <a:r>
              <a:rPr lang="en-US" sz="1800" b="1" dirty="0"/>
              <a:t>Maximum Operating Discharge Power Limit (MXDP) </a:t>
            </a:r>
            <a:r>
              <a:rPr lang="en-US" sz="1800" dirty="0"/>
              <a:t>–  telemetry represents the true inverter discharge capability in </a:t>
            </a:r>
            <a:r>
              <a:rPr lang="en-US" sz="1800" b="1" dirty="0"/>
              <a:t>MW</a:t>
            </a:r>
            <a:r>
              <a:rPr lang="en-US" sz="1800" dirty="0"/>
              <a:t>. This point should account for derates for operational issues. Ideally this would be close to ESR-GR HSL.</a:t>
            </a:r>
          </a:p>
          <a:p>
            <a:pPr lvl="1"/>
            <a:r>
              <a:rPr lang="en-US" sz="1600" dirty="0"/>
              <a:t>For Example, if a +-10 MW ESR is telemetering a HSL of 3 MW for the ESR-GR, the MXDP should be +10 MW unless there is a derate for operational reason. One can look at the values of HSL and MXDP and if there are differences, one can deduce that the ESR is running out of SOC and is trying to show less MW to SCED for discharge purpose.</a:t>
            </a:r>
          </a:p>
          <a:p>
            <a:pPr lvl="1"/>
            <a:endParaRPr lang="en-US" sz="1600" dirty="0"/>
          </a:p>
          <a:p>
            <a:r>
              <a:rPr lang="en-US" sz="1800" b="1" dirty="0"/>
              <a:t>Maximum Operating Charge Power Limit (MXCP) </a:t>
            </a:r>
            <a:r>
              <a:rPr lang="en-US" sz="1800" dirty="0"/>
              <a:t>– telemetry represents the true inverter charging capability in </a:t>
            </a:r>
            <a:r>
              <a:rPr lang="en-US" sz="1800" b="1" dirty="0"/>
              <a:t>MW</a:t>
            </a:r>
            <a:r>
              <a:rPr lang="en-US" sz="1800" dirty="0"/>
              <a:t>. This point should account for derates for operational issues, but ideally this would be close to ESR-CLR MPC.</a:t>
            </a:r>
          </a:p>
          <a:p>
            <a:pPr lvl="1"/>
            <a:r>
              <a:rPr lang="en-US" sz="1600" dirty="0"/>
              <a:t>For example, a +-10 MW ESR is telemetering a MPC of 3 MW for the ESR-CLR, the MXCP should be +10 MW unless there is a derate for operational reason. One can look at the values of MPC and MXCP and if there are differences, one can deduce that the ESR is almost full SOC and is trying to show less MW to SCED for charge purpose.</a:t>
            </a:r>
          </a:p>
          <a:p>
            <a:endParaRPr lang="en-US" sz="2200" dirty="0"/>
          </a:p>
        </p:txBody>
      </p:sp>
      <p:sp>
        <p:nvSpPr>
          <p:cNvPr id="4" name="Slide Number Placeholder 3">
            <a:extLst>
              <a:ext uri="{FF2B5EF4-FFF2-40B4-BE49-F238E27FC236}">
                <a16:creationId xmlns:a16="http://schemas.microsoft.com/office/drawing/2014/main" id="{A60A0708-94B8-49B8-889B-15599B78DE10}"/>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188056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4005016-C389-49C8-8133-CA07545E3582}"/>
              </a:ext>
            </a:extLst>
          </p:cNvPr>
          <p:cNvSpPr txBox="1"/>
          <p:nvPr/>
        </p:nvSpPr>
        <p:spPr>
          <a:xfrm>
            <a:off x="914400" y="990600"/>
            <a:ext cx="4629150" cy="276999"/>
          </a:xfrm>
          <a:prstGeom prst="rect">
            <a:avLst/>
          </a:prstGeom>
          <a:noFill/>
        </p:spPr>
        <p:txBody>
          <a:bodyPr wrap="square" rtlCol="0">
            <a:spAutoFit/>
          </a:bodyPr>
          <a:lstStyle/>
          <a:p>
            <a:r>
              <a:rPr lang="en-US" sz="1200" i="1" dirty="0"/>
              <a:t>MXDP – Maximum Operating Discharge Power Limit</a:t>
            </a:r>
          </a:p>
        </p:txBody>
      </p:sp>
      <p:pic>
        <p:nvPicPr>
          <p:cNvPr id="3" name="Picture 2"/>
          <p:cNvPicPr>
            <a:picLocks noChangeAspect="1"/>
          </p:cNvPicPr>
          <p:nvPr/>
        </p:nvPicPr>
        <p:blipFill>
          <a:blip r:embed="rId2"/>
          <a:stretch>
            <a:fillRect/>
          </a:stretch>
        </p:blipFill>
        <p:spPr>
          <a:xfrm>
            <a:off x="546857" y="1865137"/>
            <a:ext cx="8126486" cy="3385375"/>
          </a:xfrm>
          <a:prstGeom prst="rect">
            <a:avLst/>
          </a:prstGeom>
        </p:spPr>
      </p:pic>
      <p:sp>
        <p:nvSpPr>
          <p:cNvPr id="2" name="Title 1"/>
          <p:cNvSpPr>
            <a:spLocks noGrp="1"/>
          </p:cNvSpPr>
          <p:nvPr>
            <p:ph type="title"/>
          </p:nvPr>
        </p:nvSpPr>
        <p:spPr/>
        <p:txBody>
          <a:bodyPr/>
          <a:lstStyle/>
          <a:p>
            <a:r>
              <a:rPr lang="en-US" dirty="0"/>
              <a:t>Charge/</a:t>
            </a:r>
            <a:r>
              <a:rPr lang="en-US" sz="2400" dirty="0"/>
              <a:t>Discharge</a:t>
            </a:r>
            <a:r>
              <a:rPr lang="en-US" dirty="0"/>
              <a:t> Duration</a:t>
            </a:r>
          </a:p>
        </p:txBody>
      </p:sp>
      <p:sp>
        <p:nvSpPr>
          <p:cNvPr id="5" name="Content Placeholder 4">
            <a:extLst>
              <a:ext uri="{FF2B5EF4-FFF2-40B4-BE49-F238E27FC236}">
                <a16:creationId xmlns:a16="http://schemas.microsoft.com/office/drawing/2014/main" id="{A406D8D2-D3C8-4615-9A40-14EBD59ED9C8}"/>
              </a:ext>
            </a:extLst>
          </p:cNvPr>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
        <p:nvSpPr>
          <p:cNvPr id="7" name="TextBox 6"/>
          <p:cNvSpPr txBox="1"/>
          <p:nvPr/>
        </p:nvSpPr>
        <p:spPr>
          <a:xfrm>
            <a:off x="1600200" y="5143500"/>
            <a:ext cx="5772150" cy="461665"/>
          </a:xfrm>
          <a:prstGeom prst="rect">
            <a:avLst/>
          </a:prstGeom>
          <a:noFill/>
        </p:spPr>
        <p:txBody>
          <a:bodyPr wrap="square" rtlCol="0">
            <a:spAutoFit/>
          </a:bodyPr>
          <a:lstStyle/>
          <a:p>
            <a:pPr algn="ctr"/>
            <a:r>
              <a:rPr lang="en-US" sz="1200" i="1" dirty="0"/>
              <a:t>With the current state of charge and the maximum discharge/charge rates, ERCOT can calculate the minimum times to reach MXOS and MNOS.</a:t>
            </a:r>
          </a:p>
        </p:txBody>
      </p:sp>
      <p:sp>
        <p:nvSpPr>
          <p:cNvPr id="8" name="Left Brace 7"/>
          <p:cNvSpPr/>
          <p:nvPr/>
        </p:nvSpPr>
        <p:spPr>
          <a:xfrm rot="5400000">
            <a:off x="2771775" y="1781174"/>
            <a:ext cx="171450" cy="68580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dirty="0"/>
          </a:p>
        </p:txBody>
      </p:sp>
      <p:sp>
        <p:nvSpPr>
          <p:cNvPr id="9" name="TextBox 8"/>
          <p:cNvSpPr txBox="1"/>
          <p:nvPr/>
        </p:nvSpPr>
        <p:spPr>
          <a:xfrm>
            <a:off x="2320140" y="1411069"/>
            <a:ext cx="1074717" cy="646331"/>
          </a:xfrm>
          <a:prstGeom prst="rect">
            <a:avLst/>
          </a:prstGeom>
          <a:noFill/>
        </p:spPr>
        <p:txBody>
          <a:bodyPr wrap="square" rtlCol="0">
            <a:spAutoFit/>
          </a:bodyPr>
          <a:lstStyle/>
          <a:p>
            <a:pPr algn="ctr"/>
            <a:r>
              <a:rPr lang="en-US" sz="1200" dirty="0">
                <a:solidFill>
                  <a:srgbClr val="FF0000"/>
                </a:solidFill>
              </a:rPr>
              <a:t>Min. Discharge Time</a:t>
            </a:r>
          </a:p>
        </p:txBody>
      </p:sp>
      <p:sp>
        <p:nvSpPr>
          <p:cNvPr id="10" name="Left Brace 9"/>
          <p:cNvSpPr/>
          <p:nvPr/>
        </p:nvSpPr>
        <p:spPr>
          <a:xfrm rot="16200000" flipV="1">
            <a:off x="2931907" y="3901636"/>
            <a:ext cx="182954" cy="1017567"/>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dirty="0"/>
          </a:p>
        </p:txBody>
      </p:sp>
      <p:sp>
        <p:nvSpPr>
          <p:cNvPr id="11" name="TextBox 10"/>
          <p:cNvSpPr txBox="1"/>
          <p:nvPr/>
        </p:nvSpPr>
        <p:spPr>
          <a:xfrm>
            <a:off x="2457450" y="4453918"/>
            <a:ext cx="1074717" cy="415498"/>
          </a:xfrm>
          <a:prstGeom prst="rect">
            <a:avLst/>
          </a:prstGeom>
          <a:noFill/>
        </p:spPr>
        <p:txBody>
          <a:bodyPr wrap="square" rtlCol="0">
            <a:spAutoFit/>
          </a:bodyPr>
          <a:lstStyle/>
          <a:p>
            <a:pPr algn="ctr"/>
            <a:r>
              <a:rPr lang="en-US" sz="1050" dirty="0">
                <a:solidFill>
                  <a:srgbClr val="FF0000"/>
                </a:solidFill>
              </a:rPr>
              <a:t>Min. Charge Time</a:t>
            </a:r>
          </a:p>
        </p:txBody>
      </p:sp>
      <p:sp>
        <p:nvSpPr>
          <p:cNvPr id="13" name="TextBox 12">
            <a:extLst>
              <a:ext uri="{FF2B5EF4-FFF2-40B4-BE49-F238E27FC236}">
                <a16:creationId xmlns:a16="http://schemas.microsoft.com/office/drawing/2014/main" id="{8BE260FC-71AF-436E-9F79-5990ACBB5CAC}"/>
              </a:ext>
            </a:extLst>
          </p:cNvPr>
          <p:cNvSpPr txBox="1"/>
          <p:nvPr/>
        </p:nvSpPr>
        <p:spPr>
          <a:xfrm>
            <a:off x="914400" y="1222177"/>
            <a:ext cx="4629150" cy="276999"/>
          </a:xfrm>
          <a:prstGeom prst="rect">
            <a:avLst/>
          </a:prstGeom>
          <a:noFill/>
        </p:spPr>
        <p:txBody>
          <a:bodyPr wrap="square" rtlCol="0">
            <a:spAutoFit/>
          </a:bodyPr>
          <a:lstStyle/>
          <a:p>
            <a:r>
              <a:rPr lang="en-US" sz="1200" i="1" dirty="0"/>
              <a:t>MXCP – Maximum Operating Charge Power Limit</a:t>
            </a:r>
          </a:p>
        </p:txBody>
      </p:sp>
    </p:spTree>
    <p:extLst>
      <p:ext uri="{BB962C8B-B14F-4D97-AF65-F5344CB8AC3E}">
        <p14:creationId xmlns:p14="http://schemas.microsoft.com/office/powerpoint/2010/main" val="170470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D40F-4062-4351-B6CB-B76B49E0688D}"/>
              </a:ext>
            </a:extLst>
          </p:cNvPr>
          <p:cNvSpPr>
            <a:spLocks noGrp="1"/>
          </p:cNvSpPr>
          <p:nvPr>
            <p:ph type="title"/>
          </p:nvPr>
        </p:nvSpPr>
        <p:spPr/>
        <p:txBody>
          <a:bodyPr/>
          <a:lstStyle/>
          <a:p>
            <a:r>
              <a:rPr lang="en-US" sz="2400" dirty="0"/>
              <a:t>Limited/No PFR – Example 1</a:t>
            </a:r>
            <a:endParaRPr lang="en-US" sz="2800" dirty="0"/>
          </a:p>
        </p:txBody>
      </p:sp>
      <p:sp>
        <p:nvSpPr>
          <p:cNvPr id="7" name="Content Placeholder 6">
            <a:extLst>
              <a:ext uri="{FF2B5EF4-FFF2-40B4-BE49-F238E27FC236}">
                <a16:creationId xmlns:a16="http://schemas.microsoft.com/office/drawing/2014/main" id="{6A7CEE2C-A03C-402C-B3E8-6B8AA8BD7806}"/>
              </a:ext>
            </a:extLst>
          </p:cNvPr>
          <p:cNvSpPr>
            <a:spLocks noGrp="1"/>
          </p:cNvSpPr>
          <p:nvPr>
            <p:ph idx="1"/>
          </p:nvPr>
        </p:nvSpPr>
        <p:spPr/>
        <p:txBody>
          <a:bodyPr/>
          <a:lstStyle/>
          <a:p>
            <a:r>
              <a:rPr lang="en-US" sz="1800" dirty="0"/>
              <a:t>Unit output matches the regulation request but does not provide the expected PFR</a:t>
            </a:r>
          </a:p>
          <a:p>
            <a:endParaRPr lang="en-US" sz="2400" dirty="0"/>
          </a:p>
        </p:txBody>
      </p:sp>
      <p:sp>
        <p:nvSpPr>
          <p:cNvPr id="4" name="Slide Number Placeholder 3">
            <a:extLst>
              <a:ext uri="{FF2B5EF4-FFF2-40B4-BE49-F238E27FC236}">
                <a16:creationId xmlns:a16="http://schemas.microsoft.com/office/drawing/2014/main" id="{DD241EA7-A925-488F-A45F-C9F4C19F5A1B}"/>
              </a:ext>
            </a:extLst>
          </p:cNvPr>
          <p:cNvSpPr>
            <a:spLocks noGrp="1"/>
          </p:cNvSpPr>
          <p:nvPr>
            <p:ph type="sldNum" sz="quarter" idx="4"/>
          </p:nvPr>
        </p:nvSpPr>
        <p:spPr/>
        <p:txBody>
          <a:bodyPr/>
          <a:lstStyle/>
          <a:p>
            <a:fld id="{1D93BD3E-1E9A-4970-A6F7-E7AC52762E0C}" type="slidenum">
              <a:rPr lang="en-US" smtClean="0"/>
              <a:pPr/>
              <a:t>3</a:t>
            </a:fld>
            <a:endParaRPr lang="en-US"/>
          </a:p>
        </p:txBody>
      </p:sp>
      <p:pic>
        <p:nvPicPr>
          <p:cNvPr id="5" name="Picture 4">
            <a:extLst>
              <a:ext uri="{FF2B5EF4-FFF2-40B4-BE49-F238E27FC236}">
                <a16:creationId xmlns:a16="http://schemas.microsoft.com/office/drawing/2014/main" id="{D9453D06-0A8C-46E7-8E26-F29922F6478B}"/>
              </a:ext>
            </a:extLst>
          </p:cNvPr>
          <p:cNvPicPr>
            <a:picLocks noChangeAspect="1"/>
          </p:cNvPicPr>
          <p:nvPr/>
        </p:nvPicPr>
        <p:blipFill>
          <a:blip r:embed="rId2"/>
          <a:stretch>
            <a:fillRect/>
          </a:stretch>
        </p:blipFill>
        <p:spPr>
          <a:xfrm>
            <a:off x="0" y="1603408"/>
            <a:ext cx="9144000" cy="4644992"/>
          </a:xfrm>
          <a:prstGeom prst="rect">
            <a:avLst/>
          </a:prstGeom>
        </p:spPr>
      </p:pic>
    </p:spTree>
    <p:extLst>
      <p:ext uri="{BB962C8B-B14F-4D97-AF65-F5344CB8AC3E}">
        <p14:creationId xmlns:p14="http://schemas.microsoft.com/office/powerpoint/2010/main" val="63995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4906-8013-4923-B170-AB9B078EB1BF}"/>
              </a:ext>
            </a:extLst>
          </p:cNvPr>
          <p:cNvSpPr>
            <a:spLocks noGrp="1"/>
          </p:cNvSpPr>
          <p:nvPr>
            <p:ph type="title"/>
          </p:nvPr>
        </p:nvSpPr>
        <p:spPr/>
        <p:txBody>
          <a:bodyPr/>
          <a:lstStyle/>
          <a:p>
            <a:r>
              <a:rPr lang="en-US" sz="2400" dirty="0"/>
              <a:t>Limited/No PFR – Example 2</a:t>
            </a:r>
          </a:p>
        </p:txBody>
      </p:sp>
      <p:sp>
        <p:nvSpPr>
          <p:cNvPr id="3" name="Content Placeholder 2">
            <a:extLst>
              <a:ext uri="{FF2B5EF4-FFF2-40B4-BE49-F238E27FC236}">
                <a16:creationId xmlns:a16="http://schemas.microsoft.com/office/drawing/2014/main" id="{E0165EF6-2EA9-4E21-BA50-C9F0F0D409DC}"/>
              </a:ext>
            </a:extLst>
          </p:cNvPr>
          <p:cNvSpPr>
            <a:spLocks noGrp="1"/>
          </p:cNvSpPr>
          <p:nvPr>
            <p:ph idx="1"/>
          </p:nvPr>
        </p:nvSpPr>
        <p:spPr/>
        <p:txBody>
          <a:bodyPr/>
          <a:lstStyle/>
          <a:p>
            <a:r>
              <a:rPr lang="en-US" sz="2400" dirty="0"/>
              <a:t>Unit has BP = 0 and the unit remains idle rather than provide PFR.</a:t>
            </a:r>
            <a:endParaRPr lang="en-US" dirty="0"/>
          </a:p>
        </p:txBody>
      </p:sp>
      <p:sp>
        <p:nvSpPr>
          <p:cNvPr id="4" name="Slide Number Placeholder 3">
            <a:extLst>
              <a:ext uri="{FF2B5EF4-FFF2-40B4-BE49-F238E27FC236}">
                <a16:creationId xmlns:a16="http://schemas.microsoft.com/office/drawing/2014/main" id="{0DCF43CC-6287-4869-AF08-2FFA1AE09B26}"/>
              </a:ext>
            </a:extLst>
          </p:cNvPr>
          <p:cNvSpPr>
            <a:spLocks noGrp="1"/>
          </p:cNvSpPr>
          <p:nvPr>
            <p:ph type="sldNum" sz="quarter" idx="4"/>
          </p:nvPr>
        </p:nvSpPr>
        <p:spPr/>
        <p:txBody>
          <a:bodyPr/>
          <a:lstStyle/>
          <a:p>
            <a:fld id="{1D93BD3E-1E9A-4970-A6F7-E7AC52762E0C}" type="slidenum">
              <a:rPr lang="en-US" smtClean="0"/>
              <a:pPr/>
              <a:t>4</a:t>
            </a:fld>
            <a:endParaRPr lang="en-US"/>
          </a:p>
        </p:txBody>
      </p:sp>
      <p:pic>
        <p:nvPicPr>
          <p:cNvPr id="6" name="Picture 5">
            <a:extLst>
              <a:ext uri="{FF2B5EF4-FFF2-40B4-BE49-F238E27FC236}">
                <a16:creationId xmlns:a16="http://schemas.microsoft.com/office/drawing/2014/main" id="{85A40E55-D20D-4FAC-9F56-258A29FCB8BF}"/>
              </a:ext>
            </a:extLst>
          </p:cNvPr>
          <p:cNvPicPr>
            <a:picLocks noChangeAspect="1"/>
          </p:cNvPicPr>
          <p:nvPr/>
        </p:nvPicPr>
        <p:blipFill>
          <a:blip r:embed="rId2"/>
          <a:stretch>
            <a:fillRect/>
          </a:stretch>
        </p:blipFill>
        <p:spPr>
          <a:xfrm>
            <a:off x="0" y="1905000"/>
            <a:ext cx="9144000" cy="4331617"/>
          </a:xfrm>
          <a:prstGeom prst="rect">
            <a:avLst/>
          </a:prstGeom>
        </p:spPr>
      </p:pic>
    </p:spTree>
    <p:extLst>
      <p:ext uri="{BB962C8B-B14F-4D97-AF65-F5344CB8AC3E}">
        <p14:creationId xmlns:p14="http://schemas.microsoft.com/office/powerpoint/2010/main" val="88361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6696-5977-44D2-887C-FF93B6DA2E3E}"/>
              </a:ext>
            </a:extLst>
          </p:cNvPr>
          <p:cNvSpPr>
            <a:spLocks noGrp="1"/>
          </p:cNvSpPr>
          <p:nvPr>
            <p:ph type="title"/>
          </p:nvPr>
        </p:nvSpPr>
        <p:spPr/>
        <p:txBody>
          <a:bodyPr/>
          <a:lstStyle/>
          <a:p>
            <a:r>
              <a:rPr lang="en-US" sz="2400" dirty="0"/>
              <a:t>Limited/No PFR – Example 3</a:t>
            </a:r>
          </a:p>
        </p:txBody>
      </p:sp>
      <p:sp>
        <p:nvSpPr>
          <p:cNvPr id="3" name="Content Placeholder 2">
            <a:extLst>
              <a:ext uri="{FF2B5EF4-FFF2-40B4-BE49-F238E27FC236}">
                <a16:creationId xmlns:a16="http://schemas.microsoft.com/office/drawing/2014/main" id="{4CAF576B-1EBD-40B9-A99D-2B279DF2CD66}"/>
              </a:ext>
            </a:extLst>
          </p:cNvPr>
          <p:cNvSpPr>
            <a:spLocks noGrp="1"/>
          </p:cNvSpPr>
          <p:nvPr>
            <p:ph idx="1"/>
          </p:nvPr>
        </p:nvSpPr>
        <p:spPr/>
        <p:txBody>
          <a:bodyPr/>
          <a:lstStyle/>
          <a:p>
            <a:r>
              <a:rPr lang="en-US" dirty="0"/>
              <a:t>Unit output matches the regulation request but does not provide the expected PFR.</a:t>
            </a:r>
          </a:p>
        </p:txBody>
      </p:sp>
      <p:sp>
        <p:nvSpPr>
          <p:cNvPr id="4" name="Slide Number Placeholder 3">
            <a:extLst>
              <a:ext uri="{FF2B5EF4-FFF2-40B4-BE49-F238E27FC236}">
                <a16:creationId xmlns:a16="http://schemas.microsoft.com/office/drawing/2014/main" id="{40F0975C-4BAA-4737-8C05-EF93FB62F868}"/>
              </a:ext>
            </a:extLst>
          </p:cNvPr>
          <p:cNvSpPr>
            <a:spLocks noGrp="1"/>
          </p:cNvSpPr>
          <p:nvPr>
            <p:ph type="sldNum" sz="quarter" idx="4"/>
          </p:nvPr>
        </p:nvSpPr>
        <p:spPr/>
        <p:txBody>
          <a:bodyPr/>
          <a:lstStyle/>
          <a:p>
            <a:fld id="{1D93BD3E-1E9A-4970-A6F7-E7AC52762E0C}" type="slidenum">
              <a:rPr lang="en-US" smtClean="0"/>
              <a:pPr/>
              <a:t>5</a:t>
            </a:fld>
            <a:endParaRPr lang="en-US"/>
          </a:p>
        </p:txBody>
      </p:sp>
      <p:pic>
        <p:nvPicPr>
          <p:cNvPr id="7" name="Picture 6">
            <a:extLst>
              <a:ext uri="{FF2B5EF4-FFF2-40B4-BE49-F238E27FC236}">
                <a16:creationId xmlns:a16="http://schemas.microsoft.com/office/drawing/2014/main" id="{310499A2-1413-4794-A695-6D3317C3C733}"/>
              </a:ext>
            </a:extLst>
          </p:cNvPr>
          <p:cNvPicPr>
            <a:picLocks noChangeAspect="1"/>
          </p:cNvPicPr>
          <p:nvPr/>
        </p:nvPicPr>
        <p:blipFill>
          <a:blip r:embed="rId2"/>
          <a:stretch>
            <a:fillRect/>
          </a:stretch>
        </p:blipFill>
        <p:spPr>
          <a:xfrm>
            <a:off x="0" y="1676400"/>
            <a:ext cx="9144000" cy="4495800"/>
          </a:xfrm>
          <a:prstGeom prst="rect">
            <a:avLst/>
          </a:prstGeom>
        </p:spPr>
      </p:pic>
    </p:spTree>
    <p:extLst>
      <p:ext uri="{BB962C8B-B14F-4D97-AF65-F5344CB8AC3E}">
        <p14:creationId xmlns:p14="http://schemas.microsoft.com/office/powerpoint/2010/main" val="284661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C26C-8726-40C8-8546-ED429AF520C2}"/>
              </a:ext>
            </a:extLst>
          </p:cNvPr>
          <p:cNvSpPr>
            <a:spLocks noGrp="1"/>
          </p:cNvSpPr>
          <p:nvPr>
            <p:ph type="title"/>
          </p:nvPr>
        </p:nvSpPr>
        <p:spPr/>
        <p:txBody>
          <a:bodyPr/>
          <a:lstStyle/>
          <a:p>
            <a:r>
              <a:rPr lang="en-US" sz="2400" dirty="0"/>
              <a:t>Limited/No PFR – Example 4</a:t>
            </a:r>
          </a:p>
        </p:txBody>
      </p:sp>
      <p:sp>
        <p:nvSpPr>
          <p:cNvPr id="3" name="Content Placeholder 2">
            <a:extLst>
              <a:ext uri="{FF2B5EF4-FFF2-40B4-BE49-F238E27FC236}">
                <a16:creationId xmlns:a16="http://schemas.microsoft.com/office/drawing/2014/main" id="{38AE52FB-DD03-4C1E-BC18-98F20C6BB8BE}"/>
              </a:ext>
            </a:extLst>
          </p:cNvPr>
          <p:cNvSpPr>
            <a:spLocks noGrp="1"/>
          </p:cNvSpPr>
          <p:nvPr>
            <p:ph idx="1"/>
          </p:nvPr>
        </p:nvSpPr>
        <p:spPr/>
        <p:txBody>
          <a:bodyPr/>
          <a:lstStyle/>
          <a:p>
            <a:r>
              <a:rPr lang="en-US" sz="2400" dirty="0"/>
              <a:t>Unit has BP = 0 and the unit does not provide PFR.</a:t>
            </a:r>
          </a:p>
          <a:p>
            <a:endParaRPr lang="en-US" sz="2400" dirty="0"/>
          </a:p>
        </p:txBody>
      </p:sp>
      <p:sp>
        <p:nvSpPr>
          <p:cNvPr id="4" name="Slide Number Placeholder 3">
            <a:extLst>
              <a:ext uri="{FF2B5EF4-FFF2-40B4-BE49-F238E27FC236}">
                <a16:creationId xmlns:a16="http://schemas.microsoft.com/office/drawing/2014/main" id="{572DDCED-4824-4680-A10A-AE15EBEB34FE}"/>
              </a:ext>
            </a:extLst>
          </p:cNvPr>
          <p:cNvSpPr>
            <a:spLocks noGrp="1"/>
          </p:cNvSpPr>
          <p:nvPr>
            <p:ph type="sldNum" sz="quarter" idx="4"/>
          </p:nvPr>
        </p:nvSpPr>
        <p:spPr/>
        <p:txBody>
          <a:bodyPr/>
          <a:lstStyle/>
          <a:p>
            <a:fld id="{1D93BD3E-1E9A-4970-A6F7-E7AC52762E0C}" type="slidenum">
              <a:rPr lang="en-US" smtClean="0"/>
              <a:pPr/>
              <a:t>6</a:t>
            </a:fld>
            <a:endParaRPr lang="en-US"/>
          </a:p>
        </p:txBody>
      </p:sp>
      <p:pic>
        <p:nvPicPr>
          <p:cNvPr id="9" name="Picture 8">
            <a:extLst>
              <a:ext uri="{FF2B5EF4-FFF2-40B4-BE49-F238E27FC236}">
                <a16:creationId xmlns:a16="http://schemas.microsoft.com/office/drawing/2014/main" id="{557002FC-D805-4095-9AD5-817F037F1022}"/>
              </a:ext>
            </a:extLst>
          </p:cNvPr>
          <p:cNvPicPr>
            <a:picLocks noChangeAspect="1"/>
          </p:cNvPicPr>
          <p:nvPr/>
        </p:nvPicPr>
        <p:blipFill>
          <a:blip r:embed="rId2"/>
          <a:stretch>
            <a:fillRect/>
          </a:stretch>
        </p:blipFill>
        <p:spPr>
          <a:xfrm>
            <a:off x="0" y="1829120"/>
            <a:ext cx="9144000" cy="4343080"/>
          </a:xfrm>
          <a:prstGeom prst="rect">
            <a:avLst/>
          </a:prstGeom>
        </p:spPr>
      </p:pic>
    </p:spTree>
    <p:extLst>
      <p:ext uri="{BB962C8B-B14F-4D97-AF65-F5344CB8AC3E}">
        <p14:creationId xmlns:p14="http://schemas.microsoft.com/office/powerpoint/2010/main" val="273645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F03C-DDB3-4294-81D0-C149E6E48BDB}"/>
              </a:ext>
            </a:extLst>
          </p:cNvPr>
          <p:cNvSpPr>
            <a:spLocks noGrp="1"/>
          </p:cNvSpPr>
          <p:nvPr>
            <p:ph type="title"/>
          </p:nvPr>
        </p:nvSpPr>
        <p:spPr/>
        <p:txBody>
          <a:bodyPr/>
          <a:lstStyle/>
          <a:p>
            <a:r>
              <a:rPr lang="en-US" sz="2400" dirty="0"/>
              <a:t>Insufficient Headroom for RRS Obligation – Example 1</a:t>
            </a:r>
          </a:p>
        </p:txBody>
      </p:sp>
      <p:sp>
        <p:nvSpPr>
          <p:cNvPr id="5" name="Content Placeholder 4">
            <a:extLst>
              <a:ext uri="{FF2B5EF4-FFF2-40B4-BE49-F238E27FC236}">
                <a16:creationId xmlns:a16="http://schemas.microsoft.com/office/drawing/2014/main" id="{6CD0DD9B-7B13-4D9B-B3A5-93D8F52994EE}"/>
              </a:ext>
            </a:extLst>
          </p:cNvPr>
          <p:cNvSpPr>
            <a:spLocks noGrp="1"/>
          </p:cNvSpPr>
          <p:nvPr>
            <p:ph idx="1"/>
          </p:nvPr>
        </p:nvSpPr>
        <p:spPr/>
        <p:txBody>
          <a:bodyPr/>
          <a:lstStyle/>
          <a:p>
            <a:r>
              <a:rPr lang="en-US" dirty="0"/>
              <a:t>Unit has RRS responsibility of 9.7 MWs but there are several instances where HSL dropped to 4.95 MW causing insufficient headroom for RRS Responsibility</a:t>
            </a:r>
          </a:p>
          <a:p>
            <a:endParaRPr lang="en-US" sz="1400" dirty="0"/>
          </a:p>
        </p:txBody>
      </p:sp>
      <p:sp>
        <p:nvSpPr>
          <p:cNvPr id="4" name="Slide Number Placeholder 3">
            <a:extLst>
              <a:ext uri="{FF2B5EF4-FFF2-40B4-BE49-F238E27FC236}">
                <a16:creationId xmlns:a16="http://schemas.microsoft.com/office/drawing/2014/main" id="{BC2A8E4D-6AD5-46B0-9A8F-AB3794C50474}"/>
              </a:ext>
            </a:extLst>
          </p:cNvPr>
          <p:cNvSpPr>
            <a:spLocks noGrp="1"/>
          </p:cNvSpPr>
          <p:nvPr>
            <p:ph type="sldNum" sz="quarter" idx="4"/>
          </p:nvPr>
        </p:nvSpPr>
        <p:spPr/>
        <p:txBody>
          <a:bodyPr/>
          <a:lstStyle/>
          <a:p>
            <a:fld id="{1D93BD3E-1E9A-4970-A6F7-E7AC52762E0C}" type="slidenum">
              <a:rPr lang="en-US" smtClean="0"/>
              <a:pPr/>
              <a:t>7</a:t>
            </a:fld>
            <a:endParaRPr lang="en-US"/>
          </a:p>
        </p:txBody>
      </p:sp>
      <p:pic>
        <p:nvPicPr>
          <p:cNvPr id="7" name="Content Placeholder 7">
            <a:extLst>
              <a:ext uri="{FF2B5EF4-FFF2-40B4-BE49-F238E27FC236}">
                <a16:creationId xmlns:a16="http://schemas.microsoft.com/office/drawing/2014/main" id="{D90BF6E4-BC4E-4E08-80BD-95ED07DCCDCE}"/>
              </a:ext>
            </a:extLst>
          </p:cNvPr>
          <p:cNvPicPr>
            <a:picLocks noChangeAspect="1"/>
          </p:cNvPicPr>
          <p:nvPr/>
        </p:nvPicPr>
        <p:blipFill>
          <a:blip r:embed="rId2"/>
          <a:stretch>
            <a:fillRect/>
          </a:stretch>
        </p:blipFill>
        <p:spPr>
          <a:xfrm>
            <a:off x="304800" y="1752600"/>
            <a:ext cx="8534400" cy="3581400"/>
          </a:xfrm>
          <a:prstGeom prst="rect">
            <a:avLst/>
          </a:prstGeom>
        </p:spPr>
      </p:pic>
    </p:spTree>
    <p:extLst>
      <p:ext uri="{BB962C8B-B14F-4D97-AF65-F5344CB8AC3E}">
        <p14:creationId xmlns:p14="http://schemas.microsoft.com/office/powerpoint/2010/main" val="408586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BF0CB-A68E-4881-BEDF-A43B47CD2137}"/>
              </a:ext>
            </a:extLst>
          </p:cNvPr>
          <p:cNvSpPr>
            <a:spLocks noGrp="1"/>
          </p:cNvSpPr>
          <p:nvPr>
            <p:ph type="title"/>
          </p:nvPr>
        </p:nvSpPr>
        <p:spPr/>
        <p:txBody>
          <a:bodyPr/>
          <a:lstStyle/>
          <a:p>
            <a:r>
              <a:rPr lang="en-US" sz="2400" dirty="0"/>
              <a:t>Insufficient Headroom for RRS Obligation – Example 2</a:t>
            </a:r>
          </a:p>
        </p:txBody>
      </p:sp>
      <p:sp>
        <p:nvSpPr>
          <p:cNvPr id="5" name="Content Placeholder 4">
            <a:extLst>
              <a:ext uri="{FF2B5EF4-FFF2-40B4-BE49-F238E27FC236}">
                <a16:creationId xmlns:a16="http://schemas.microsoft.com/office/drawing/2014/main" id="{073963C7-5B08-413E-B42F-569F96F935B1}"/>
              </a:ext>
            </a:extLst>
          </p:cNvPr>
          <p:cNvSpPr>
            <a:spLocks noGrp="1"/>
          </p:cNvSpPr>
          <p:nvPr>
            <p:ph idx="1"/>
          </p:nvPr>
        </p:nvSpPr>
        <p:spPr/>
        <p:txBody>
          <a:bodyPr/>
          <a:lstStyle/>
          <a:p>
            <a:r>
              <a:rPr lang="en-US" sz="1600" dirty="0"/>
              <a:t>This 9.9 MW ESR was carrying 9.9 MW of RRS and discharging while no RRS deployment was active and its was BP = 0. As a result, the ESR was short on meeting its RRS obligation.</a:t>
            </a:r>
          </a:p>
          <a:p>
            <a:r>
              <a:rPr lang="en-US" sz="1600" dirty="0"/>
              <a:t>During the same timeframe the ESR also had 1.9 MW of Reg Down obligation and its State-of-Charge (SOC) was fairly high (near 95% of its Max limit).</a:t>
            </a:r>
          </a:p>
        </p:txBody>
      </p:sp>
      <p:sp>
        <p:nvSpPr>
          <p:cNvPr id="4" name="Slide Number Placeholder 3">
            <a:extLst>
              <a:ext uri="{FF2B5EF4-FFF2-40B4-BE49-F238E27FC236}">
                <a16:creationId xmlns:a16="http://schemas.microsoft.com/office/drawing/2014/main" id="{21E73C30-8FFE-4374-B4FD-15AA26854367}"/>
              </a:ext>
            </a:extLst>
          </p:cNvPr>
          <p:cNvSpPr>
            <a:spLocks noGrp="1"/>
          </p:cNvSpPr>
          <p:nvPr>
            <p:ph type="sldNum" sz="quarter" idx="4"/>
          </p:nvPr>
        </p:nvSpPr>
        <p:spPr/>
        <p:txBody>
          <a:bodyPr/>
          <a:lstStyle/>
          <a:p>
            <a:fld id="{1D93BD3E-1E9A-4970-A6F7-E7AC52762E0C}" type="slidenum">
              <a:rPr lang="en-US" smtClean="0"/>
              <a:pPr/>
              <a:t>8</a:t>
            </a:fld>
            <a:endParaRPr lang="en-US"/>
          </a:p>
        </p:txBody>
      </p:sp>
      <p:pic>
        <p:nvPicPr>
          <p:cNvPr id="7" name="Content Placeholder 5">
            <a:extLst>
              <a:ext uri="{FF2B5EF4-FFF2-40B4-BE49-F238E27FC236}">
                <a16:creationId xmlns:a16="http://schemas.microsoft.com/office/drawing/2014/main" id="{544F811D-114C-4640-9CA1-6A7BB732A531}"/>
              </a:ext>
            </a:extLst>
          </p:cNvPr>
          <p:cNvPicPr>
            <a:picLocks noChangeAspect="1"/>
          </p:cNvPicPr>
          <p:nvPr/>
        </p:nvPicPr>
        <p:blipFill>
          <a:blip r:embed="rId2"/>
          <a:stretch>
            <a:fillRect/>
          </a:stretch>
        </p:blipFill>
        <p:spPr>
          <a:xfrm>
            <a:off x="281873" y="2362200"/>
            <a:ext cx="8458200" cy="4002541"/>
          </a:xfrm>
          <a:prstGeom prst="rect">
            <a:avLst/>
          </a:prstGeom>
        </p:spPr>
      </p:pic>
    </p:spTree>
    <p:extLst>
      <p:ext uri="{BB962C8B-B14F-4D97-AF65-F5344CB8AC3E}">
        <p14:creationId xmlns:p14="http://schemas.microsoft.com/office/powerpoint/2010/main" val="108419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94F5-D745-4FAD-A040-81819304A085}"/>
              </a:ext>
            </a:extLst>
          </p:cNvPr>
          <p:cNvSpPr>
            <a:spLocks noGrp="1"/>
          </p:cNvSpPr>
          <p:nvPr>
            <p:ph type="title"/>
          </p:nvPr>
        </p:nvSpPr>
        <p:spPr/>
        <p:txBody>
          <a:bodyPr/>
          <a:lstStyle/>
          <a:p>
            <a:r>
              <a:rPr lang="en-US" sz="2400" dirty="0"/>
              <a:t>ESRs suspect SOC Telemetry Issues</a:t>
            </a:r>
          </a:p>
        </p:txBody>
      </p:sp>
      <p:sp>
        <p:nvSpPr>
          <p:cNvPr id="3" name="Content Placeholder 2">
            <a:extLst>
              <a:ext uri="{FF2B5EF4-FFF2-40B4-BE49-F238E27FC236}">
                <a16:creationId xmlns:a16="http://schemas.microsoft.com/office/drawing/2014/main" id="{56105DFD-1550-4E2C-BADC-670DB3D09E8E}"/>
              </a:ext>
            </a:extLst>
          </p:cNvPr>
          <p:cNvSpPr>
            <a:spLocks noGrp="1"/>
          </p:cNvSpPr>
          <p:nvPr>
            <p:ph idx="1"/>
          </p:nvPr>
        </p:nvSpPr>
        <p:spPr/>
        <p:txBody>
          <a:bodyPr/>
          <a:lstStyle/>
          <a:p>
            <a:r>
              <a:rPr lang="en-US" sz="1600" dirty="0"/>
              <a:t>ERCOT receives SOC telemetry from ESRs. </a:t>
            </a:r>
          </a:p>
          <a:p>
            <a:pPr lvl="1"/>
            <a:r>
              <a:rPr lang="en-US" sz="1400" dirty="0"/>
              <a:t>SOC is being used since mid-October 2022 in calculating PRC contribution from ESRs (</a:t>
            </a:r>
            <a:r>
              <a:rPr lang="en-US" sz="1400" i="1" dirty="0"/>
              <a:t>NPRR 987)</a:t>
            </a:r>
            <a:r>
              <a:rPr lang="en-US" sz="1400" dirty="0"/>
              <a:t>.</a:t>
            </a:r>
          </a:p>
          <a:p>
            <a:pPr lvl="1"/>
            <a:r>
              <a:rPr lang="en-US" sz="1400" dirty="0"/>
              <a:t>SOC is also used in monitoring an ESR’s capability in meeting its up AS obligations.</a:t>
            </a:r>
          </a:p>
          <a:p>
            <a:r>
              <a:rPr lang="en-US" sz="1600" dirty="0"/>
              <a:t>Common issues with SOC Telemetry include:</a:t>
            </a:r>
          </a:p>
          <a:p>
            <a:pPr lvl="1"/>
            <a:r>
              <a:rPr lang="en-US" sz="1200" dirty="0"/>
              <a:t>SOC, MXOS, MNOS, MXDP, MXCP do not exist or are incorrect</a:t>
            </a:r>
          </a:p>
          <a:p>
            <a:pPr lvl="1"/>
            <a:r>
              <a:rPr lang="en-US" sz="1200" dirty="0"/>
              <a:t>SOC does not correlate to charging/discharging of ESR</a:t>
            </a:r>
          </a:p>
          <a:p>
            <a:pPr lvl="1"/>
            <a:r>
              <a:rPr lang="en-US" sz="1200" dirty="0"/>
              <a:t>SOC &gt; MXOS (See example below)</a:t>
            </a:r>
          </a:p>
        </p:txBody>
      </p:sp>
      <p:sp>
        <p:nvSpPr>
          <p:cNvPr id="4" name="Slide Number Placeholder 3">
            <a:extLst>
              <a:ext uri="{FF2B5EF4-FFF2-40B4-BE49-F238E27FC236}">
                <a16:creationId xmlns:a16="http://schemas.microsoft.com/office/drawing/2014/main" id="{DCD8934D-C5CC-4236-8169-32AD90227303}"/>
              </a:ext>
            </a:extLst>
          </p:cNvPr>
          <p:cNvSpPr>
            <a:spLocks noGrp="1"/>
          </p:cNvSpPr>
          <p:nvPr>
            <p:ph type="sldNum" sz="quarter" idx="4"/>
          </p:nvPr>
        </p:nvSpPr>
        <p:spPr/>
        <p:txBody>
          <a:bodyPr/>
          <a:lstStyle/>
          <a:p>
            <a:fld id="{1D93BD3E-1E9A-4970-A6F7-E7AC52762E0C}" type="slidenum">
              <a:rPr lang="en-US" smtClean="0"/>
              <a:pPr/>
              <a:t>9</a:t>
            </a:fld>
            <a:endParaRPr lang="en-US"/>
          </a:p>
        </p:txBody>
      </p:sp>
      <p:pic>
        <p:nvPicPr>
          <p:cNvPr id="5" name="Content Placeholder 7">
            <a:extLst>
              <a:ext uri="{FF2B5EF4-FFF2-40B4-BE49-F238E27FC236}">
                <a16:creationId xmlns:a16="http://schemas.microsoft.com/office/drawing/2014/main" id="{74E8B8D2-7873-4CEB-A24B-003BDBE6C872}"/>
              </a:ext>
            </a:extLst>
          </p:cNvPr>
          <p:cNvPicPr>
            <a:picLocks noChangeAspect="1"/>
          </p:cNvPicPr>
          <p:nvPr/>
        </p:nvPicPr>
        <p:blipFill>
          <a:blip r:embed="rId2"/>
          <a:stretch>
            <a:fillRect/>
          </a:stretch>
        </p:blipFill>
        <p:spPr>
          <a:xfrm>
            <a:off x="762000" y="2971800"/>
            <a:ext cx="7239000" cy="3490232"/>
          </a:xfrm>
          <a:prstGeom prst="rect">
            <a:avLst/>
          </a:prstGeom>
        </p:spPr>
      </p:pic>
    </p:spTree>
    <p:extLst>
      <p:ext uri="{BB962C8B-B14F-4D97-AF65-F5344CB8AC3E}">
        <p14:creationId xmlns:p14="http://schemas.microsoft.com/office/powerpoint/2010/main" val="1721493465"/>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2" ma:contentTypeDescription="Create a new document." ma:contentTypeScope="" ma:versionID="63b4750df494f1e899998ba0dd64b591">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3EB0A4-50A9-4E33-98AC-BC2B61C8A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schemas.openxmlformats.org/package/2006/metadata/core-properties"/>
    <ds:schemaRef ds:uri="http://purl.org/dc/terms/"/>
    <ds:schemaRef ds:uri="http://schemas.microsoft.com/office/2006/metadata/propertie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c34af464-7aa1-4edd-9be4-83dffc1cb926"/>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7704</TotalTime>
  <Words>2263</Words>
  <Application>Microsoft Office PowerPoint</Application>
  <PresentationFormat>On-screen Show (4:3)</PresentationFormat>
  <Paragraphs>182</Paragraphs>
  <Slides>29</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Cambria Math</vt:lpstr>
      <vt:lpstr>Courier New</vt:lpstr>
      <vt:lpstr>Wingdings</vt:lpstr>
      <vt:lpstr>1_Office Theme</vt:lpstr>
      <vt:lpstr>2_Custom Design</vt:lpstr>
      <vt:lpstr>3_Custom Design</vt:lpstr>
      <vt:lpstr>PowerPoint Presentation</vt:lpstr>
      <vt:lpstr>Overview</vt:lpstr>
      <vt:lpstr>Limited/No PFR – Example 1</vt:lpstr>
      <vt:lpstr>Limited/No PFR – Example 2</vt:lpstr>
      <vt:lpstr>Limited/No PFR – Example 3</vt:lpstr>
      <vt:lpstr>Limited/No PFR – Example 4</vt:lpstr>
      <vt:lpstr>Insufficient Headroom for RRS Obligation – Example 1</vt:lpstr>
      <vt:lpstr>Insufficient Headroom for RRS Obligation – Example 2</vt:lpstr>
      <vt:lpstr>ESRs suspect SOC Telemetry Issues</vt:lpstr>
      <vt:lpstr>AS Responsibility Transitioned to Charging side During Deployment – Example 1</vt:lpstr>
      <vt:lpstr>AS Responsibility Transitioned to Charging side During Deployment – Example 2</vt:lpstr>
      <vt:lpstr>AS Responsibility Transitioned to Charging side During Deployment – Example 3</vt:lpstr>
      <vt:lpstr>Insufficient SOC for total up AS Obligation </vt:lpstr>
      <vt:lpstr>SoC Monitoring for AS Responsibility</vt:lpstr>
      <vt:lpstr>SOC Monitoring Chart Details</vt:lpstr>
      <vt:lpstr>Insufficient SoC Monitoring for AS Responsibility - Example</vt:lpstr>
      <vt:lpstr>Insufficient SOC for total up AS Obligation – Example 1</vt:lpstr>
      <vt:lpstr>Insufficient SOC for total up AS Obligation – Example 2</vt:lpstr>
      <vt:lpstr>Insufficient SOC for total up AS Obligation – Example 3</vt:lpstr>
      <vt:lpstr>Insufficient SOC for total up AS Obligation – Example 3 (Zoom In)</vt:lpstr>
      <vt:lpstr>Insufficient SOC for total up AS Obligation – Example 4</vt:lpstr>
      <vt:lpstr>Insufficient SOC for total up AS Obligation – Example 5</vt:lpstr>
      <vt:lpstr>Recap of Key Expectations</vt:lpstr>
      <vt:lpstr>Summary &amp; Next Steps</vt:lpstr>
      <vt:lpstr>PowerPoint Presentation</vt:lpstr>
      <vt:lpstr>Expectations for SOC, MXOS, MNOS Telemetry</vt:lpstr>
      <vt:lpstr>Expectations for SOC, MXOS, MNOS Telemetry</vt:lpstr>
      <vt:lpstr>Expectations for MXCP and MXDP Telemetry</vt:lpstr>
      <vt:lpstr>Charge/Discharge Duration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Hinojosa, Luis</cp:lastModifiedBy>
  <cp:revision>262</cp:revision>
  <cp:lastPrinted>2016-01-21T20:53:15Z</cp:lastPrinted>
  <dcterms:created xsi:type="dcterms:W3CDTF">2016-01-21T15:20:31Z</dcterms:created>
  <dcterms:modified xsi:type="dcterms:W3CDTF">2022-11-16T15:11:58Z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