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8"/>
  </p:notesMasterIdLst>
  <p:handoutMasterIdLst>
    <p:handoutMasterId r:id="rId19"/>
  </p:handoutMasterIdLst>
  <p:sldIdLst>
    <p:sldId id="260" r:id="rId6"/>
    <p:sldId id="282" r:id="rId7"/>
    <p:sldId id="283" r:id="rId8"/>
    <p:sldId id="274" r:id="rId9"/>
    <p:sldId id="276" r:id="rId10"/>
    <p:sldId id="275" r:id="rId11"/>
    <p:sldId id="290" r:id="rId12"/>
    <p:sldId id="285" r:id="rId13"/>
    <p:sldId id="286" r:id="rId14"/>
    <p:sldId id="284" r:id="rId15"/>
    <p:sldId id="280" r:id="rId16"/>
    <p:sldId id="287"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4" d="100"/>
          <a:sy n="104" d="100"/>
        </p:scale>
        <p:origin x="1746"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11/15/2022</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11/15/2022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4451135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26987034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10776029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8946799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1752831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dirty="0"/>
          </a:p>
        </p:txBody>
      </p:sp>
    </p:spTree>
    <p:extLst>
      <p:ext uri="{BB962C8B-B14F-4D97-AF65-F5344CB8AC3E}">
        <p14:creationId xmlns:p14="http://schemas.microsoft.com/office/powerpoint/2010/main" val="42717618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dirty="0"/>
          </a:p>
        </p:txBody>
      </p:sp>
    </p:spTree>
    <p:extLst>
      <p:ext uri="{BB962C8B-B14F-4D97-AF65-F5344CB8AC3E}">
        <p14:creationId xmlns:p14="http://schemas.microsoft.com/office/powerpoint/2010/main" val="22149577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dirty="0"/>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3816429"/>
          </a:xfrm>
          <a:prstGeom prst="rect">
            <a:avLst/>
          </a:prstGeom>
          <a:noFill/>
        </p:spPr>
        <p:txBody>
          <a:bodyPr wrap="square" rtlCol="0">
            <a:spAutoFit/>
          </a:bodyPr>
          <a:lstStyle/>
          <a:p>
            <a:r>
              <a:rPr lang="en-US" sz="1800" dirty="0">
                <a:effectLst/>
                <a:ea typeface="Calibri" panose="020F0502020204030204" pitchFamily="34" charset="0"/>
              </a:rPr>
              <a:t>Use of EMS Computed TLFs in Settlements vs. Seasonal Base Case TLFs</a:t>
            </a:r>
          </a:p>
          <a:p>
            <a:endParaRPr lang="en-US" sz="2400" b="1" dirty="0"/>
          </a:p>
          <a:p>
            <a:endParaRPr lang="en-US" sz="2000" b="1" dirty="0"/>
          </a:p>
          <a:p>
            <a:endParaRPr lang="en-US" dirty="0"/>
          </a:p>
          <a:p>
            <a:r>
              <a:rPr lang="en-US" dirty="0"/>
              <a:t>WMWG</a:t>
            </a:r>
          </a:p>
          <a:p>
            <a:r>
              <a:rPr lang="en-US" dirty="0"/>
              <a:t>June 17, 2022</a:t>
            </a:r>
          </a:p>
          <a:p>
            <a:endParaRPr lang="en-US" dirty="0"/>
          </a:p>
          <a:p>
            <a:r>
              <a:rPr lang="en-US" dirty="0"/>
              <a:t>Randy Roberts</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AA980C-F4EA-4984-9B9A-9A682054388D}"/>
              </a:ext>
            </a:extLst>
          </p:cNvPr>
          <p:cNvSpPr>
            <a:spLocks noGrp="1"/>
          </p:cNvSpPr>
          <p:nvPr>
            <p:ph type="title"/>
          </p:nvPr>
        </p:nvSpPr>
        <p:spPr/>
        <p:txBody>
          <a:bodyPr/>
          <a:lstStyle/>
          <a:p>
            <a:r>
              <a:rPr lang="en-US" sz="2200" dirty="0"/>
              <a:t>EMS vs. Seasonal Comparison and Resultant UFE Change</a:t>
            </a:r>
          </a:p>
        </p:txBody>
      </p:sp>
      <p:pic>
        <p:nvPicPr>
          <p:cNvPr id="6" name="Content Placeholder 5">
            <a:extLst>
              <a:ext uri="{FF2B5EF4-FFF2-40B4-BE49-F238E27FC236}">
                <a16:creationId xmlns:a16="http://schemas.microsoft.com/office/drawing/2014/main" id="{6DEDF170-E829-483E-B81C-D79986825040}"/>
              </a:ext>
            </a:extLst>
          </p:cNvPr>
          <p:cNvPicPr>
            <a:picLocks noGrp="1" noChangeAspect="1"/>
          </p:cNvPicPr>
          <p:nvPr>
            <p:ph idx="1"/>
          </p:nvPr>
        </p:nvPicPr>
        <p:blipFill>
          <a:blip r:embed="rId2"/>
          <a:stretch>
            <a:fillRect/>
          </a:stretch>
        </p:blipFill>
        <p:spPr>
          <a:xfrm>
            <a:off x="304800" y="762000"/>
            <a:ext cx="8534399" cy="5410200"/>
          </a:xfrm>
        </p:spPr>
      </p:pic>
      <p:sp>
        <p:nvSpPr>
          <p:cNvPr id="4" name="Slide Number Placeholder 3">
            <a:extLst>
              <a:ext uri="{FF2B5EF4-FFF2-40B4-BE49-F238E27FC236}">
                <a16:creationId xmlns:a16="http://schemas.microsoft.com/office/drawing/2014/main" id="{303845C9-8E55-437B-AE5C-5498034A056E}"/>
              </a:ext>
            </a:extLst>
          </p:cNvPr>
          <p:cNvSpPr>
            <a:spLocks noGrp="1"/>
          </p:cNvSpPr>
          <p:nvPr>
            <p:ph type="sldNum" sz="quarter" idx="4"/>
          </p:nvPr>
        </p:nvSpPr>
        <p:spPr/>
        <p:txBody>
          <a:bodyPr/>
          <a:lstStyle/>
          <a:p>
            <a:fld id="{1D93BD3E-1E9A-4970-A6F7-E7AC52762E0C}" type="slidenum">
              <a:rPr lang="en-US" smtClean="0"/>
              <a:pPr/>
              <a:t>10</a:t>
            </a:fld>
            <a:endParaRPr lang="en-US" dirty="0"/>
          </a:p>
        </p:txBody>
      </p:sp>
    </p:spTree>
    <p:extLst>
      <p:ext uri="{BB962C8B-B14F-4D97-AF65-F5344CB8AC3E}">
        <p14:creationId xmlns:p14="http://schemas.microsoft.com/office/powerpoint/2010/main" val="41185068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dirty="0"/>
              <a:t>Summary/Conclusion</a:t>
            </a:r>
            <a:endParaRPr lang="en-US" sz="2400" b="1" dirty="0">
              <a:solidFill>
                <a:schemeClr val="accent1"/>
              </a:solidFill>
            </a:endParaRPr>
          </a:p>
        </p:txBody>
      </p:sp>
      <p:sp>
        <p:nvSpPr>
          <p:cNvPr id="3" name="Content Placeholder 2"/>
          <p:cNvSpPr>
            <a:spLocks noGrp="1"/>
          </p:cNvSpPr>
          <p:nvPr>
            <p:ph idx="1"/>
          </p:nvPr>
        </p:nvSpPr>
        <p:spPr>
          <a:xfrm>
            <a:off x="320842" y="1219200"/>
            <a:ext cx="8534400" cy="4419600"/>
          </a:xfrm>
        </p:spPr>
        <p:txBody>
          <a:bodyPr/>
          <a:lstStyle/>
          <a:p>
            <a:r>
              <a:rPr lang="en-US" sz="1600" dirty="0"/>
              <a:t>Changing the TLF methodology will not change the volume of settled load</a:t>
            </a:r>
          </a:p>
          <a:p>
            <a:pPr lvl="1"/>
            <a:r>
              <a:rPr lang="en-US" sz="1200" dirty="0"/>
              <a:t>That is because after the TLF application process, we apply UFE which forces the settled load to match the metered generation.  However, the new methodology would modify the load volumes produced by the TLF application process resulting in new load volume inputs to the UFE process (essentially shifting load from one to the other).  Additionally, TLFs are applied to all load whereas UFE is only applied to competitive load.</a:t>
            </a:r>
          </a:p>
          <a:p>
            <a:r>
              <a:rPr lang="en-US" sz="1600" dirty="0"/>
              <a:t>Current process has a tendency to narrow the bandwidth of TLFs vs. EMS computed values, which in turn increases the bandwidth of %UFE</a:t>
            </a:r>
          </a:p>
          <a:p>
            <a:r>
              <a:rPr lang="en-US" sz="1600" dirty="0"/>
              <a:t>Use of computed EMS factors would result in more TLF bandwidth and less %UFE bandwidth</a:t>
            </a:r>
          </a:p>
          <a:p>
            <a:r>
              <a:rPr lang="en-US" sz="1600" u="sng" dirty="0"/>
              <a:t>Use of computed EMS factors would result in more accurate settlements</a:t>
            </a:r>
          </a:p>
          <a:p>
            <a:r>
              <a:rPr lang="en-US" sz="1600" dirty="0"/>
              <a:t>Additional considerations</a:t>
            </a:r>
          </a:p>
          <a:p>
            <a:pPr lvl="1"/>
            <a:r>
              <a:rPr lang="en-US" sz="1200" dirty="0"/>
              <a:t>Does EMS system need to add data quality flags or estimation routines</a:t>
            </a:r>
          </a:p>
          <a:p>
            <a:pPr lvl="1"/>
            <a:r>
              <a:rPr lang="en-US" sz="1200" dirty="0"/>
              <a:t>Does Data Agg process need to add an EMS TLF smoothing routine </a:t>
            </a:r>
            <a:endParaRPr lang="en-US" sz="800" dirty="0"/>
          </a:p>
        </p:txBody>
      </p:sp>
      <p:sp>
        <p:nvSpPr>
          <p:cNvPr id="6" name="Slide Number Placeholder 5"/>
          <p:cNvSpPr>
            <a:spLocks noGrp="1"/>
          </p:cNvSpPr>
          <p:nvPr>
            <p:ph type="sldNum" sz="quarter" idx="4"/>
          </p:nvPr>
        </p:nvSpPr>
        <p:spPr/>
        <p:txBody>
          <a:bodyPr/>
          <a:lstStyle/>
          <a:p>
            <a:fld id="{1D93BD3E-1E9A-4970-A6F7-E7AC52762E0C}" type="slidenum">
              <a:rPr lang="en-US" smtClean="0"/>
              <a:pPr/>
              <a:t>11</a:t>
            </a:fld>
            <a:endParaRPr lang="en-US" dirty="0"/>
          </a:p>
        </p:txBody>
      </p:sp>
    </p:spTree>
    <p:extLst>
      <p:ext uri="{BB962C8B-B14F-4D97-AF65-F5344CB8AC3E}">
        <p14:creationId xmlns:p14="http://schemas.microsoft.com/office/powerpoint/2010/main" val="32818189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FB70D-F05C-4BF2-BB0A-8A82E1B10312}"/>
              </a:ext>
            </a:extLst>
          </p:cNvPr>
          <p:cNvSpPr>
            <a:spLocks noGrp="1"/>
          </p:cNvSpPr>
          <p:nvPr>
            <p:ph type="title"/>
          </p:nvPr>
        </p:nvSpPr>
        <p:spPr/>
        <p:txBody>
          <a:bodyPr/>
          <a:lstStyle/>
          <a:p>
            <a:r>
              <a:rPr lang="en-US" sz="2200" dirty="0"/>
              <a:t>Options for Moving Forward</a:t>
            </a:r>
          </a:p>
        </p:txBody>
      </p:sp>
      <p:sp>
        <p:nvSpPr>
          <p:cNvPr id="3" name="Content Placeholder 2">
            <a:extLst>
              <a:ext uri="{FF2B5EF4-FFF2-40B4-BE49-F238E27FC236}">
                <a16:creationId xmlns:a16="http://schemas.microsoft.com/office/drawing/2014/main" id="{64F5B3D2-A7C6-4F60-ACD8-68937105A605}"/>
              </a:ext>
            </a:extLst>
          </p:cNvPr>
          <p:cNvSpPr>
            <a:spLocks noGrp="1"/>
          </p:cNvSpPr>
          <p:nvPr>
            <p:ph idx="1"/>
          </p:nvPr>
        </p:nvSpPr>
        <p:spPr/>
        <p:txBody>
          <a:bodyPr/>
          <a:lstStyle/>
          <a:p>
            <a:pPr marL="0" indent="0">
              <a:buNone/>
            </a:pPr>
            <a:r>
              <a:rPr lang="en-US" sz="1800" dirty="0">
                <a:solidFill>
                  <a:srgbClr val="0000FF"/>
                </a:solidFill>
              </a:rPr>
              <a:t>NPRR1145 if approved would implement item 1</a:t>
            </a:r>
          </a:p>
          <a:p>
            <a:pPr>
              <a:buFont typeface="+mj-lt"/>
              <a:buAutoNum type="arabicParenR"/>
            </a:pPr>
            <a:r>
              <a:rPr lang="en-US" sz="1800" dirty="0"/>
              <a:t>Use EMS computed ERCOT-wide TLFs for Settlement with no other changes</a:t>
            </a:r>
          </a:p>
          <a:p>
            <a:pPr lvl="1">
              <a:buFont typeface="Arial" panose="020B0604020202020204" pitchFamily="34" charset="0"/>
              <a:buChar char="•"/>
            </a:pPr>
            <a:r>
              <a:rPr lang="en-US" sz="1400" dirty="0"/>
              <a:t>Seasonal TLFs would still be used for NOIE load reduction (≈12% of ERCOT Load)</a:t>
            </a:r>
          </a:p>
          <a:p>
            <a:pPr lvl="1">
              <a:buFont typeface="Arial" panose="020B0604020202020204" pitchFamily="34" charset="0"/>
              <a:buChar char="•"/>
            </a:pPr>
            <a:r>
              <a:rPr lang="en-US" sz="1400" dirty="0"/>
              <a:t>Posted forecast TLFs would remain seasonal</a:t>
            </a:r>
          </a:p>
          <a:p>
            <a:pPr marL="457200" lvl="1" indent="0">
              <a:buNone/>
            </a:pPr>
            <a:endParaRPr lang="en-US" sz="1400" dirty="0"/>
          </a:p>
          <a:p>
            <a:pPr marL="457200" lvl="1" indent="0">
              <a:buNone/>
            </a:pPr>
            <a:endParaRPr lang="en-US" sz="1400" dirty="0"/>
          </a:p>
          <a:p>
            <a:pPr>
              <a:buFont typeface="+mj-lt"/>
              <a:buAutoNum type="arabicParenR"/>
            </a:pPr>
            <a:r>
              <a:rPr lang="en-US" sz="1800" dirty="0"/>
              <a:t>Use EMS computed ERCOT-wide TLFs for Settlement and create a new process to produce forecasted ERCOT-wide EMS TLFs</a:t>
            </a:r>
          </a:p>
          <a:p>
            <a:pPr lvl="1">
              <a:buFont typeface="Arial" panose="020B0604020202020204" pitchFamily="34" charset="0"/>
              <a:buChar char="•"/>
            </a:pPr>
            <a:r>
              <a:rPr lang="en-US" sz="1400" dirty="0"/>
              <a:t>Seasonal TLFs would still be used for NOIE load reduction (≈12% of ERCOT Load)</a:t>
            </a:r>
          </a:p>
          <a:p>
            <a:pPr lvl="1">
              <a:buFont typeface="Arial" panose="020B0604020202020204" pitchFamily="34" charset="0"/>
              <a:buChar char="•"/>
            </a:pPr>
            <a:endParaRPr lang="en-US" sz="1400" dirty="0"/>
          </a:p>
          <a:p>
            <a:pPr marL="457200" lvl="1" indent="0">
              <a:buNone/>
            </a:pPr>
            <a:endParaRPr lang="en-US" sz="1400" dirty="0"/>
          </a:p>
          <a:p>
            <a:pPr>
              <a:buFont typeface="+mj-lt"/>
              <a:buAutoNum type="arabicParenR"/>
            </a:pPr>
            <a:r>
              <a:rPr lang="en-US" sz="1800" dirty="0"/>
              <a:t>Use EMS computed ERCOT-wide &amp; NOIE TLFs for Settlement and create a new process to produce forecasted ERCOT-wide EMS TLFs</a:t>
            </a:r>
            <a:endParaRPr lang="en-US" sz="1400" dirty="0"/>
          </a:p>
          <a:p>
            <a:pPr lvl="1">
              <a:buFont typeface="Arial" panose="020B0604020202020204" pitchFamily="34" charset="0"/>
              <a:buChar char="•"/>
            </a:pPr>
            <a:r>
              <a:rPr lang="en-US" sz="1400" dirty="0"/>
              <a:t>Would require placement of NOIE tie meters into the model and a new equipment/line attribute so that each NOIEs behind-the-meter losses can be calculated</a:t>
            </a:r>
          </a:p>
        </p:txBody>
      </p:sp>
      <p:sp>
        <p:nvSpPr>
          <p:cNvPr id="4" name="Slide Number Placeholder 3">
            <a:extLst>
              <a:ext uri="{FF2B5EF4-FFF2-40B4-BE49-F238E27FC236}">
                <a16:creationId xmlns:a16="http://schemas.microsoft.com/office/drawing/2014/main" id="{8B7F5E3D-2D8B-4B47-BC1F-47B656BA1860}"/>
              </a:ext>
            </a:extLst>
          </p:cNvPr>
          <p:cNvSpPr>
            <a:spLocks noGrp="1"/>
          </p:cNvSpPr>
          <p:nvPr>
            <p:ph type="sldNum" sz="quarter" idx="4"/>
          </p:nvPr>
        </p:nvSpPr>
        <p:spPr/>
        <p:txBody>
          <a:bodyPr/>
          <a:lstStyle/>
          <a:p>
            <a:fld id="{1D93BD3E-1E9A-4970-A6F7-E7AC52762E0C}" type="slidenum">
              <a:rPr lang="en-US" smtClean="0"/>
              <a:pPr/>
              <a:t>12</a:t>
            </a:fld>
            <a:endParaRPr lang="en-US" dirty="0"/>
          </a:p>
        </p:txBody>
      </p:sp>
    </p:spTree>
    <p:extLst>
      <p:ext uri="{BB962C8B-B14F-4D97-AF65-F5344CB8AC3E}">
        <p14:creationId xmlns:p14="http://schemas.microsoft.com/office/powerpoint/2010/main" val="4179649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200" dirty="0"/>
              <a:t>Current Seasonal Process</a:t>
            </a:r>
            <a:endParaRPr lang="en-US" sz="2200" b="1" dirty="0">
              <a:solidFill>
                <a:schemeClr val="accent1"/>
              </a:solidFill>
            </a:endParaRPr>
          </a:p>
        </p:txBody>
      </p:sp>
      <p:sp>
        <p:nvSpPr>
          <p:cNvPr id="3" name="Content Placeholder 2"/>
          <p:cNvSpPr>
            <a:spLocks noGrp="1"/>
          </p:cNvSpPr>
          <p:nvPr>
            <p:ph idx="1"/>
          </p:nvPr>
        </p:nvSpPr>
        <p:spPr>
          <a:xfrm>
            <a:off x="228600" y="685800"/>
            <a:ext cx="8534400" cy="5334000"/>
          </a:xfrm>
        </p:spPr>
        <p:txBody>
          <a:bodyPr/>
          <a:lstStyle/>
          <a:p>
            <a:pPr>
              <a:lnSpc>
                <a:spcPct val="150000"/>
              </a:lnSpc>
            </a:pPr>
            <a:r>
              <a:rPr lang="en-US" sz="1600" dirty="0"/>
              <a:t>In place since zonal market inception</a:t>
            </a:r>
          </a:p>
          <a:p>
            <a:r>
              <a:rPr lang="en-US" sz="1600" dirty="0"/>
              <a:t>Requires ERCOT-wide calculation and separate calculation for 9 NOIEs who have bi-directional boundary metering configurations where the metered value includes losses from the NOIE transmission system</a:t>
            </a:r>
          </a:p>
          <a:p>
            <a:pPr lvl="1"/>
            <a:r>
              <a:rPr lang="en-US" sz="1200" dirty="0"/>
              <a:t>NOIEs are AEN, BPUB, BTU, COCS, COD, COG, CPS, GEUS, &amp; LP&amp;L</a:t>
            </a:r>
          </a:p>
          <a:p>
            <a:pPr lvl="2"/>
            <a:r>
              <a:rPr lang="en-US" sz="1100" dirty="0"/>
              <a:t>NOTE: LP&amp;L planning to open their area to competition and at that time will no longer be included in list above</a:t>
            </a:r>
          </a:p>
          <a:p>
            <a:pPr lvl="1"/>
            <a:endParaRPr lang="en-US" sz="800" dirty="0"/>
          </a:p>
          <a:p>
            <a:r>
              <a:rPr lang="en-US" sz="1600" dirty="0"/>
              <a:t>NOIE Factors are used to reduce NOIE load to account for the behind-the-meter transmission losses, prior to application of ERCOT-wide “postage stamp” TLFs</a:t>
            </a:r>
          </a:p>
          <a:p>
            <a:endParaRPr lang="en-US" sz="1000" dirty="0"/>
          </a:p>
          <a:p>
            <a:r>
              <a:rPr lang="en-US" sz="1600" dirty="0"/>
              <a:t>Factors are derived from ERCOT seasonal base case studies </a:t>
            </a:r>
            <a:r>
              <a:rPr lang="en-US" sz="1400" dirty="0"/>
              <a:t>(it is important to note the studies use a static system configuration for each season)</a:t>
            </a:r>
          </a:p>
          <a:p>
            <a:pPr lvl="1"/>
            <a:r>
              <a:rPr lang="en-US" sz="1200" dirty="0"/>
              <a:t>For each season, a slope &amp; intercept is calculated using the on-peak and off-peak load values</a:t>
            </a:r>
          </a:p>
          <a:p>
            <a:pPr lvl="1"/>
            <a:endParaRPr lang="en-US" sz="800" dirty="0"/>
          </a:p>
          <a:p>
            <a:r>
              <a:rPr lang="en-US" sz="1600" dirty="0"/>
              <a:t>Seasonal slope and intercept values are loaded into ERCOT settlement system</a:t>
            </a:r>
          </a:p>
          <a:p>
            <a:pPr lvl="1"/>
            <a:r>
              <a:rPr lang="en-US" sz="1200" dirty="0"/>
              <a:t>ERCOT-wide and for the 9 NOIEs</a:t>
            </a:r>
          </a:p>
          <a:p>
            <a:pPr lvl="1"/>
            <a:endParaRPr lang="en-US" sz="800" dirty="0"/>
          </a:p>
          <a:p>
            <a:r>
              <a:rPr lang="en-US" sz="1600" dirty="0"/>
              <a:t>Settlement system then computes the ERCOT-wide loss factor percentage for each interval using the actual load from ERCOT EMS system.  NOIE percentages are calculated using NOIE settlement load volumes as computed during the data aggregation process.</a:t>
            </a:r>
          </a:p>
          <a:p>
            <a:endParaRPr lang="en-US" sz="800" dirty="0"/>
          </a:p>
          <a:p>
            <a:r>
              <a:rPr lang="en-US" sz="1600" dirty="0"/>
              <a:t>Calculated interval TLFs are then applied to load during the data aggregation process</a:t>
            </a:r>
          </a:p>
          <a:p>
            <a:pPr marL="0" indent="0">
              <a:buNone/>
            </a:pPr>
            <a:endParaRPr lang="en-US" sz="1600" dirty="0"/>
          </a:p>
        </p:txBody>
      </p:sp>
      <p:sp>
        <p:nvSpPr>
          <p:cNvPr id="6" name="Slide Number Placeholder 5"/>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2804120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200" b="1" dirty="0">
                <a:solidFill>
                  <a:schemeClr val="accent1"/>
                </a:solidFill>
              </a:rPr>
              <a:t>Current Requirement to Use </a:t>
            </a:r>
            <a:r>
              <a:rPr lang="en-US" sz="2200" dirty="0"/>
              <a:t>D</a:t>
            </a:r>
            <a:r>
              <a:rPr lang="en-US" sz="2200" b="1" dirty="0">
                <a:solidFill>
                  <a:schemeClr val="accent1"/>
                </a:solidFill>
              </a:rPr>
              <a:t>eemed Actual for Settlement</a:t>
            </a:r>
          </a:p>
        </p:txBody>
      </p:sp>
      <p:sp>
        <p:nvSpPr>
          <p:cNvPr id="3" name="Content Placeholder 2"/>
          <p:cNvSpPr>
            <a:spLocks noGrp="1"/>
          </p:cNvSpPr>
          <p:nvPr>
            <p:ph idx="1"/>
          </p:nvPr>
        </p:nvSpPr>
        <p:spPr>
          <a:xfrm>
            <a:off x="304800" y="1219200"/>
            <a:ext cx="8534400" cy="4876800"/>
          </a:xfrm>
        </p:spPr>
        <p:txBody>
          <a:bodyPr/>
          <a:lstStyle/>
          <a:p>
            <a:pPr>
              <a:lnSpc>
                <a:spcPct val="150000"/>
              </a:lnSpc>
            </a:pPr>
            <a:r>
              <a:rPr lang="en-US" sz="1800" dirty="0"/>
              <a:t>Protocol 13.2.2 – Deemed Actual Transmission Loss Factors</a:t>
            </a:r>
          </a:p>
          <a:p>
            <a:pPr marL="0" indent="0">
              <a:lnSpc>
                <a:spcPct val="150000"/>
              </a:lnSpc>
              <a:buNone/>
            </a:pPr>
            <a:endParaRPr lang="en-US" sz="1400" dirty="0"/>
          </a:p>
          <a:p>
            <a:pPr marL="457200" lvl="1" indent="0">
              <a:buNone/>
            </a:pPr>
            <a:r>
              <a:rPr lang="en-US" sz="1600" dirty="0"/>
              <a:t>(1)	ERCOT shall determine the deemed actual TLF for each interval in the Operating 	Day, by use of a linear interpolation or extrapolation using the on-peak and the off-	peak TLFs corresponding to the actual ERCOT System Load during the interval.</a:t>
            </a:r>
          </a:p>
          <a:p>
            <a:pPr marL="800100" lvl="1" indent="-342900">
              <a:buAutoNum type="arabicParenBoth"/>
            </a:pPr>
            <a:endParaRPr lang="en-US" sz="1600" dirty="0"/>
          </a:p>
          <a:p>
            <a:pPr marL="457200" lvl="1" indent="0">
              <a:buNone/>
            </a:pPr>
            <a:r>
              <a:rPr lang="en-US" sz="1600" dirty="0"/>
              <a:t>(2)	The day after the Operating Day, ERCOT shall calculate deemed actual TLFs for 	each Settlement Interval of the Operating Day and publish the TLFs to be used in 	Settlement calculations.</a:t>
            </a:r>
          </a:p>
          <a:p>
            <a:pPr marL="800100" lvl="1" indent="-342900">
              <a:buAutoNum type="arabicParenBoth"/>
            </a:pPr>
            <a:endParaRPr lang="en-US" sz="1600" dirty="0"/>
          </a:p>
          <a:p>
            <a:pPr marL="457200" lvl="1" indent="0">
              <a:buNone/>
            </a:pPr>
            <a:r>
              <a:rPr lang="en-US" sz="1600" dirty="0"/>
              <a:t>(3)	ERCOT shall use the TLFs corresponding to the on-peak and off-peak base case 	ERCOT System Loads during the applicable seasons as the basis for the ERCOT-	wide deemed actual TLFs.  ERCOT will post TLFs to the MIS Public Area by 0600 	two days after the Operating Day.</a:t>
            </a:r>
          </a:p>
        </p:txBody>
      </p:sp>
      <p:sp>
        <p:nvSpPr>
          <p:cNvPr id="6" name="Slide Number Placeholder 5"/>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2952619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200" b="1" dirty="0">
                <a:solidFill>
                  <a:schemeClr val="accent1"/>
                </a:solidFill>
              </a:rPr>
              <a:t>Deeme</a:t>
            </a:r>
            <a:r>
              <a:rPr lang="en-US" sz="2200" dirty="0"/>
              <a:t>d Actual/Forecasted Calculation Details</a:t>
            </a:r>
            <a:endParaRPr lang="en-US" sz="2200"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lnSpc>
                <a:spcPct val="150000"/>
              </a:lnSpc>
            </a:pPr>
            <a:r>
              <a:rPr lang="en-US" sz="1800" dirty="0"/>
              <a:t>Protocol 13.2.3 – Transmission Loss Factor Calculations</a:t>
            </a:r>
            <a:endParaRPr lang="en-US" sz="1400" dirty="0"/>
          </a:p>
          <a:p>
            <a:pPr marL="800100" lvl="1" indent="-342900">
              <a:buAutoNum type="arabicParenBoth"/>
            </a:pPr>
            <a:r>
              <a:rPr lang="en-US" sz="1600" dirty="0"/>
              <a:t>The following formulas shall be used to translate the seasonal on-peak and off-peak TLFs into Settlement Interval TLFs.</a:t>
            </a:r>
          </a:p>
          <a:p>
            <a:pPr marL="857250" lvl="2" indent="0">
              <a:buNone/>
            </a:pPr>
            <a:r>
              <a:rPr lang="en-US" sz="1200" dirty="0"/>
              <a:t>TLF</a:t>
            </a:r>
            <a:r>
              <a:rPr lang="en-US" sz="1200" baseline="-25000" dirty="0"/>
              <a:t>i </a:t>
            </a:r>
            <a:r>
              <a:rPr lang="en-US" sz="1200" dirty="0"/>
              <a:t>= (SSC * SIEL</a:t>
            </a:r>
            <a:r>
              <a:rPr lang="en-US" sz="1200" baseline="-25000" dirty="0"/>
              <a:t>i</a:t>
            </a:r>
            <a:r>
              <a:rPr lang="en-US" sz="1200" dirty="0"/>
              <a:t>) + SIC</a:t>
            </a:r>
          </a:p>
          <a:p>
            <a:pPr marL="857250" lvl="2" indent="0">
              <a:buNone/>
            </a:pPr>
            <a:endParaRPr lang="en-US" sz="1200" dirty="0"/>
          </a:p>
          <a:p>
            <a:pPr marL="857250" lvl="2" indent="0">
              <a:buNone/>
            </a:pPr>
            <a:endParaRPr lang="en-US" sz="1200" dirty="0"/>
          </a:p>
          <a:p>
            <a:pPr marL="857250" lvl="2" indent="0">
              <a:buNone/>
            </a:pPr>
            <a:endParaRPr lang="en-US" sz="1200" dirty="0"/>
          </a:p>
          <a:p>
            <a:pPr marL="857250" lvl="2" indent="0">
              <a:buNone/>
            </a:pPr>
            <a:endParaRPr lang="en-US" sz="1200" dirty="0"/>
          </a:p>
          <a:p>
            <a:pPr marL="857250" lvl="2" indent="0">
              <a:buNone/>
            </a:pPr>
            <a:endParaRPr lang="en-US" sz="1200" dirty="0"/>
          </a:p>
          <a:p>
            <a:pPr marL="857250" lvl="2" indent="0">
              <a:buNone/>
            </a:pPr>
            <a:r>
              <a:rPr lang="en-US" sz="1200" dirty="0"/>
              <a:t>And</a:t>
            </a:r>
          </a:p>
          <a:p>
            <a:pPr marL="857250" lvl="2" indent="0">
              <a:buNone/>
            </a:pPr>
            <a:r>
              <a:rPr lang="en-US" sz="1200" dirty="0"/>
              <a:t>SSC = (SONLF – SOFFLF)/(SONL-SOFFL)</a:t>
            </a:r>
          </a:p>
          <a:p>
            <a:pPr marL="857250" lvl="2" indent="0">
              <a:buNone/>
            </a:pPr>
            <a:r>
              <a:rPr lang="en-US" sz="1200" dirty="0"/>
              <a:t>SIC = [(SOFFLF*SONL)-(SONLF*SOFFL)]/(SONL-SOFFL)</a:t>
            </a:r>
          </a:p>
          <a:p>
            <a:pPr marL="857250" lvl="2" indent="0">
              <a:buNone/>
            </a:pPr>
            <a:endParaRPr lang="en-US" sz="1200" dirty="0"/>
          </a:p>
        </p:txBody>
      </p:sp>
      <p:sp>
        <p:nvSpPr>
          <p:cNvPr id="6" name="Slide Number Placeholder 5"/>
          <p:cNvSpPr>
            <a:spLocks noGrp="1"/>
          </p:cNvSpPr>
          <p:nvPr>
            <p:ph type="sldNum" sz="quarter" idx="4"/>
          </p:nvPr>
        </p:nvSpPr>
        <p:spPr/>
        <p:txBody>
          <a:bodyPr/>
          <a:lstStyle/>
          <a:p>
            <a:fld id="{1D93BD3E-1E9A-4970-A6F7-E7AC52762E0C}" type="slidenum">
              <a:rPr lang="en-US" smtClean="0"/>
              <a:pPr/>
              <a:t>4</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542276792"/>
              </p:ext>
            </p:extLst>
          </p:nvPr>
        </p:nvGraphicFramePr>
        <p:xfrm>
          <a:off x="1143000" y="2514600"/>
          <a:ext cx="5886450" cy="914400"/>
        </p:xfrm>
        <a:graphic>
          <a:graphicData uri="http://schemas.openxmlformats.org/drawingml/2006/table">
            <a:tbl>
              <a:tblPr firstRow="1" firstCol="1" lastRow="1" lastCol="1" bandRow="1" bandCol="1"/>
              <a:tblGrid>
                <a:gridCol w="758825">
                  <a:extLst>
                    <a:ext uri="{9D8B030D-6E8A-4147-A177-3AD203B41FA5}">
                      <a16:colId xmlns:a16="http://schemas.microsoft.com/office/drawing/2014/main" val="20000"/>
                    </a:ext>
                  </a:extLst>
                </a:gridCol>
                <a:gridCol w="571500">
                  <a:extLst>
                    <a:ext uri="{9D8B030D-6E8A-4147-A177-3AD203B41FA5}">
                      <a16:colId xmlns:a16="http://schemas.microsoft.com/office/drawing/2014/main" val="20001"/>
                    </a:ext>
                  </a:extLst>
                </a:gridCol>
                <a:gridCol w="4556125">
                  <a:extLst>
                    <a:ext uri="{9D8B030D-6E8A-4147-A177-3AD203B41FA5}">
                      <a16:colId xmlns:a16="http://schemas.microsoft.com/office/drawing/2014/main" val="20002"/>
                    </a:ext>
                  </a:extLst>
                </a:gridCol>
              </a:tblGrid>
              <a:tr h="0">
                <a:tc>
                  <a:txBody>
                    <a:bodyPr/>
                    <a:lstStyle/>
                    <a:p>
                      <a:pPr marL="0" marR="0">
                        <a:spcBef>
                          <a:spcPts val="0"/>
                        </a:spcBef>
                        <a:spcAft>
                          <a:spcPts val="1200"/>
                        </a:spcAft>
                      </a:pPr>
                      <a:r>
                        <a:rPr lang="en-US" sz="1000" b="1" dirty="0">
                          <a:effectLst/>
                          <a:latin typeface="Times New Roman" panose="02020603050405020304" pitchFamily="18" charset="0"/>
                          <a:ea typeface="Times New Roman" panose="02020603050405020304" pitchFamily="18" charset="0"/>
                        </a:rPr>
                        <a:t>Variable</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1200"/>
                        </a:spcAft>
                      </a:pPr>
                      <a:r>
                        <a:rPr lang="en-US" sz="1000" b="1" dirty="0">
                          <a:effectLst/>
                          <a:latin typeface="Times New Roman" panose="02020603050405020304" pitchFamily="18" charset="0"/>
                          <a:ea typeface="Times New Roman" panose="02020603050405020304" pitchFamily="18" charset="0"/>
                        </a:rPr>
                        <a:t>Unit</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1200"/>
                        </a:spcAft>
                      </a:pPr>
                      <a:r>
                        <a:rPr lang="en-US" sz="1000" b="1" dirty="0">
                          <a:effectLst/>
                          <a:latin typeface="Times New Roman" panose="02020603050405020304" pitchFamily="18" charset="0"/>
                          <a:ea typeface="Times New Roman" panose="02020603050405020304" pitchFamily="18" charset="0"/>
                        </a:rPr>
                        <a:t>Description</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marL="0" marR="0">
                        <a:spcBef>
                          <a:spcPts val="0"/>
                        </a:spcBef>
                        <a:spcAft>
                          <a:spcPts val="300"/>
                        </a:spcAft>
                      </a:pPr>
                      <a:r>
                        <a:rPr lang="en-US" sz="1000" dirty="0">
                          <a:effectLst/>
                          <a:latin typeface="Times New Roman" panose="02020603050405020304" pitchFamily="18" charset="0"/>
                          <a:ea typeface="Times New Roman" panose="02020603050405020304" pitchFamily="18" charset="0"/>
                        </a:rPr>
                        <a:t>i</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300"/>
                        </a:spcAft>
                      </a:pPr>
                      <a:r>
                        <a:rPr lang="en-US" sz="1000" dirty="0">
                          <a:effectLst/>
                          <a:latin typeface="Times New Roman" panose="02020603050405020304" pitchFamily="18" charset="0"/>
                          <a:ea typeface="Times New Roman" panose="02020603050405020304" pitchFamily="18" charset="0"/>
                        </a:rPr>
                        <a:t>none</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300"/>
                        </a:spcAft>
                      </a:pPr>
                      <a:r>
                        <a:rPr lang="en-US" sz="1000" dirty="0">
                          <a:effectLst/>
                          <a:latin typeface="Times New Roman" panose="02020603050405020304" pitchFamily="18" charset="0"/>
                          <a:ea typeface="Times New Roman" panose="02020603050405020304" pitchFamily="18" charset="0"/>
                        </a:rPr>
                        <a:t>Interval</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marL="0" marR="0">
                        <a:spcBef>
                          <a:spcPts val="0"/>
                        </a:spcBef>
                        <a:spcAft>
                          <a:spcPts val="300"/>
                        </a:spcAft>
                      </a:pPr>
                      <a:r>
                        <a:rPr lang="en-US" sz="1000" dirty="0">
                          <a:effectLst/>
                          <a:latin typeface="Times New Roman" panose="02020603050405020304" pitchFamily="18" charset="0"/>
                          <a:ea typeface="Times New Roman" panose="02020603050405020304" pitchFamily="18" charset="0"/>
                        </a:rPr>
                        <a:t>TLF</a:t>
                      </a:r>
                      <a:r>
                        <a:rPr lang="en-US" sz="1000" baseline="-25000" dirty="0">
                          <a:effectLst/>
                          <a:latin typeface="Times New Roman" panose="02020603050405020304" pitchFamily="18" charset="0"/>
                          <a:ea typeface="Times New Roman" panose="02020603050405020304" pitchFamily="18" charset="0"/>
                        </a:rPr>
                        <a:t>i</a:t>
                      </a:r>
                      <a:endParaRPr lang="en-US" sz="1000" dirty="0">
                        <a:effectLst/>
                        <a:latin typeface="Times New Roman" panose="02020603050405020304" pitchFamily="18" charset="0"/>
                        <a:ea typeface="Times New Roman" panose="02020603050405020304" pitchFamily="18" charset="0"/>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300"/>
                        </a:spcAft>
                      </a:pPr>
                      <a:r>
                        <a:rPr lang="en-US" sz="1000" dirty="0">
                          <a:effectLst/>
                          <a:latin typeface="Times New Roman" panose="02020603050405020304" pitchFamily="18" charset="0"/>
                          <a:ea typeface="Times New Roman" panose="02020603050405020304" pitchFamily="18" charset="0"/>
                        </a:rPr>
                        <a:t>none</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300"/>
                        </a:spcAft>
                      </a:pPr>
                      <a:r>
                        <a:rPr lang="en-US" sz="1000" dirty="0">
                          <a:effectLst/>
                          <a:latin typeface="Times New Roman" panose="02020603050405020304" pitchFamily="18" charset="0"/>
                          <a:ea typeface="Times New Roman" panose="02020603050405020304" pitchFamily="18" charset="0"/>
                        </a:rPr>
                        <a:t>Transmission Loss Factor for a Settlement Interval</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marL="0" marR="0">
                        <a:spcBef>
                          <a:spcPts val="0"/>
                        </a:spcBef>
                        <a:spcAft>
                          <a:spcPts val="300"/>
                        </a:spcAft>
                      </a:pPr>
                      <a:r>
                        <a:rPr lang="en-US" sz="1000" dirty="0">
                          <a:effectLst/>
                          <a:latin typeface="Times New Roman" panose="02020603050405020304" pitchFamily="18" charset="0"/>
                          <a:ea typeface="Times New Roman" panose="02020603050405020304" pitchFamily="18" charset="0"/>
                        </a:rPr>
                        <a:t>SIEL</a:t>
                      </a:r>
                      <a:r>
                        <a:rPr lang="en-US" sz="1000" baseline="-25000" dirty="0">
                          <a:effectLst/>
                          <a:latin typeface="Times New Roman" panose="02020603050405020304" pitchFamily="18" charset="0"/>
                          <a:ea typeface="Times New Roman" panose="02020603050405020304" pitchFamily="18" charset="0"/>
                        </a:rPr>
                        <a:t>i</a:t>
                      </a:r>
                      <a:endParaRPr lang="en-US" sz="1000" dirty="0">
                        <a:effectLst/>
                        <a:latin typeface="Times New Roman" panose="02020603050405020304" pitchFamily="18" charset="0"/>
                        <a:ea typeface="Times New Roman" panose="02020603050405020304" pitchFamily="18" charset="0"/>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300"/>
                        </a:spcAft>
                      </a:pPr>
                      <a:r>
                        <a:rPr lang="en-US" sz="1000" dirty="0">
                          <a:effectLst/>
                          <a:latin typeface="Times New Roman" panose="02020603050405020304" pitchFamily="18" charset="0"/>
                          <a:ea typeface="Times New Roman" panose="02020603050405020304" pitchFamily="18" charset="0"/>
                        </a:rPr>
                        <a:t>MWh</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300"/>
                        </a:spcAft>
                      </a:pPr>
                      <a:r>
                        <a:rPr lang="en-US" sz="1000" dirty="0">
                          <a:effectLst/>
                          <a:latin typeface="Times New Roman" panose="02020603050405020304" pitchFamily="18" charset="0"/>
                          <a:ea typeface="Times New Roman" panose="02020603050405020304" pitchFamily="18" charset="0"/>
                        </a:rPr>
                        <a:t>Settlement Interval ERCOT System Load (forecasted or actual)</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marL="0" marR="0">
                        <a:spcBef>
                          <a:spcPts val="0"/>
                        </a:spcBef>
                        <a:spcAft>
                          <a:spcPts val="300"/>
                        </a:spcAft>
                      </a:pPr>
                      <a:r>
                        <a:rPr lang="en-US" sz="1000" dirty="0">
                          <a:effectLst/>
                          <a:latin typeface="Times New Roman" panose="02020603050405020304" pitchFamily="18" charset="0"/>
                          <a:ea typeface="Times New Roman" panose="02020603050405020304" pitchFamily="18" charset="0"/>
                        </a:rPr>
                        <a:t>SSC</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300"/>
                        </a:spcAft>
                      </a:pPr>
                      <a:r>
                        <a:rPr lang="en-US" sz="1000" dirty="0">
                          <a:effectLst/>
                          <a:latin typeface="Times New Roman" panose="02020603050405020304" pitchFamily="18" charset="0"/>
                          <a:ea typeface="Times New Roman" panose="02020603050405020304" pitchFamily="18" charset="0"/>
                        </a:rPr>
                        <a:t>none</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300"/>
                        </a:spcAft>
                      </a:pPr>
                      <a:r>
                        <a:rPr lang="en-US" sz="1000" dirty="0">
                          <a:effectLst/>
                          <a:latin typeface="Times New Roman" panose="02020603050405020304" pitchFamily="18" charset="0"/>
                          <a:ea typeface="Times New Roman" panose="02020603050405020304" pitchFamily="18" charset="0"/>
                        </a:rPr>
                        <a:t>Seasonal Slope Coefficient</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0">
                <a:tc>
                  <a:txBody>
                    <a:bodyPr/>
                    <a:lstStyle/>
                    <a:p>
                      <a:pPr marL="0" marR="0">
                        <a:spcBef>
                          <a:spcPts val="0"/>
                        </a:spcBef>
                        <a:spcAft>
                          <a:spcPts val="300"/>
                        </a:spcAft>
                      </a:pPr>
                      <a:r>
                        <a:rPr lang="en-US" sz="1000" dirty="0">
                          <a:effectLst/>
                          <a:latin typeface="Times New Roman" panose="02020603050405020304" pitchFamily="18" charset="0"/>
                          <a:ea typeface="Times New Roman" panose="02020603050405020304" pitchFamily="18" charset="0"/>
                        </a:rPr>
                        <a:t>SIC</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300"/>
                        </a:spcAft>
                      </a:pPr>
                      <a:r>
                        <a:rPr lang="en-US" sz="1000" dirty="0">
                          <a:effectLst/>
                          <a:latin typeface="Times New Roman" panose="02020603050405020304" pitchFamily="18" charset="0"/>
                          <a:ea typeface="Times New Roman" panose="02020603050405020304" pitchFamily="18" charset="0"/>
                        </a:rPr>
                        <a:t>none</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300"/>
                        </a:spcAft>
                      </a:pPr>
                      <a:r>
                        <a:rPr lang="en-US" sz="1000" dirty="0">
                          <a:effectLst/>
                          <a:latin typeface="Times New Roman" panose="02020603050405020304" pitchFamily="18" charset="0"/>
                          <a:ea typeface="Times New Roman" panose="02020603050405020304" pitchFamily="18" charset="0"/>
                        </a:rPr>
                        <a:t>Seasonal Intercept Coefficient</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819832996"/>
              </p:ext>
            </p:extLst>
          </p:nvPr>
        </p:nvGraphicFramePr>
        <p:xfrm>
          <a:off x="1143000" y="4343400"/>
          <a:ext cx="5886450" cy="762000"/>
        </p:xfrm>
        <a:graphic>
          <a:graphicData uri="http://schemas.openxmlformats.org/drawingml/2006/table">
            <a:tbl>
              <a:tblPr firstRow="1" firstCol="1" lastRow="1" lastCol="1" bandRow="1" bandCol="1"/>
              <a:tblGrid>
                <a:gridCol w="758825">
                  <a:extLst>
                    <a:ext uri="{9D8B030D-6E8A-4147-A177-3AD203B41FA5}">
                      <a16:colId xmlns:a16="http://schemas.microsoft.com/office/drawing/2014/main" val="20000"/>
                    </a:ext>
                  </a:extLst>
                </a:gridCol>
                <a:gridCol w="571500">
                  <a:extLst>
                    <a:ext uri="{9D8B030D-6E8A-4147-A177-3AD203B41FA5}">
                      <a16:colId xmlns:a16="http://schemas.microsoft.com/office/drawing/2014/main" val="20001"/>
                    </a:ext>
                  </a:extLst>
                </a:gridCol>
                <a:gridCol w="4556125">
                  <a:extLst>
                    <a:ext uri="{9D8B030D-6E8A-4147-A177-3AD203B41FA5}">
                      <a16:colId xmlns:a16="http://schemas.microsoft.com/office/drawing/2014/main" val="20002"/>
                    </a:ext>
                  </a:extLst>
                </a:gridCol>
              </a:tblGrid>
              <a:tr h="0">
                <a:tc>
                  <a:txBody>
                    <a:bodyPr/>
                    <a:lstStyle/>
                    <a:p>
                      <a:pPr marL="0" marR="0">
                        <a:spcBef>
                          <a:spcPts val="0"/>
                        </a:spcBef>
                        <a:spcAft>
                          <a:spcPts val="1200"/>
                        </a:spcAft>
                      </a:pPr>
                      <a:r>
                        <a:rPr lang="en-US" sz="1000" b="1" dirty="0">
                          <a:effectLst/>
                          <a:latin typeface="Times New Roman" panose="02020603050405020304" pitchFamily="18" charset="0"/>
                          <a:ea typeface="Times New Roman" panose="02020603050405020304" pitchFamily="18" charset="0"/>
                        </a:rPr>
                        <a:t>Variable</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1200"/>
                        </a:spcAft>
                      </a:pPr>
                      <a:r>
                        <a:rPr lang="en-US" sz="1000" b="1" dirty="0">
                          <a:effectLst/>
                          <a:latin typeface="Times New Roman" panose="02020603050405020304" pitchFamily="18" charset="0"/>
                          <a:ea typeface="Times New Roman" panose="02020603050405020304" pitchFamily="18" charset="0"/>
                        </a:rPr>
                        <a:t>Unit</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1200"/>
                        </a:spcAft>
                      </a:pPr>
                      <a:r>
                        <a:rPr lang="en-US" sz="1000" b="1" dirty="0">
                          <a:effectLst/>
                          <a:latin typeface="Times New Roman" panose="02020603050405020304" pitchFamily="18" charset="0"/>
                          <a:ea typeface="Times New Roman" panose="02020603050405020304" pitchFamily="18" charset="0"/>
                        </a:rPr>
                        <a:t>Description</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marL="0" marR="0">
                        <a:spcBef>
                          <a:spcPts val="0"/>
                        </a:spcBef>
                        <a:spcAft>
                          <a:spcPts val="300"/>
                        </a:spcAft>
                      </a:pPr>
                      <a:r>
                        <a:rPr lang="en-US" sz="1000" dirty="0">
                          <a:effectLst/>
                          <a:latin typeface="Times New Roman" panose="02020603050405020304" pitchFamily="18" charset="0"/>
                          <a:ea typeface="Times New Roman" panose="02020603050405020304" pitchFamily="18" charset="0"/>
                        </a:rPr>
                        <a:t>SONLF</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300"/>
                        </a:spcAft>
                      </a:pPr>
                      <a:r>
                        <a:rPr lang="en-US" sz="1000" dirty="0">
                          <a:effectLst/>
                          <a:latin typeface="Times New Roman" panose="02020603050405020304" pitchFamily="18" charset="0"/>
                          <a:ea typeface="Times New Roman" panose="02020603050405020304" pitchFamily="18" charset="0"/>
                        </a:rPr>
                        <a:t>none</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300"/>
                        </a:spcAft>
                      </a:pPr>
                      <a:r>
                        <a:rPr lang="en-US" sz="1000" dirty="0">
                          <a:effectLst/>
                          <a:latin typeface="Times New Roman" panose="02020603050405020304" pitchFamily="18" charset="0"/>
                          <a:ea typeface="Times New Roman" panose="02020603050405020304" pitchFamily="18" charset="0"/>
                        </a:rPr>
                        <a:t>Seasonal on-peak percent loss factor </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marL="0" marR="0">
                        <a:spcBef>
                          <a:spcPts val="0"/>
                        </a:spcBef>
                        <a:spcAft>
                          <a:spcPts val="300"/>
                        </a:spcAft>
                      </a:pPr>
                      <a:r>
                        <a:rPr lang="en-US" sz="1000" dirty="0">
                          <a:effectLst/>
                          <a:latin typeface="Times New Roman" panose="02020603050405020304" pitchFamily="18" charset="0"/>
                          <a:ea typeface="Times New Roman" panose="02020603050405020304" pitchFamily="18" charset="0"/>
                        </a:rPr>
                        <a:t>SOFFLF</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300"/>
                        </a:spcAft>
                      </a:pPr>
                      <a:r>
                        <a:rPr lang="en-US" sz="1000" dirty="0">
                          <a:effectLst/>
                          <a:latin typeface="Times New Roman" panose="02020603050405020304" pitchFamily="18" charset="0"/>
                          <a:ea typeface="Times New Roman" panose="02020603050405020304" pitchFamily="18" charset="0"/>
                        </a:rPr>
                        <a:t>none</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spcBef>
                          <a:spcPts val="0"/>
                        </a:spcBef>
                        <a:spcAft>
                          <a:spcPts val="0"/>
                        </a:spcAft>
                        <a:tabLst>
                          <a:tab pos="1371600" algn="l"/>
                        </a:tabLst>
                      </a:pPr>
                      <a:r>
                        <a:rPr lang="en-US" sz="1000" dirty="0">
                          <a:effectLst/>
                          <a:latin typeface="Times New Roman" panose="02020603050405020304" pitchFamily="18" charset="0"/>
                          <a:ea typeface="Times New Roman" panose="02020603050405020304" pitchFamily="18" charset="0"/>
                        </a:rPr>
                        <a:t>Seasonal off-peak percent loss factor </a:t>
                      </a:r>
                      <a:endParaRPr lang="en-US" sz="1200" dirty="0">
                        <a:effectLst/>
                        <a:latin typeface="Times New Roman" panose="02020603050405020304" pitchFamily="18" charset="0"/>
                        <a:ea typeface="Times New Roman" panose="02020603050405020304" pitchFamily="18" charset="0"/>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marL="0" marR="0">
                        <a:spcBef>
                          <a:spcPts val="0"/>
                        </a:spcBef>
                        <a:spcAft>
                          <a:spcPts val="300"/>
                        </a:spcAft>
                      </a:pPr>
                      <a:r>
                        <a:rPr lang="en-US" sz="1000" dirty="0">
                          <a:effectLst/>
                          <a:latin typeface="Times New Roman" panose="02020603050405020304" pitchFamily="18" charset="0"/>
                          <a:ea typeface="Times New Roman" panose="02020603050405020304" pitchFamily="18" charset="0"/>
                        </a:rPr>
                        <a:t>SONL</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300"/>
                        </a:spcAft>
                      </a:pPr>
                      <a:r>
                        <a:rPr lang="en-US" sz="1000" dirty="0">
                          <a:effectLst/>
                          <a:latin typeface="Times New Roman" panose="02020603050405020304" pitchFamily="18" charset="0"/>
                          <a:ea typeface="Times New Roman" panose="02020603050405020304" pitchFamily="18" charset="0"/>
                        </a:rPr>
                        <a:t>none</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spcBef>
                          <a:spcPts val="0"/>
                        </a:spcBef>
                        <a:spcAft>
                          <a:spcPts val="0"/>
                        </a:spcAft>
                        <a:tabLst>
                          <a:tab pos="1371600" algn="l"/>
                        </a:tabLst>
                      </a:pPr>
                      <a:r>
                        <a:rPr lang="en-US" sz="1000" dirty="0">
                          <a:effectLst/>
                          <a:latin typeface="Times New Roman" panose="02020603050405020304" pitchFamily="18" charset="0"/>
                          <a:ea typeface="Times New Roman" panose="02020603050405020304" pitchFamily="18" charset="0"/>
                        </a:rPr>
                        <a:t>Seasonal on-peak Load value</a:t>
                      </a:r>
                      <a:endParaRPr lang="en-US" sz="1200" dirty="0">
                        <a:effectLst/>
                        <a:latin typeface="Times New Roman" panose="02020603050405020304" pitchFamily="18" charset="0"/>
                        <a:ea typeface="Times New Roman" panose="02020603050405020304" pitchFamily="18" charset="0"/>
                      </a:endParaRP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marL="0" marR="0">
                        <a:spcBef>
                          <a:spcPts val="0"/>
                        </a:spcBef>
                        <a:spcAft>
                          <a:spcPts val="300"/>
                        </a:spcAft>
                      </a:pPr>
                      <a:r>
                        <a:rPr lang="en-US" sz="1000" dirty="0">
                          <a:effectLst/>
                          <a:latin typeface="Times New Roman" panose="02020603050405020304" pitchFamily="18" charset="0"/>
                          <a:ea typeface="Times New Roman" panose="02020603050405020304" pitchFamily="18" charset="0"/>
                        </a:rPr>
                        <a:t>SOFFL</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300"/>
                        </a:spcAft>
                      </a:pPr>
                      <a:r>
                        <a:rPr lang="en-US" sz="1000" dirty="0">
                          <a:effectLst/>
                          <a:latin typeface="Times New Roman" panose="02020603050405020304" pitchFamily="18" charset="0"/>
                          <a:ea typeface="Times New Roman" panose="02020603050405020304" pitchFamily="18" charset="0"/>
                        </a:rPr>
                        <a:t>none</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300"/>
                        </a:spcAft>
                      </a:pPr>
                      <a:r>
                        <a:rPr lang="en-US" sz="1000" dirty="0">
                          <a:effectLst/>
                          <a:latin typeface="Times New Roman" panose="02020603050405020304" pitchFamily="18" charset="0"/>
                          <a:ea typeface="Times New Roman" panose="02020603050405020304" pitchFamily="18" charset="0"/>
                        </a:rPr>
                        <a:t>Seasonal off-peak Load value</a:t>
                      </a:r>
                    </a:p>
                  </a:txBody>
                  <a:tcPr marL="73025" marR="73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108531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200" dirty="0"/>
              <a:t>TLF Chart </a:t>
            </a:r>
            <a:r>
              <a:rPr lang="en-US" sz="1600" dirty="0"/>
              <a:t>(linear interpolation or extrapolation)</a:t>
            </a:r>
            <a:endParaRPr lang="en-US" sz="1600" b="1" dirty="0">
              <a:solidFill>
                <a:schemeClr val="accent1"/>
              </a:solidFill>
            </a:endParaRPr>
          </a:p>
        </p:txBody>
      </p:sp>
      <p:pic>
        <p:nvPicPr>
          <p:cNvPr id="7" name="Content Placeholder 6"/>
          <p:cNvPicPr>
            <a:picLocks noGrp="1" noChangeAspect="1"/>
          </p:cNvPicPr>
          <p:nvPr>
            <p:ph idx="1"/>
          </p:nvPr>
        </p:nvPicPr>
        <p:blipFill>
          <a:blip r:embed="rId3"/>
          <a:stretch>
            <a:fillRect/>
          </a:stretch>
        </p:blipFill>
        <p:spPr>
          <a:xfrm>
            <a:off x="1524000" y="1524000"/>
            <a:ext cx="5949403" cy="3618884"/>
          </a:xfrm>
          <a:prstGeom prst="rect">
            <a:avLst/>
          </a:prstGeom>
        </p:spPr>
      </p:pic>
      <p:sp>
        <p:nvSpPr>
          <p:cNvPr id="6" name="Slide Number Placeholder 5"/>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3166986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200" dirty="0"/>
              <a:t>Posting Requirements</a:t>
            </a:r>
            <a:endParaRPr lang="en-US" sz="2200"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lnSpc>
                <a:spcPct val="150000"/>
              </a:lnSpc>
            </a:pPr>
            <a:r>
              <a:rPr lang="en-US" sz="1800" dirty="0"/>
              <a:t>Protocol 13.1.1 – </a:t>
            </a:r>
            <a:r>
              <a:rPr lang="en-US" sz="1800" dirty="0">
                <a:effectLst/>
                <a:ea typeface="Times New Roman" panose="02020603050405020304" pitchFamily="18" charset="0"/>
              </a:rPr>
              <a:t>Responsibility for Transmission and Distribution Losses</a:t>
            </a:r>
          </a:p>
          <a:p>
            <a:pPr marL="457200" lvl="1" indent="0">
              <a:buNone/>
            </a:pPr>
            <a:endParaRPr lang="en-US" sz="1600" dirty="0"/>
          </a:p>
          <a:p>
            <a:pPr marL="457200" lvl="1" indent="0">
              <a:buNone/>
            </a:pPr>
            <a:r>
              <a:rPr lang="en-US" sz="1600" dirty="0"/>
              <a:t>(2) 	</a:t>
            </a:r>
            <a:r>
              <a:rPr lang="en-US" sz="1600" dirty="0">
                <a:effectLst/>
                <a:ea typeface="Times New Roman" panose="02020603050405020304" pitchFamily="18" charset="0"/>
              </a:rPr>
              <a:t>ERCOT shall </a:t>
            </a:r>
            <a:r>
              <a:rPr lang="en-US" sz="1600" u="sng" dirty="0">
                <a:effectLst/>
                <a:ea typeface="Times New Roman" panose="02020603050405020304" pitchFamily="18" charset="0"/>
              </a:rPr>
              <a:t>forecast</a:t>
            </a:r>
            <a:r>
              <a:rPr lang="en-US" sz="1600" dirty="0">
                <a:effectLst/>
                <a:ea typeface="Times New Roman" panose="02020603050405020304" pitchFamily="18" charset="0"/>
              </a:rPr>
              <a:t> Transmission Loss Factors (TLFs) and post them to the 	ERCOT website by 0600 of the Day-Ahead period.  ERCOT shall forecast the 	ERCOT-wide TLFs as a percentage of Load for each Settlement Interval of the 	Operating Day.  By the close of business on the day following the Operating Day, 	ERCOT shall also calculate TLFs for each Settlement Interval using the actual 	system Load for that Settlement Interval and shall post the resulting </a:t>
            </a:r>
            <a:r>
              <a:rPr lang="en-US" sz="1600" u="sng" dirty="0">
                <a:effectLst/>
                <a:ea typeface="Times New Roman" panose="02020603050405020304" pitchFamily="18" charset="0"/>
              </a:rPr>
              <a:t>deemed</a:t>
            </a:r>
            <a:r>
              <a:rPr lang="en-US" sz="1600" dirty="0">
                <a:effectLst/>
                <a:ea typeface="Times New Roman" panose="02020603050405020304" pitchFamily="18" charset="0"/>
              </a:rPr>
              <a:t> 	</a:t>
            </a:r>
            <a:r>
              <a:rPr lang="en-US" sz="1600" u="sng" dirty="0">
                <a:effectLst/>
                <a:ea typeface="Times New Roman" panose="02020603050405020304" pitchFamily="18" charset="0"/>
              </a:rPr>
              <a:t>actual</a:t>
            </a:r>
            <a:r>
              <a:rPr lang="en-US" sz="1600" dirty="0">
                <a:effectLst/>
                <a:ea typeface="Times New Roman" panose="02020603050405020304" pitchFamily="18" charset="0"/>
              </a:rPr>
              <a:t> TLFs to the settlement system and the ERCOT website.</a:t>
            </a:r>
            <a:endParaRPr lang="en-US" sz="1600" dirty="0"/>
          </a:p>
        </p:txBody>
      </p:sp>
      <p:sp>
        <p:nvSpPr>
          <p:cNvPr id="6" name="Slide Number Placeholder 5"/>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2892199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3A800-CE53-4073-BD54-AE7003B8F876}"/>
              </a:ext>
            </a:extLst>
          </p:cNvPr>
          <p:cNvSpPr>
            <a:spLocks noGrp="1"/>
          </p:cNvSpPr>
          <p:nvPr>
            <p:ph type="title"/>
          </p:nvPr>
        </p:nvSpPr>
        <p:spPr/>
        <p:txBody>
          <a:bodyPr/>
          <a:lstStyle/>
          <a:p>
            <a:r>
              <a:rPr lang="en-US" sz="2200" dirty="0"/>
              <a:t>Methodology for Calculating Losses in EMS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3830C51-82D9-4457-AF32-BEF8EDECA29B}"/>
                  </a:ext>
                </a:extLst>
              </p:cNvPr>
              <p:cNvSpPr>
                <a:spLocks noGrp="1"/>
              </p:cNvSpPr>
              <p:nvPr>
                <p:ph idx="1"/>
              </p:nvPr>
            </p:nvSpPr>
            <p:spPr/>
            <p:txBody>
              <a:bodyPr/>
              <a:lstStyle/>
              <a:p>
                <a:r>
                  <a:rPr lang="en-US" sz="1600" dirty="0"/>
                  <a:t>Power (MW) Losses in Transmission Lines and Transformers are calculated in EMS as</a:t>
                </a:r>
              </a:p>
              <a:p>
                <a:pPr marL="0" indent="0">
                  <a:buNone/>
                </a:pPr>
                <a:r>
                  <a:rPr lang="en-US" sz="1600" dirty="0"/>
                  <a:t>			 </a:t>
                </a:r>
                <a14:m>
                  <m:oMath xmlns:m="http://schemas.openxmlformats.org/officeDocument/2006/math">
                    <m:r>
                      <a:rPr lang="en-US" sz="1600" b="1" i="0" smtClean="0">
                        <a:latin typeface="Cambria Math" panose="02040503050406030204" pitchFamily="18" charset="0"/>
                      </a:rPr>
                      <m:t>𝐏𝐋𝐎𝐒𝐒</m:t>
                    </m:r>
                    <m:r>
                      <a:rPr lang="en-US" sz="1600" b="1" i="0" smtClean="0">
                        <a:latin typeface="Cambria Math" panose="02040503050406030204" pitchFamily="18" charset="0"/>
                      </a:rPr>
                      <m:t>=</m:t>
                    </m:r>
                    <m:r>
                      <a:rPr lang="en-US" sz="1600" b="1" i="0" smtClean="0">
                        <a:latin typeface="Cambria Math" panose="02040503050406030204" pitchFamily="18" charset="0"/>
                      </a:rPr>
                      <m:t>𝐏</m:t>
                    </m:r>
                    <m:r>
                      <a:rPr lang="en-US" sz="1600" b="1" i="0" baseline="-25000" smtClean="0">
                        <a:latin typeface="Cambria Math" panose="02040503050406030204" pitchFamily="18" charset="0"/>
                      </a:rPr>
                      <m:t> </m:t>
                    </m:r>
                  </m:oMath>
                </a14:m>
                <a:r>
                  <a:rPr lang="en-US" sz="1600" b="1" baseline="-25000" dirty="0"/>
                  <a:t>IN</a:t>
                </a:r>
                <a:r>
                  <a:rPr lang="en-US" sz="1600" b="1" dirty="0"/>
                  <a:t> – P</a:t>
                </a:r>
                <a:r>
                  <a:rPr lang="en-US" sz="1600" b="1" baseline="-25000" dirty="0"/>
                  <a:t>OUT</a:t>
                </a:r>
              </a:p>
              <a:p>
                <a:pPr marL="0" indent="0">
                  <a:buNone/>
                </a:pPr>
                <a:endParaRPr lang="en-US" sz="1600" b="1" baseline="-25000" dirty="0"/>
              </a:p>
              <a:p>
                <a:pPr marL="0" indent="0">
                  <a:buNone/>
                </a:pPr>
                <a:endParaRPr lang="en-US" sz="1600" b="1" i="0" dirty="0"/>
              </a:p>
              <a:p>
                <a:r>
                  <a:rPr lang="en-US" sz="1600" dirty="0"/>
                  <a:t>In the example below: </a:t>
                </a:r>
              </a:p>
              <a:p>
                <a:pPr marL="0" indent="0">
                  <a:buNone/>
                </a:pPr>
                <a:r>
                  <a:rPr lang="en-US" sz="1600" dirty="0"/>
                  <a:t>				Power Loss is calculated as  </a:t>
                </a:r>
                <a14:m>
                  <m:oMath xmlns:m="http://schemas.openxmlformats.org/officeDocument/2006/math">
                    <m:r>
                      <a:rPr lang="en-US" sz="1600" b="1">
                        <a:latin typeface="Cambria Math" panose="02040503050406030204" pitchFamily="18" charset="0"/>
                      </a:rPr>
                      <m:t>𝐏</m:t>
                    </m:r>
                    <m:r>
                      <a:rPr lang="en-US" sz="1600" b="1" baseline="-25000">
                        <a:latin typeface="Cambria Math" panose="02040503050406030204" pitchFamily="18" charset="0"/>
                      </a:rPr>
                      <m:t>𝐋</m:t>
                    </m:r>
                    <m:r>
                      <a:rPr lang="en-US" sz="1600" b="1" i="0" baseline="-25000" smtClean="0">
                        <a:latin typeface="Cambria Math" panose="02040503050406030204" pitchFamily="18" charset="0"/>
                      </a:rPr>
                      <m:t>𝐨𝐬𝐬</m:t>
                    </m:r>
                    <m:r>
                      <a:rPr lang="en-US" sz="1600" b="1">
                        <a:latin typeface="Cambria Math" panose="02040503050406030204" pitchFamily="18" charset="0"/>
                      </a:rPr>
                      <m:t>=</m:t>
                    </m:r>
                    <m:r>
                      <a:rPr lang="en-US" sz="1600" b="1">
                        <a:latin typeface="Cambria Math" panose="02040503050406030204" pitchFamily="18" charset="0"/>
                      </a:rPr>
                      <m:t>𝐏</m:t>
                    </m:r>
                    <m:r>
                      <a:rPr lang="en-US" sz="1600" b="1" baseline="-25000">
                        <a:latin typeface="Cambria Math" panose="02040503050406030204" pitchFamily="18" charset="0"/>
                      </a:rPr>
                      <m:t> </m:t>
                    </m:r>
                  </m:oMath>
                </a14:m>
                <a:r>
                  <a:rPr lang="en-US" sz="1600" b="1" baseline="-25000" dirty="0"/>
                  <a:t>A</a:t>
                </a:r>
                <a:r>
                  <a:rPr lang="en-US" sz="1600" b="1" dirty="0"/>
                  <a:t> – P</a:t>
                </a:r>
                <a:r>
                  <a:rPr lang="en-US" sz="1600" b="1" baseline="-25000" dirty="0"/>
                  <a:t>B</a:t>
                </a:r>
              </a:p>
              <a:p>
                <a:pPr marL="0" indent="0">
                  <a:buNone/>
                </a:pPr>
                <a:r>
                  <a:rPr lang="en-US" sz="1600" dirty="0"/>
                  <a:t>				Where 	P</a:t>
                </a:r>
                <a:r>
                  <a:rPr lang="en-US" sz="1600" baseline="-25000" dirty="0"/>
                  <a:t>A</a:t>
                </a:r>
                <a:r>
                  <a:rPr lang="en-US" sz="1600" dirty="0"/>
                  <a:t> = MW flowing into the line at Station A</a:t>
                </a:r>
              </a:p>
              <a:p>
                <a:pPr marL="0" indent="0">
                  <a:buNone/>
                </a:pPr>
                <a:r>
                  <a:rPr lang="en-US" sz="1600" dirty="0"/>
                  <a:t>				P</a:t>
                </a:r>
                <a:r>
                  <a:rPr lang="en-US" sz="1600" baseline="-25000" dirty="0"/>
                  <a:t>B</a:t>
                </a:r>
                <a:r>
                  <a:rPr lang="en-US" sz="1600" dirty="0"/>
                  <a:t> = MW flowing out of the line at Station B</a:t>
                </a:r>
              </a:p>
              <a:p>
                <a:pPr marL="0" indent="0">
                  <a:buNone/>
                </a:pPr>
                <a:endParaRPr lang="en-US" sz="1600" dirty="0"/>
              </a:p>
              <a:p>
                <a:pPr marL="0" indent="0">
                  <a:buNone/>
                </a:pPr>
                <a:endParaRPr lang="en-US" sz="1600" dirty="0"/>
              </a:p>
              <a:p>
                <a:pPr marL="0" indent="0">
                  <a:buNone/>
                </a:pPr>
                <a:endParaRPr lang="en-US" sz="1600" dirty="0"/>
              </a:p>
              <a:p>
                <a:r>
                  <a:rPr lang="en-US" sz="1600" dirty="0"/>
                  <a:t>The ERCOT Loss Ratio is calculated as:</a:t>
                </a:r>
              </a:p>
              <a:p>
                <a:endParaRPr lang="en-US" sz="1600" dirty="0"/>
              </a:p>
              <a:p>
                <a:pPr marL="0" indent="0">
                  <a:buNone/>
                </a:pPr>
                <a14:m>
                  <m:oMathPara xmlns:m="http://schemas.openxmlformats.org/officeDocument/2006/math">
                    <m:oMathParaPr>
                      <m:jc m:val="centerGroup"/>
                    </m:oMathParaPr>
                    <m:oMath xmlns:m="http://schemas.openxmlformats.org/officeDocument/2006/math">
                      <m:sSub>
                        <m:sSubPr>
                          <m:ctrlPr>
                            <a:rPr lang="en-US" sz="1600" i="1" dirty="0" smtClean="0">
                              <a:latin typeface="Cambria Math" panose="02040503050406030204" pitchFamily="18" charset="0"/>
                            </a:rPr>
                          </m:ctrlPr>
                        </m:sSubPr>
                        <m:e>
                          <m:r>
                            <a:rPr lang="en-US" sz="1600" b="0" i="1" dirty="0" smtClean="0">
                              <a:latin typeface="Cambria Math" panose="02040503050406030204" pitchFamily="18" charset="0"/>
                            </a:rPr>
                            <m:t>𝑃</m:t>
                          </m:r>
                        </m:e>
                        <m:sub>
                          <m:r>
                            <a:rPr lang="en-US" sz="1600" b="0" i="1" dirty="0" smtClean="0">
                              <a:latin typeface="Cambria Math" panose="02040503050406030204" pitchFamily="18" charset="0"/>
                            </a:rPr>
                            <m:t>𝐸𝑅𝐶𝑂𝑇</m:t>
                          </m:r>
                        </m:sub>
                      </m:sSub>
                      <m:r>
                        <a:rPr lang="en-US" sz="1600" b="0" i="1" baseline="-25000" dirty="0" smtClean="0">
                          <a:latin typeface="Cambria Math" panose="02040503050406030204" pitchFamily="18" charset="0"/>
                        </a:rPr>
                        <m:t>𝐿𝑜𝑠𝑠𝑅𝑎𝑡𝑖𝑜</m:t>
                      </m:r>
                      <m:r>
                        <a:rPr lang="en-US" sz="1600" i="1" dirty="0" smtClean="0">
                          <a:latin typeface="Cambria Math" panose="02040503050406030204" pitchFamily="18" charset="0"/>
                        </a:rPr>
                        <m:t>= </m:t>
                      </m:r>
                      <m:f>
                        <m:fPr>
                          <m:ctrlPr>
                            <a:rPr lang="en-US" sz="1600" b="0" i="1" dirty="0" smtClean="0">
                              <a:latin typeface="Cambria Math" panose="02040503050406030204" pitchFamily="18" charset="0"/>
                            </a:rPr>
                          </m:ctrlPr>
                        </m:fPr>
                        <m:num>
                          <m:nary>
                            <m:naryPr>
                              <m:chr m:val="∑"/>
                              <m:subHide m:val="on"/>
                              <m:supHide m:val="on"/>
                              <m:ctrlPr>
                                <a:rPr lang="en-US" sz="1600" b="0" i="1" dirty="0" smtClean="0">
                                  <a:latin typeface="Cambria Math" panose="02040503050406030204" pitchFamily="18" charset="0"/>
                                </a:rPr>
                              </m:ctrlPr>
                            </m:naryPr>
                            <m:sub/>
                            <m:sup/>
                            <m:e>
                              <m:sSub>
                                <m:sSubPr>
                                  <m:ctrlPr>
                                    <a:rPr lang="en-US" sz="1600" b="0" i="1" dirty="0" smtClean="0">
                                      <a:latin typeface="Cambria Math" panose="02040503050406030204" pitchFamily="18" charset="0"/>
                                    </a:rPr>
                                  </m:ctrlPr>
                                </m:sSubPr>
                                <m:e>
                                  <m:r>
                                    <a:rPr lang="en-US" sz="1600" b="0" i="1" dirty="0" smtClean="0">
                                      <a:latin typeface="Cambria Math" panose="02040503050406030204" pitchFamily="18" charset="0"/>
                                    </a:rPr>
                                    <m:t>𝑃</m:t>
                                  </m:r>
                                </m:e>
                                <m:sub>
                                  <m:r>
                                    <a:rPr lang="en-US" sz="1600" b="0" i="1" dirty="0" smtClean="0">
                                      <a:latin typeface="Cambria Math" panose="02040503050406030204" pitchFamily="18" charset="0"/>
                                    </a:rPr>
                                    <m:t>𝐿𝑜𝑠𝑠</m:t>
                                  </m:r>
                                  <m:r>
                                    <a:rPr lang="en-US" sz="1600" b="0" i="1" dirty="0" smtClean="0">
                                      <a:latin typeface="Cambria Math" panose="02040503050406030204" pitchFamily="18" charset="0"/>
                                    </a:rPr>
                                    <m:t>_</m:t>
                                  </m:r>
                                  <m:r>
                                    <a:rPr lang="en-US" sz="1600" b="0" i="1" dirty="0" smtClean="0">
                                      <a:latin typeface="Cambria Math" panose="02040503050406030204" pitchFamily="18" charset="0"/>
                                    </a:rPr>
                                    <m:t>𝐿𝑖𝑛𝑒</m:t>
                                  </m:r>
                                </m:sub>
                              </m:sSub>
                              <m:r>
                                <a:rPr lang="en-US" sz="1600" b="0" i="1" dirty="0" smtClean="0">
                                  <a:latin typeface="Cambria Math" panose="02040503050406030204" pitchFamily="18" charset="0"/>
                                </a:rPr>
                                <m:t>+ </m:t>
                              </m:r>
                            </m:e>
                          </m:nary>
                          <m:nary>
                            <m:naryPr>
                              <m:chr m:val="∑"/>
                              <m:subHide m:val="on"/>
                              <m:supHide m:val="on"/>
                              <m:ctrlPr>
                                <a:rPr lang="en-US" sz="1600" b="0" i="1" dirty="0" smtClean="0">
                                  <a:latin typeface="Cambria Math" panose="02040503050406030204" pitchFamily="18" charset="0"/>
                                </a:rPr>
                              </m:ctrlPr>
                            </m:naryPr>
                            <m:sub/>
                            <m:sup/>
                            <m:e>
                              <m:sSub>
                                <m:sSubPr>
                                  <m:ctrlPr>
                                    <a:rPr lang="en-US" sz="1600" b="0" i="1" dirty="0" smtClean="0">
                                      <a:latin typeface="Cambria Math" panose="02040503050406030204" pitchFamily="18" charset="0"/>
                                    </a:rPr>
                                  </m:ctrlPr>
                                </m:sSubPr>
                                <m:e>
                                  <m:r>
                                    <a:rPr lang="en-US" sz="1600" b="0" i="1" dirty="0" smtClean="0">
                                      <a:latin typeface="Cambria Math" panose="02040503050406030204" pitchFamily="18" charset="0"/>
                                    </a:rPr>
                                    <m:t>𝑃</m:t>
                                  </m:r>
                                </m:e>
                                <m:sub>
                                  <m:r>
                                    <a:rPr lang="en-US" sz="1600" b="0" i="1" dirty="0" smtClean="0">
                                      <a:latin typeface="Cambria Math" panose="02040503050406030204" pitchFamily="18" charset="0"/>
                                    </a:rPr>
                                    <m:t>𝐿𝑜𝑠𝑠</m:t>
                                  </m:r>
                                  <m:r>
                                    <a:rPr lang="en-US" sz="1600" b="0" i="1" dirty="0" smtClean="0">
                                      <a:latin typeface="Cambria Math" panose="02040503050406030204" pitchFamily="18" charset="0"/>
                                    </a:rPr>
                                    <m:t>_</m:t>
                                  </m:r>
                                  <m:r>
                                    <a:rPr lang="en-US" sz="1600" b="0" i="1" dirty="0" smtClean="0">
                                      <a:latin typeface="Cambria Math" panose="02040503050406030204" pitchFamily="18" charset="0"/>
                                    </a:rPr>
                                    <m:t>𝑋𝐹𝑀𝑅</m:t>
                                  </m:r>
                                </m:sub>
                              </m:sSub>
                            </m:e>
                          </m:nary>
                        </m:num>
                        <m:den>
                          <m:r>
                            <a:rPr lang="en-US" sz="1600" b="0" i="1" dirty="0" smtClean="0">
                              <a:latin typeface="Cambria Math" panose="02040503050406030204" pitchFamily="18" charset="0"/>
                            </a:rPr>
                            <m:t>(</m:t>
                          </m:r>
                          <m:r>
                            <a:rPr lang="en-US" sz="1600" i="1" dirty="0" smtClean="0">
                              <a:latin typeface="Cambria Math" panose="02040503050406030204" pitchFamily="18" charset="0"/>
                            </a:rPr>
                            <m:t>𝑇𝑜𝑡𝑎𝑙</m:t>
                          </m:r>
                          <m:r>
                            <a:rPr lang="en-US" sz="1600" b="0" i="1" dirty="0" smtClean="0">
                              <a:latin typeface="Cambria Math" panose="02040503050406030204" pitchFamily="18" charset="0"/>
                            </a:rPr>
                            <m:t> </m:t>
                          </m:r>
                          <m:r>
                            <a:rPr lang="en-US" sz="1600" b="0" i="1" dirty="0" smtClean="0">
                              <a:latin typeface="Cambria Math" panose="02040503050406030204" pitchFamily="18" charset="0"/>
                            </a:rPr>
                            <m:t>𝐸𝑅𝐶𝑂𝑇</m:t>
                          </m:r>
                          <m:r>
                            <a:rPr lang="en-US" sz="1600" b="0" i="1" dirty="0" smtClean="0">
                              <a:latin typeface="Cambria Math" panose="02040503050406030204" pitchFamily="18" charset="0"/>
                            </a:rPr>
                            <m:t> </m:t>
                          </m:r>
                          <m:r>
                            <a:rPr lang="en-US" sz="1600" b="0" i="1" dirty="0" smtClean="0">
                              <a:latin typeface="Cambria Math" panose="02040503050406030204" pitchFamily="18" charset="0"/>
                            </a:rPr>
                            <m:t>𝐿𝑜𝑎𝑑</m:t>
                          </m:r>
                          <m:r>
                            <a:rPr lang="en-US" sz="1600" b="0" i="1" dirty="0" smtClean="0">
                              <a:latin typeface="Cambria Math" panose="02040503050406030204" pitchFamily="18" charset="0"/>
                            </a:rPr>
                            <m:t>)</m:t>
                          </m:r>
                        </m:den>
                      </m:f>
                    </m:oMath>
                  </m:oMathPara>
                </a14:m>
                <a:endParaRPr lang="en-US" sz="1600" dirty="0"/>
              </a:p>
            </p:txBody>
          </p:sp>
        </mc:Choice>
        <mc:Fallback xmlns="">
          <p:sp>
            <p:nvSpPr>
              <p:cNvPr id="3" name="Content Placeholder 2">
                <a:extLst>
                  <a:ext uri="{FF2B5EF4-FFF2-40B4-BE49-F238E27FC236}">
                    <a16:creationId xmlns:a16="http://schemas.microsoft.com/office/drawing/2014/main" id="{93830C51-82D9-4457-AF32-BEF8EDECA29B}"/>
                  </a:ext>
                </a:extLst>
              </p:cNvPr>
              <p:cNvSpPr>
                <a:spLocks noGrp="1" noRot="1" noChangeAspect="1" noMove="1" noResize="1" noEditPoints="1" noAdjustHandles="1" noChangeArrowheads="1" noChangeShapeType="1" noTextEdit="1"/>
              </p:cNvSpPr>
              <p:nvPr>
                <p:ph idx="1"/>
              </p:nvPr>
            </p:nvSpPr>
            <p:spPr>
              <a:blipFill>
                <a:blip r:embed="rId2"/>
                <a:stretch>
                  <a:fillRect l="-286" t="-362"/>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8D5DDF04-EE9A-431A-B86A-EDB8F5EBEC5B}"/>
              </a:ext>
            </a:extLst>
          </p:cNvPr>
          <p:cNvSpPr>
            <a:spLocks noGrp="1"/>
          </p:cNvSpPr>
          <p:nvPr>
            <p:ph type="sldNum" sz="quarter" idx="4"/>
          </p:nvPr>
        </p:nvSpPr>
        <p:spPr/>
        <p:txBody>
          <a:bodyPr/>
          <a:lstStyle/>
          <a:p>
            <a:fld id="{1D93BD3E-1E9A-4970-A6F7-E7AC52762E0C}" type="slidenum">
              <a:rPr lang="en-US" smtClean="0"/>
              <a:pPr/>
              <a:t>7</a:t>
            </a:fld>
            <a:endParaRPr lang="en-US" dirty="0"/>
          </a:p>
        </p:txBody>
      </p:sp>
      <p:pic>
        <p:nvPicPr>
          <p:cNvPr id="5" name="Picture 4">
            <a:extLst>
              <a:ext uri="{FF2B5EF4-FFF2-40B4-BE49-F238E27FC236}">
                <a16:creationId xmlns:a16="http://schemas.microsoft.com/office/drawing/2014/main" id="{7D115028-2583-4BD3-8DB8-83EB13291596}"/>
              </a:ext>
            </a:extLst>
          </p:cNvPr>
          <p:cNvPicPr>
            <a:picLocks noChangeAspect="1"/>
          </p:cNvPicPr>
          <p:nvPr/>
        </p:nvPicPr>
        <p:blipFill>
          <a:blip r:embed="rId3"/>
          <a:stretch>
            <a:fillRect/>
          </a:stretch>
        </p:blipFill>
        <p:spPr>
          <a:xfrm>
            <a:off x="152400" y="2438400"/>
            <a:ext cx="3670587" cy="1211355"/>
          </a:xfrm>
          <a:prstGeom prst="rect">
            <a:avLst/>
          </a:prstGeom>
        </p:spPr>
      </p:pic>
    </p:spTree>
    <p:extLst>
      <p:ext uri="{BB962C8B-B14F-4D97-AF65-F5344CB8AC3E}">
        <p14:creationId xmlns:p14="http://schemas.microsoft.com/office/powerpoint/2010/main" val="2776343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6231B-A4C5-4C88-BB6C-8D82ECC4150F}"/>
              </a:ext>
            </a:extLst>
          </p:cNvPr>
          <p:cNvSpPr>
            <a:spLocks noGrp="1"/>
          </p:cNvSpPr>
          <p:nvPr>
            <p:ph type="title"/>
          </p:nvPr>
        </p:nvSpPr>
        <p:spPr/>
        <p:txBody>
          <a:bodyPr/>
          <a:lstStyle/>
          <a:p>
            <a:r>
              <a:rPr lang="en-US" sz="2200" dirty="0"/>
              <a:t>Hourly TLFs</a:t>
            </a:r>
          </a:p>
        </p:txBody>
      </p:sp>
      <p:sp>
        <p:nvSpPr>
          <p:cNvPr id="4" name="Slide Number Placeholder 3">
            <a:extLst>
              <a:ext uri="{FF2B5EF4-FFF2-40B4-BE49-F238E27FC236}">
                <a16:creationId xmlns:a16="http://schemas.microsoft.com/office/drawing/2014/main" id="{33F7853E-C25D-43C7-9960-D90D6146E54A}"/>
              </a:ext>
            </a:extLst>
          </p:cNvPr>
          <p:cNvSpPr>
            <a:spLocks noGrp="1"/>
          </p:cNvSpPr>
          <p:nvPr>
            <p:ph type="sldNum" sz="quarter" idx="4"/>
          </p:nvPr>
        </p:nvSpPr>
        <p:spPr/>
        <p:txBody>
          <a:bodyPr/>
          <a:lstStyle/>
          <a:p>
            <a:fld id="{1D93BD3E-1E9A-4970-A6F7-E7AC52762E0C}" type="slidenum">
              <a:rPr lang="en-US" smtClean="0"/>
              <a:pPr/>
              <a:t>8</a:t>
            </a:fld>
            <a:endParaRPr lang="en-US" dirty="0"/>
          </a:p>
        </p:txBody>
      </p:sp>
      <p:pic>
        <p:nvPicPr>
          <p:cNvPr id="10" name="Content Placeholder 9">
            <a:extLst>
              <a:ext uri="{FF2B5EF4-FFF2-40B4-BE49-F238E27FC236}">
                <a16:creationId xmlns:a16="http://schemas.microsoft.com/office/drawing/2014/main" id="{6A3D1147-D251-43E7-9A3F-34C454A0829E}"/>
              </a:ext>
            </a:extLst>
          </p:cNvPr>
          <p:cNvPicPr>
            <a:picLocks noGrp="1" noChangeAspect="1"/>
          </p:cNvPicPr>
          <p:nvPr>
            <p:ph idx="1"/>
          </p:nvPr>
        </p:nvPicPr>
        <p:blipFill>
          <a:blip r:embed="rId2"/>
          <a:stretch>
            <a:fillRect/>
          </a:stretch>
        </p:blipFill>
        <p:spPr>
          <a:xfrm>
            <a:off x="304800" y="762000"/>
            <a:ext cx="8534400" cy="5410200"/>
          </a:xfrm>
        </p:spPr>
      </p:pic>
    </p:spTree>
    <p:extLst>
      <p:ext uri="{BB962C8B-B14F-4D97-AF65-F5344CB8AC3E}">
        <p14:creationId xmlns:p14="http://schemas.microsoft.com/office/powerpoint/2010/main" val="5506759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9F5AB5-071C-4BF5-92F9-238783B8F793}"/>
              </a:ext>
            </a:extLst>
          </p:cNvPr>
          <p:cNvSpPr>
            <a:spLocks noGrp="1"/>
          </p:cNvSpPr>
          <p:nvPr>
            <p:ph type="title"/>
          </p:nvPr>
        </p:nvSpPr>
        <p:spPr/>
        <p:txBody>
          <a:bodyPr/>
          <a:lstStyle/>
          <a:p>
            <a:r>
              <a:rPr lang="en-US" sz="2200" dirty="0"/>
              <a:t>Hourly UFE</a:t>
            </a:r>
          </a:p>
        </p:txBody>
      </p:sp>
      <p:pic>
        <p:nvPicPr>
          <p:cNvPr id="6" name="Content Placeholder 5">
            <a:extLst>
              <a:ext uri="{FF2B5EF4-FFF2-40B4-BE49-F238E27FC236}">
                <a16:creationId xmlns:a16="http://schemas.microsoft.com/office/drawing/2014/main" id="{DC4D380A-4C7C-4D62-B260-F496BCBEA47E}"/>
              </a:ext>
            </a:extLst>
          </p:cNvPr>
          <p:cNvPicPr>
            <a:picLocks noGrp="1" noChangeAspect="1"/>
          </p:cNvPicPr>
          <p:nvPr>
            <p:ph idx="1"/>
          </p:nvPr>
        </p:nvPicPr>
        <p:blipFill>
          <a:blip r:embed="rId2"/>
          <a:stretch>
            <a:fillRect/>
          </a:stretch>
        </p:blipFill>
        <p:spPr>
          <a:xfrm>
            <a:off x="304800" y="762000"/>
            <a:ext cx="8534399" cy="5410200"/>
          </a:xfrm>
        </p:spPr>
      </p:pic>
      <p:sp>
        <p:nvSpPr>
          <p:cNvPr id="4" name="Slide Number Placeholder 3">
            <a:extLst>
              <a:ext uri="{FF2B5EF4-FFF2-40B4-BE49-F238E27FC236}">
                <a16:creationId xmlns:a16="http://schemas.microsoft.com/office/drawing/2014/main" id="{EF33A059-A647-4F7B-AC59-8423CEE7727E}"/>
              </a:ext>
            </a:extLst>
          </p:cNvPr>
          <p:cNvSpPr>
            <a:spLocks noGrp="1"/>
          </p:cNvSpPr>
          <p:nvPr>
            <p:ph type="sldNum" sz="quarter" idx="4"/>
          </p:nvPr>
        </p:nvSpPr>
        <p:spPr/>
        <p:txBody>
          <a:bodyPr/>
          <a:lstStyle/>
          <a:p>
            <a:fld id="{1D93BD3E-1E9A-4970-A6F7-E7AC52762E0C}" type="slidenum">
              <a:rPr lang="en-US" smtClean="0"/>
              <a:pPr/>
              <a:t>9</a:t>
            </a:fld>
            <a:endParaRPr lang="en-US" dirty="0"/>
          </a:p>
        </p:txBody>
      </p:sp>
    </p:spTree>
    <p:extLst>
      <p:ext uri="{BB962C8B-B14F-4D97-AF65-F5344CB8AC3E}">
        <p14:creationId xmlns:p14="http://schemas.microsoft.com/office/powerpoint/2010/main" val="2413630777"/>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purl.org/dc/terms/"/>
    <ds:schemaRef ds:uri="http://schemas.microsoft.com/office/2006/documentManagement/types"/>
    <ds:schemaRef ds:uri="http://schemas.openxmlformats.org/package/2006/metadata/core-properties"/>
    <ds:schemaRef ds:uri="http://purl.org/dc/elements/1.1/"/>
    <ds:schemaRef ds:uri="c34af464-7aa1-4edd-9be4-83dffc1cb926"/>
    <ds:schemaRef ds:uri="http://schemas.microsoft.com/office/infopath/2007/PartnerControls"/>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2554</TotalTime>
  <Words>1069</Words>
  <Application>Microsoft Office PowerPoint</Application>
  <PresentationFormat>On-screen Show (4:3)</PresentationFormat>
  <Paragraphs>143</Paragraphs>
  <Slides>12</Slides>
  <Notes>7</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12</vt:i4>
      </vt:variant>
    </vt:vector>
  </HeadingPairs>
  <TitlesOfParts>
    <vt:vector size="18" baseType="lpstr">
      <vt:lpstr>Arial</vt:lpstr>
      <vt:lpstr>Calibri</vt:lpstr>
      <vt:lpstr>Cambria Math</vt:lpstr>
      <vt:lpstr>Times New Roman</vt:lpstr>
      <vt:lpstr>1_Custom Design</vt:lpstr>
      <vt:lpstr>Office Theme</vt:lpstr>
      <vt:lpstr>PowerPoint Presentation</vt:lpstr>
      <vt:lpstr>Current Seasonal Process</vt:lpstr>
      <vt:lpstr>Current Requirement to Use Deemed Actual for Settlement</vt:lpstr>
      <vt:lpstr>Deemed Actual/Forecasted Calculation Details</vt:lpstr>
      <vt:lpstr>TLF Chart (linear interpolation or extrapolation)</vt:lpstr>
      <vt:lpstr>Posting Requirements</vt:lpstr>
      <vt:lpstr>Methodology for Calculating Losses in EMS</vt:lpstr>
      <vt:lpstr>Hourly TLFs</vt:lpstr>
      <vt:lpstr>Hourly UFE</vt:lpstr>
      <vt:lpstr>EMS vs. Seasonal Comparison and Resultant UFE Change</vt:lpstr>
      <vt:lpstr>Summary/Conclusion</vt:lpstr>
      <vt:lpstr>Options for Moving Forward</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Roberts, Randy</cp:lastModifiedBy>
  <cp:revision>154</cp:revision>
  <cp:lastPrinted>2016-01-21T20:53:15Z</cp:lastPrinted>
  <dcterms:created xsi:type="dcterms:W3CDTF">2016-01-21T15:20:31Z</dcterms:created>
  <dcterms:modified xsi:type="dcterms:W3CDTF">2022-11-15T16:09:41Z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