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82" r:id="rId7"/>
    <p:sldId id="285" r:id="rId8"/>
    <p:sldId id="286" r:id="rId9"/>
    <p:sldId id="287" r:id="rId10"/>
    <p:sldId id="283" r:id="rId11"/>
    <p:sldId id="288" r:id="rId12"/>
    <p:sldId id="28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4" d="100"/>
          <a:sy n="104" d="100"/>
        </p:scale>
        <p:origin x="174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11/16/2022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11/16/2022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45113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698703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07760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262432"/>
          </a:xfrm>
          <a:prstGeom prst="rect">
            <a:avLst/>
          </a:prstGeom>
          <a:noFill/>
        </p:spPr>
        <p:txBody>
          <a:bodyPr wrap="square" rtlCol="0">
            <a:spAutoFit/>
          </a:bodyPr>
          <a:lstStyle/>
          <a:p>
            <a:r>
              <a:rPr lang="en-US" sz="1800" dirty="0">
                <a:effectLst/>
                <a:ea typeface="Calibri" panose="020F0502020204030204" pitchFamily="34" charset="0"/>
              </a:rPr>
              <a:t>UFE Allocation Factor Review</a:t>
            </a:r>
          </a:p>
          <a:p>
            <a:endParaRPr lang="en-US" sz="2400" b="1" dirty="0"/>
          </a:p>
          <a:p>
            <a:endParaRPr lang="en-US" sz="2000" b="1" dirty="0"/>
          </a:p>
          <a:p>
            <a:endParaRPr lang="en-US" dirty="0"/>
          </a:p>
          <a:p>
            <a:r>
              <a:rPr lang="en-US" dirty="0"/>
              <a:t>WMWG</a:t>
            </a:r>
          </a:p>
          <a:p>
            <a:r>
              <a:rPr lang="en-US" dirty="0"/>
              <a:t>November 18, 2022</a:t>
            </a:r>
          </a:p>
          <a:p>
            <a:r>
              <a:rPr lang="en-US" dirty="0"/>
              <a:t>Randy Roberts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dirty="0"/>
              <a:t>Current Allocation Factors</a:t>
            </a:r>
            <a:endParaRPr lang="en-US" sz="2200" b="1" dirty="0">
              <a:solidFill>
                <a:schemeClr val="accent1"/>
              </a:solidFill>
            </a:endParaRPr>
          </a:p>
        </p:txBody>
      </p:sp>
      <p:sp>
        <p:nvSpPr>
          <p:cNvPr id="3" name="Content Placeholder 2"/>
          <p:cNvSpPr>
            <a:spLocks noGrp="1"/>
          </p:cNvSpPr>
          <p:nvPr>
            <p:ph idx="1"/>
          </p:nvPr>
        </p:nvSpPr>
        <p:spPr>
          <a:xfrm>
            <a:off x="273627" y="381000"/>
            <a:ext cx="8534400" cy="5334000"/>
          </a:xfrm>
        </p:spPr>
        <p:txBody>
          <a:bodyPr/>
          <a:lstStyle/>
          <a:p>
            <a:pPr marL="0" marR="0" indent="0">
              <a:spcBef>
                <a:spcPts val="2400"/>
              </a:spcBef>
              <a:spcAft>
                <a:spcPts val="1200"/>
              </a:spcAft>
              <a:buNone/>
              <a:tabLst>
                <a:tab pos="800100" algn="l"/>
              </a:tabLst>
            </a:pPr>
            <a:endParaRPr lang="en-US" sz="1800" b="1" dirty="0">
              <a:effectLst/>
              <a:latin typeface="Times New Roman" panose="02020603050405020304" pitchFamily="18" charset="0"/>
              <a:ea typeface="Times New Roman" panose="02020603050405020304" pitchFamily="18" charset="0"/>
            </a:endParaRPr>
          </a:p>
          <a:p>
            <a:pPr marL="0" marR="0" indent="0">
              <a:spcBef>
                <a:spcPts val="2400"/>
              </a:spcBef>
              <a:spcAft>
                <a:spcPts val="1200"/>
              </a:spcAft>
              <a:buNone/>
              <a:tabLst>
                <a:tab pos="800100" algn="l"/>
              </a:tabLst>
            </a:pPr>
            <a:r>
              <a:rPr lang="en-US" sz="1800" b="1" dirty="0">
                <a:effectLst/>
                <a:latin typeface="Times New Roman" panose="02020603050405020304" pitchFamily="18" charset="0"/>
                <a:ea typeface="Times New Roman" panose="02020603050405020304" pitchFamily="18" charset="0"/>
              </a:rPr>
              <a:t>11.4.6.2	Allocation of Unaccounted For Energy</a:t>
            </a:r>
          </a:p>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(1)	ERCOT will allocate UFE to specific categories based upon adjusted Load Ratio 	Share.  The adjusted Load Ratio Share will be determined using the following 	UFE category weighting factors:</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	(a)  0.0 - Transmission voltage level IDR Non-Opt-In Entities (NOIEs);</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	(b)  0.10 - Transmission voltage level IDR Premises;</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	(c)  0.50 - Distribution voltage level IDR Premises; and</a:t>
            </a:r>
          </a:p>
          <a:p>
            <a:pPr marL="45720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	(d)  1.00 - Distribution voltage level profiled Premises.</a:t>
            </a:r>
          </a:p>
          <a:p>
            <a:pPr marL="457200" marR="0" indent="0">
              <a:spcBef>
                <a:spcPts val="0"/>
              </a:spcBef>
              <a:spcAft>
                <a:spcPts val="1200"/>
              </a:spcAft>
              <a:buNone/>
            </a:pP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(2)	The ERCOT DAS shall provide a mechanism to change the UFE category 	weighting factors for specific transition periods.</a:t>
            </a:r>
          </a:p>
          <a:p>
            <a:pPr marL="0" indent="0">
              <a:buNone/>
            </a:pPr>
            <a:endParaRPr lang="en-US" sz="1600" dirty="0"/>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804120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58BF9-1936-42B2-8707-D0144B053C90}"/>
              </a:ext>
            </a:extLst>
          </p:cNvPr>
          <p:cNvSpPr>
            <a:spLocks noGrp="1"/>
          </p:cNvSpPr>
          <p:nvPr>
            <p:ph type="title"/>
          </p:nvPr>
        </p:nvSpPr>
        <p:spPr/>
        <p:txBody>
          <a:bodyPr/>
          <a:lstStyle/>
          <a:p>
            <a:r>
              <a:rPr lang="en-US"/>
              <a:t>UFE Allocation Example</a:t>
            </a:r>
            <a:endParaRPr lang="en-US" dirty="0"/>
          </a:p>
        </p:txBody>
      </p:sp>
      <p:pic>
        <p:nvPicPr>
          <p:cNvPr id="6" name="Content Placeholder 5">
            <a:extLst>
              <a:ext uri="{FF2B5EF4-FFF2-40B4-BE49-F238E27FC236}">
                <a16:creationId xmlns:a16="http://schemas.microsoft.com/office/drawing/2014/main" id="{1E2CC6DE-2891-46E4-83C9-F2F14A59760F}"/>
              </a:ext>
            </a:extLst>
          </p:cNvPr>
          <p:cNvPicPr>
            <a:picLocks noGrp="1" noChangeAspect="1"/>
          </p:cNvPicPr>
          <p:nvPr>
            <p:ph idx="1"/>
          </p:nvPr>
        </p:nvPicPr>
        <p:blipFill>
          <a:blip r:embed="rId2"/>
          <a:stretch>
            <a:fillRect/>
          </a:stretch>
        </p:blipFill>
        <p:spPr>
          <a:xfrm>
            <a:off x="1828800" y="1524000"/>
            <a:ext cx="5276289" cy="1564481"/>
          </a:xfrm>
        </p:spPr>
      </p:pic>
      <p:sp>
        <p:nvSpPr>
          <p:cNvPr id="4" name="Slide Number Placeholder 3">
            <a:extLst>
              <a:ext uri="{FF2B5EF4-FFF2-40B4-BE49-F238E27FC236}">
                <a16:creationId xmlns:a16="http://schemas.microsoft.com/office/drawing/2014/main" id="{18F2F634-9708-4EC0-94F3-54D6B88A205B}"/>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759914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44961-1727-4969-9A19-27C6311F93F5}"/>
              </a:ext>
            </a:extLst>
          </p:cNvPr>
          <p:cNvSpPr>
            <a:spLocks noGrp="1"/>
          </p:cNvSpPr>
          <p:nvPr>
            <p:ph type="title"/>
          </p:nvPr>
        </p:nvSpPr>
        <p:spPr/>
        <p:txBody>
          <a:bodyPr/>
          <a:lstStyle/>
          <a:p>
            <a:r>
              <a:rPr lang="en-US" dirty="0"/>
              <a:t>Reasoning Behind Current Factors/Comments</a:t>
            </a:r>
          </a:p>
        </p:txBody>
      </p:sp>
      <p:sp>
        <p:nvSpPr>
          <p:cNvPr id="3" name="Content Placeholder 2">
            <a:extLst>
              <a:ext uri="{FF2B5EF4-FFF2-40B4-BE49-F238E27FC236}">
                <a16:creationId xmlns:a16="http://schemas.microsoft.com/office/drawing/2014/main" id="{7C5F0242-98B0-4B31-A9A4-888183571E12}"/>
              </a:ext>
            </a:extLst>
          </p:cNvPr>
          <p:cNvSpPr>
            <a:spLocks noGrp="1"/>
          </p:cNvSpPr>
          <p:nvPr>
            <p:ph idx="1"/>
          </p:nvPr>
        </p:nvSpPr>
        <p:spPr>
          <a:xfrm>
            <a:off x="266700" y="1295400"/>
            <a:ext cx="8534400" cy="5052221"/>
          </a:xfrm>
        </p:spPr>
        <p:txBody>
          <a:bodyPr/>
          <a:lstStyle/>
          <a:p>
            <a:r>
              <a:rPr lang="en-US" sz="1800" dirty="0"/>
              <a:t>NIDR load volumes between 40% - 55%</a:t>
            </a:r>
          </a:p>
          <a:p>
            <a:r>
              <a:rPr lang="en-US" sz="1800" dirty="0"/>
              <a:t>Market agreed largest single contributor to UFE would be the use of load profiles for NIDR meters</a:t>
            </a:r>
          </a:p>
          <a:p>
            <a:r>
              <a:rPr lang="en-US" sz="1800" dirty="0"/>
              <a:t>Inaccuracies in NIDR load volumes would lead to inaccurate load volumes after DLF &amp; TLF application (3 level impact – unadjusted, DL adjusted, &amp; TL adjusted)</a:t>
            </a:r>
          </a:p>
          <a:p>
            <a:r>
              <a:rPr lang="en-US" sz="1800" dirty="0"/>
              <a:t>For Distribution IDRs, inaccurate DLFs would lead to inaccurate load volumes after TLF application (2 level impact – DL adjusted &amp; TL adjusted)</a:t>
            </a:r>
          </a:p>
          <a:p>
            <a:r>
              <a:rPr lang="en-US" sz="1800" dirty="0"/>
              <a:t>For Transmission IDRs, only inaccuracy would be inaccurate TLFs (1 level impact – TL adjusted)</a:t>
            </a:r>
          </a:p>
          <a:p>
            <a:r>
              <a:rPr lang="en-US" sz="1800" dirty="0"/>
              <a:t>UFE volume is only calculated at an ERCOT-wide volume</a:t>
            </a:r>
          </a:p>
          <a:p>
            <a:pPr lvl="1"/>
            <a:r>
              <a:rPr lang="en-US" sz="1400" dirty="0"/>
              <a:t>Original ERCOT protocols contemplated analyzing multiple UFE zones with potential to modify the settlement process to allocate UFE by multiple UFE zones.  UFE zone analysis was never performed and the language was eventually removed from protocols.</a:t>
            </a:r>
          </a:p>
          <a:p>
            <a:endParaRPr lang="en-US" sz="1800" dirty="0"/>
          </a:p>
        </p:txBody>
      </p:sp>
      <p:sp>
        <p:nvSpPr>
          <p:cNvPr id="4" name="Slide Number Placeholder 3">
            <a:extLst>
              <a:ext uri="{FF2B5EF4-FFF2-40B4-BE49-F238E27FC236}">
                <a16:creationId xmlns:a16="http://schemas.microsoft.com/office/drawing/2014/main" id="{5E585BD9-9792-4518-B863-4CBC8A729364}"/>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7341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lowchart: Document 16">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631" y="0"/>
            <a:ext cx="2436019"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3AD930-424D-489B-958A-D133CCD1255B}"/>
              </a:ext>
            </a:extLst>
          </p:cNvPr>
          <p:cNvSpPr>
            <a:spLocks noGrp="1"/>
          </p:cNvSpPr>
          <p:nvPr>
            <p:ph type="title"/>
          </p:nvPr>
        </p:nvSpPr>
        <p:spPr>
          <a:xfrm>
            <a:off x="628650" y="171162"/>
            <a:ext cx="2130136" cy="2267238"/>
          </a:xfrm>
        </p:spPr>
        <p:txBody>
          <a:bodyPr vert="horz" lIns="91440" tIns="45720" rIns="91440" bIns="45720" rtlCol="0" anchor="ctr">
            <a:normAutofit/>
          </a:bodyPr>
          <a:lstStyle/>
          <a:p>
            <a:pPr>
              <a:lnSpc>
                <a:spcPct val="90000"/>
              </a:lnSpc>
            </a:pPr>
            <a:r>
              <a:rPr lang="en-US" kern="1200" dirty="0">
                <a:solidFill>
                  <a:srgbClr val="FFFFFF"/>
                </a:solidFill>
                <a:latin typeface="+mj-lt"/>
                <a:ea typeface="+mj-ea"/>
                <a:cs typeface="+mj-cs"/>
              </a:rPr>
              <a:t>OCT 2009 vs. OCT 2022 Load Volumes </a:t>
            </a:r>
            <a:r>
              <a:rPr lang="en-US" sz="1800" kern="1200" dirty="0">
                <a:solidFill>
                  <a:srgbClr val="FFFFFF"/>
                </a:solidFill>
                <a:latin typeface="+mj-lt"/>
                <a:ea typeface="+mj-ea"/>
                <a:cs typeface="+mj-cs"/>
              </a:rPr>
              <a:t>(AMS Installs Began Dec 2009)</a:t>
            </a:r>
          </a:p>
        </p:txBody>
      </p:sp>
      <p:pic>
        <p:nvPicPr>
          <p:cNvPr id="12" name="Content Placeholder 11">
            <a:extLst>
              <a:ext uri="{FF2B5EF4-FFF2-40B4-BE49-F238E27FC236}">
                <a16:creationId xmlns:a16="http://schemas.microsoft.com/office/drawing/2014/main" id="{7FB3D8A4-C83D-4E10-8164-1CEBE0066155}"/>
              </a:ext>
            </a:extLst>
          </p:cNvPr>
          <p:cNvPicPr>
            <a:picLocks noGrp="1" noChangeAspect="1"/>
          </p:cNvPicPr>
          <p:nvPr>
            <p:ph idx="1"/>
          </p:nvPr>
        </p:nvPicPr>
        <p:blipFill>
          <a:blip r:embed="rId2"/>
          <a:stretch>
            <a:fillRect/>
          </a:stretch>
        </p:blipFill>
        <p:spPr>
          <a:xfrm>
            <a:off x="3155949" y="646608"/>
            <a:ext cx="5510653" cy="5565759"/>
          </a:xfrm>
          <a:prstGeom prst="rect">
            <a:avLst/>
          </a:prstGeom>
        </p:spPr>
      </p:pic>
      <p:sp>
        <p:nvSpPr>
          <p:cNvPr id="4" name="Slide Number Placeholder 3">
            <a:extLst>
              <a:ext uri="{FF2B5EF4-FFF2-40B4-BE49-F238E27FC236}">
                <a16:creationId xmlns:a16="http://schemas.microsoft.com/office/drawing/2014/main" id="{DA135290-285E-4A88-882B-1EBAED2A0198}"/>
              </a:ext>
            </a:extLst>
          </p:cNvPr>
          <p:cNvSpPr>
            <a:spLocks noGrp="1"/>
          </p:cNvSpPr>
          <p:nvPr>
            <p:ph type="sldNum" sz="quarter" idx="4"/>
          </p:nvPr>
        </p:nvSpPr>
        <p:spPr>
          <a:xfrm>
            <a:off x="8194857" y="6356350"/>
            <a:ext cx="469082" cy="365125"/>
          </a:xfrm>
          <a:noFill/>
        </p:spPr>
        <p:txBody>
          <a:bodyPr vert="horz" lIns="91440" tIns="45720" rIns="91440" bIns="45720" rtlCol="0" anchor="ctr">
            <a:normAutofit/>
          </a:bodyPr>
          <a:lstStyle/>
          <a:p>
            <a:pPr algn="l">
              <a:spcAft>
                <a:spcPts val="600"/>
              </a:spcAft>
            </a:pPr>
            <a:fld id="{1D93BD3E-1E9A-4970-A6F7-E7AC52762E0C}" type="slidenum">
              <a:rPr lang="en-US" smtClean="0"/>
              <a:pPr algn="l">
                <a:spcAft>
                  <a:spcPts val="600"/>
                </a:spcAft>
              </a:pPr>
              <a:t>5</a:t>
            </a:fld>
            <a:endParaRPr lang="en-US"/>
          </a:p>
        </p:txBody>
      </p:sp>
    </p:spTree>
    <p:extLst>
      <p:ext uri="{BB962C8B-B14F-4D97-AF65-F5344CB8AC3E}">
        <p14:creationId xmlns:p14="http://schemas.microsoft.com/office/powerpoint/2010/main" val="268119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sz="2200" dirty="0"/>
              <a:t>UFE Allocation % Compared To Actual Load Ratio</a:t>
            </a:r>
            <a:br>
              <a:rPr lang="en-US" sz="2200" dirty="0"/>
            </a:br>
            <a:r>
              <a:rPr lang="en-US" sz="1400" dirty="0"/>
              <a:t>(excluding NOIE load volumes)</a:t>
            </a:r>
            <a:endParaRPr lang="en-US" sz="1400" b="1" dirty="0">
              <a:solidFill>
                <a:schemeClr val="accent1"/>
              </a:solidFill>
            </a:endParaRPr>
          </a:p>
        </p:txBody>
      </p:sp>
      <p:pic>
        <p:nvPicPr>
          <p:cNvPr id="5" name="Content Placeholder 4">
            <a:extLst>
              <a:ext uri="{FF2B5EF4-FFF2-40B4-BE49-F238E27FC236}">
                <a16:creationId xmlns:a16="http://schemas.microsoft.com/office/drawing/2014/main" id="{4389F91C-B373-40E6-83F9-B993D7CEE062}"/>
              </a:ext>
            </a:extLst>
          </p:cNvPr>
          <p:cNvPicPr>
            <a:picLocks noGrp="1" noChangeAspect="1"/>
          </p:cNvPicPr>
          <p:nvPr>
            <p:ph idx="1"/>
          </p:nvPr>
        </p:nvPicPr>
        <p:blipFill>
          <a:blip r:embed="rId3"/>
          <a:stretch>
            <a:fillRect/>
          </a:stretch>
        </p:blipFill>
        <p:spPr>
          <a:xfrm>
            <a:off x="459245" y="1524000"/>
            <a:ext cx="8225510" cy="1680369"/>
          </a:xfrm>
        </p:spPr>
      </p:pic>
      <p:sp>
        <p:nvSpPr>
          <p:cNvPr id="6" name="Slide Number Placeholder 5"/>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952619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lowchart: Document 10">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631" y="0"/>
            <a:ext cx="2436019"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3E26C6-6E26-4F8C-8E13-AB8D31C41157}"/>
              </a:ext>
            </a:extLst>
          </p:cNvPr>
          <p:cNvSpPr>
            <a:spLocks noGrp="1"/>
          </p:cNvSpPr>
          <p:nvPr>
            <p:ph type="title"/>
          </p:nvPr>
        </p:nvSpPr>
        <p:spPr>
          <a:xfrm>
            <a:off x="628650" y="171162"/>
            <a:ext cx="2130136" cy="2371148"/>
          </a:xfrm>
        </p:spPr>
        <p:txBody>
          <a:bodyPr vert="horz" lIns="91440" tIns="45720" rIns="91440" bIns="45720" rtlCol="0" anchor="ctr">
            <a:normAutofit/>
          </a:bodyPr>
          <a:lstStyle/>
          <a:p>
            <a:pPr>
              <a:lnSpc>
                <a:spcPct val="90000"/>
              </a:lnSpc>
            </a:pPr>
            <a:r>
              <a:rPr lang="en-US" kern="1200">
                <a:solidFill>
                  <a:srgbClr val="FFFFFF"/>
                </a:solidFill>
                <a:latin typeface="+mj-lt"/>
                <a:ea typeface="+mj-ea"/>
                <a:cs typeface="+mj-cs"/>
              </a:rPr>
              <a:t>Meter Type Counts as of OCT 2022</a:t>
            </a:r>
          </a:p>
        </p:txBody>
      </p:sp>
      <p:pic>
        <p:nvPicPr>
          <p:cNvPr id="6" name="Content Placeholder 5">
            <a:extLst>
              <a:ext uri="{FF2B5EF4-FFF2-40B4-BE49-F238E27FC236}">
                <a16:creationId xmlns:a16="http://schemas.microsoft.com/office/drawing/2014/main" id="{274F386F-3977-4480-A693-02BAD26A396A}"/>
              </a:ext>
            </a:extLst>
          </p:cNvPr>
          <p:cNvPicPr>
            <a:picLocks noGrp="1" noChangeAspect="1"/>
          </p:cNvPicPr>
          <p:nvPr>
            <p:ph idx="1"/>
          </p:nvPr>
        </p:nvPicPr>
        <p:blipFill>
          <a:blip r:embed="rId2"/>
          <a:stretch>
            <a:fillRect/>
          </a:stretch>
        </p:blipFill>
        <p:spPr>
          <a:xfrm>
            <a:off x="3155949" y="821112"/>
            <a:ext cx="5510653" cy="5216751"/>
          </a:xfrm>
          <a:prstGeom prst="rect">
            <a:avLst/>
          </a:prstGeom>
        </p:spPr>
      </p:pic>
      <p:sp>
        <p:nvSpPr>
          <p:cNvPr id="4" name="Slide Number Placeholder 3">
            <a:extLst>
              <a:ext uri="{FF2B5EF4-FFF2-40B4-BE49-F238E27FC236}">
                <a16:creationId xmlns:a16="http://schemas.microsoft.com/office/drawing/2014/main" id="{4363F624-5771-46A2-A231-B36C1B25077D}"/>
              </a:ext>
            </a:extLst>
          </p:cNvPr>
          <p:cNvSpPr>
            <a:spLocks noGrp="1"/>
          </p:cNvSpPr>
          <p:nvPr>
            <p:ph type="sldNum" sz="quarter" idx="4"/>
          </p:nvPr>
        </p:nvSpPr>
        <p:spPr>
          <a:xfrm>
            <a:off x="8194857" y="6356350"/>
            <a:ext cx="469082" cy="365125"/>
          </a:xfrm>
          <a:noFill/>
        </p:spPr>
        <p:txBody>
          <a:bodyPr vert="horz" lIns="91440" tIns="45720" rIns="91440" bIns="45720" rtlCol="0" anchor="ctr">
            <a:normAutofit/>
          </a:bodyPr>
          <a:lstStyle/>
          <a:p>
            <a:pPr algn="l">
              <a:spcAft>
                <a:spcPts val="600"/>
              </a:spcAft>
            </a:pPr>
            <a:fld id="{1D93BD3E-1E9A-4970-A6F7-E7AC52762E0C}" type="slidenum">
              <a:rPr lang="en-US" smtClean="0"/>
              <a:pPr algn="l">
                <a:spcAft>
                  <a:spcPts val="600"/>
                </a:spcAft>
              </a:pPr>
              <a:t>7</a:t>
            </a:fld>
            <a:endParaRPr lang="en-US"/>
          </a:p>
        </p:txBody>
      </p:sp>
    </p:spTree>
    <p:extLst>
      <p:ext uri="{BB962C8B-B14F-4D97-AF65-F5344CB8AC3E}">
        <p14:creationId xmlns:p14="http://schemas.microsoft.com/office/powerpoint/2010/main" val="1684579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C958A-7BCC-4401-9190-0B5166FFA2D3}"/>
              </a:ext>
            </a:extLst>
          </p:cNvPr>
          <p:cNvSpPr>
            <a:spLocks noGrp="1"/>
          </p:cNvSpPr>
          <p:nvPr>
            <p:ph type="title"/>
          </p:nvPr>
        </p:nvSpPr>
        <p:spPr/>
        <p:txBody>
          <a:bodyPr/>
          <a:lstStyle/>
          <a:p>
            <a:r>
              <a:rPr lang="en-US" dirty="0"/>
              <a:t>Discussion Topics</a:t>
            </a:r>
          </a:p>
        </p:txBody>
      </p:sp>
      <p:sp>
        <p:nvSpPr>
          <p:cNvPr id="3" name="Content Placeholder 2">
            <a:extLst>
              <a:ext uri="{FF2B5EF4-FFF2-40B4-BE49-F238E27FC236}">
                <a16:creationId xmlns:a16="http://schemas.microsoft.com/office/drawing/2014/main" id="{06727CF4-3AB7-42A1-AC85-358751375DAE}"/>
              </a:ext>
            </a:extLst>
          </p:cNvPr>
          <p:cNvSpPr>
            <a:spLocks noGrp="1"/>
          </p:cNvSpPr>
          <p:nvPr>
            <p:ph idx="1"/>
          </p:nvPr>
        </p:nvSpPr>
        <p:spPr/>
        <p:txBody>
          <a:bodyPr/>
          <a:lstStyle/>
          <a:p>
            <a:endParaRPr lang="en-US" sz="2000" dirty="0"/>
          </a:p>
          <a:p>
            <a:r>
              <a:rPr lang="en-US" sz="2000" dirty="0"/>
              <a:t>Should allocation factors be changed?</a:t>
            </a:r>
          </a:p>
          <a:p>
            <a:r>
              <a:rPr lang="en-US" sz="2000" dirty="0"/>
              <a:t>Should NOIEs be allocated any UFE?</a:t>
            </a:r>
          </a:p>
          <a:p>
            <a:r>
              <a:rPr lang="en-US" sz="2000" dirty="0"/>
              <a:t>Should UFE be allocated on a straight load ratio share?</a:t>
            </a:r>
          </a:p>
          <a:p>
            <a:endParaRPr lang="en-US" sz="2000" dirty="0"/>
          </a:p>
        </p:txBody>
      </p:sp>
      <p:sp>
        <p:nvSpPr>
          <p:cNvPr id="4" name="Slide Number Placeholder 3">
            <a:extLst>
              <a:ext uri="{FF2B5EF4-FFF2-40B4-BE49-F238E27FC236}">
                <a16:creationId xmlns:a16="http://schemas.microsoft.com/office/drawing/2014/main" id="{0D4F17E9-092F-40E9-A131-92E928F299F6}"/>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111852541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schemas.openxmlformats.org/package/2006/metadata/core-properties"/>
    <ds:schemaRef ds:uri="http://purl.org/dc/elements/1.1/"/>
    <ds:schemaRef ds:uri="c34af464-7aa1-4edd-9be4-83dffc1cb926"/>
    <ds:schemaRef ds:uri="http://schemas.microsoft.com/office/infopath/2007/PartnerControl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3111</TotalTime>
  <Words>362</Words>
  <Application>Microsoft Office PowerPoint</Application>
  <PresentationFormat>On-screen Show (4:3)</PresentationFormat>
  <Paragraphs>46</Paragraphs>
  <Slides>8</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Times New Roman</vt:lpstr>
      <vt:lpstr>1_Custom Design</vt:lpstr>
      <vt:lpstr>Office Theme</vt:lpstr>
      <vt:lpstr>PowerPoint Presentation</vt:lpstr>
      <vt:lpstr>Current Allocation Factors</vt:lpstr>
      <vt:lpstr>UFE Allocation Example</vt:lpstr>
      <vt:lpstr>Reasoning Behind Current Factors/Comments</vt:lpstr>
      <vt:lpstr>OCT 2009 vs. OCT 2022 Load Volumes (AMS Installs Began Dec 2009)</vt:lpstr>
      <vt:lpstr>UFE Allocation % Compared To Actual Load Ratio (excluding NOIE load volumes)</vt:lpstr>
      <vt:lpstr>Meter Type Counts as of OCT 2022</vt:lpstr>
      <vt:lpstr>Discussion Topics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164</cp:revision>
  <cp:lastPrinted>2016-01-21T20:53:15Z</cp:lastPrinted>
  <dcterms:created xsi:type="dcterms:W3CDTF">2016-01-21T15:20:31Z</dcterms:created>
  <dcterms:modified xsi:type="dcterms:W3CDTF">2022-11-16T21:12:39Z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