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4"/>
  </p:notesMasterIdLst>
  <p:handoutMasterIdLst>
    <p:handoutMasterId r:id="rId25"/>
  </p:handoutMasterIdLst>
  <p:sldIdLst>
    <p:sldId id="260" r:id="rId6"/>
    <p:sldId id="267" r:id="rId7"/>
    <p:sldId id="293" r:id="rId8"/>
    <p:sldId id="268" r:id="rId9"/>
    <p:sldId id="270" r:id="rId10"/>
    <p:sldId id="269" r:id="rId11"/>
    <p:sldId id="276" r:id="rId12"/>
    <p:sldId id="294" r:id="rId13"/>
    <p:sldId id="292" r:id="rId14"/>
    <p:sldId id="297" r:id="rId15"/>
    <p:sldId id="287" r:id="rId16"/>
    <p:sldId id="288" r:id="rId17"/>
    <p:sldId id="289" r:id="rId18"/>
    <p:sldId id="295" r:id="rId19"/>
    <p:sldId id="271" r:id="rId20"/>
    <p:sldId id="296" r:id="rId21"/>
    <p:sldId id="275" r:id="rId22"/>
    <p:sldId id="273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257800" y="2819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tx2"/>
                </a:solidFill>
              </a:rPr>
              <a:t>ERCOT Updates</a:t>
            </a:r>
            <a:endParaRPr lang="en-US" sz="4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EDEBE-ED75-423B-AF3C-F09754A3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Company, Operatorship, and Ownership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A8504-259D-4778-BA41-BA3373804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090286"/>
            <a:ext cx="11379200" cy="1071849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Substations were added to Appendix A based on the Company instance.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BD028-0B64-4F9B-B569-822FCC017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CF11EF9-DBE4-465B-95F9-DFF2E8C20D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687515"/>
            <a:ext cx="7330453" cy="11715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A50BFC-9926-4118-A7A6-C6C4E2459EFC}"/>
              </a:ext>
            </a:extLst>
          </p:cNvPr>
          <p:cNvSpPr txBox="1"/>
          <p:nvPr/>
        </p:nvSpPr>
        <p:spPr>
          <a:xfrm>
            <a:off x="8907397" y="2667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Company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B19566-1AB2-43BD-8EE9-0F5C948FD9D3}"/>
              </a:ext>
            </a:extLst>
          </p:cNvPr>
          <p:cNvSpPr txBox="1"/>
          <p:nvPr/>
        </p:nvSpPr>
        <p:spPr>
          <a:xfrm>
            <a:off x="8907397" y="2965511"/>
            <a:ext cx="180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Operatorship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7794BE-0E7C-4742-9760-E922BE2C54CA}"/>
              </a:ext>
            </a:extLst>
          </p:cNvPr>
          <p:cNvSpPr txBox="1"/>
          <p:nvPr/>
        </p:nvSpPr>
        <p:spPr>
          <a:xfrm>
            <a:off x="8907397" y="3221098"/>
            <a:ext cx="180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Ownership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5AEF30-B787-4D52-BD0A-AC319B15CBA2}"/>
              </a:ext>
            </a:extLst>
          </p:cNvPr>
          <p:cNvSpPr txBox="1"/>
          <p:nvPr/>
        </p:nvSpPr>
        <p:spPr>
          <a:xfrm>
            <a:off x="8907397" y="3479062"/>
            <a:ext cx="180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Ownership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85BF185-E5A3-4F03-BBCD-FCBD2B39298C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7243886" y="2851666"/>
            <a:ext cx="166351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F86A87A-667E-4EF9-97AF-913D3B115DC9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8618227" y="3150176"/>
            <a:ext cx="289170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0872AD1-BDC3-4981-8CAB-79C26279BAA7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8465827" y="3405764"/>
            <a:ext cx="441570" cy="925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64D5F99-00D9-48E2-9215-3AC1B4AB45FF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7399027" y="3663728"/>
            <a:ext cx="1508370" cy="140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113E2D39-97CD-4694-9E42-D1917FC44717}"/>
              </a:ext>
            </a:extLst>
          </p:cNvPr>
          <p:cNvSpPr txBox="1">
            <a:spLocks/>
          </p:cNvSpPr>
          <p:nvPr/>
        </p:nvSpPr>
        <p:spPr>
          <a:xfrm>
            <a:off x="508000" y="4724400"/>
            <a:ext cx="11379200" cy="117153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Ownership and Operatorship instances must be under the company which submits the model changes and is contained within the Digital Certificate   </a:t>
            </a:r>
          </a:p>
        </p:txBody>
      </p:sp>
    </p:spTree>
    <p:extLst>
      <p:ext uri="{BB962C8B-B14F-4D97-AF65-F5344CB8AC3E}">
        <p14:creationId xmlns:p14="http://schemas.microsoft.com/office/powerpoint/2010/main" val="310556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9F4156E-FBE7-4A78-955A-38DA636F5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905000"/>
            <a:ext cx="11582400" cy="38911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CCA018-D50A-4366-9704-9D18C8C26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A – Which Substations Require a Response?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CF73F-8CD9-4CCB-8763-E46506825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1"/>
            <a:ext cx="115824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Every substation in Appendix A requires a response.  Rows cannot be deleted.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E73F5-B3E5-426A-A402-71CA1FE2E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57B0DB-B5F0-4D9B-9A0F-02A878B3D3A0}"/>
              </a:ext>
            </a:extLst>
          </p:cNvPr>
          <p:cNvSpPr txBox="1"/>
          <p:nvPr/>
        </p:nvSpPr>
        <p:spPr>
          <a:xfrm>
            <a:off x="4258054" y="4558166"/>
            <a:ext cx="2218946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AEC7"/>
                </a:solidFill>
              </a:rPr>
              <a:t>Reason substation is not covered by the declaration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ECB7E5-91EE-41FD-B555-5B09625AFA54}"/>
              </a:ext>
            </a:extLst>
          </p:cNvPr>
          <p:cNvSpPr txBox="1"/>
          <p:nvPr/>
        </p:nvSpPr>
        <p:spPr>
          <a:xfrm>
            <a:off x="8077200" y="4437965"/>
            <a:ext cx="230287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AEC7"/>
                </a:solidFill>
              </a:rPr>
              <a:t>Brief summary of activities or references to supplemental files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1F4377-09E8-430F-911D-857DFEF159B8}"/>
              </a:ext>
            </a:extLst>
          </p:cNvPr>
          <p:cNvSpPr txBox="1"/>
          <p:nvPr/>
        </p:nvSpPr>
        <p:spPr>
          <a:xfrm>
            <a:off x="6084277" y="5796104"/>
            <a:ext cx="25146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AEC7"/>
                </a:solidFill>
              </a:rPr>
              <a:t>Minimum experienced temperature value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7EDBCA11-D223-45B1-8A63-9F3BDE6296D4}"/>
              </a:ext>
            </a:extLst>
          </p:cNvPr>
          <p:cNvSpPr/>
          <p:nvPr/>
        </p:nvSpPr>
        <p:spPr>
          <a:xfrm rot="16200000">
            <a:off x="7148626" y="5554996"/>
            <a:ext cx="385903" cy="238904"/>
          </a:xfrm>
          <a:prstGeom prst="rightArrow">
            <a:avLst/>
          </a:prstGeom>
          <a:ln>
            <a:solidFill>
              <a:srgbClr val="00AE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09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E64E-C6B2-4B05-9B15-469803776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A – Excluding Substations from the Declaration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606A7-A7C8-4BAB-90F3-407ADC296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88717A4-1BC6-459C-9E07-9955752D2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1"/>
            <a:ext cx="11582400" cy="13715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To exclude a substation from the Declaration, a reason from a pre-defined list must be selected.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DE58E6-A197-4226-A8A7-05A1C1A0A7DB}"/>
              </a:ext>
            </a:extLst>
          </p:cNvPr>
          <p:cNvSpPr txBox="1"/>
          <p:nvPr/>
        </p:nvSpPr>
        <p:spPr>
          <a:xfrm>
            <a:off x="6848475" y="52578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/>
              <a:t>Reasons for excluding the substation can be selected via a drop down in Excel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5E568ABC-82D7-4AB7-B2D9-C8DDC0284ADE}"/>
              </a:ext>
            </a:extLst>
          </p:cNvPr>
          <p:cNvSpPr/>
          <p:nvPr/>
        </p:nvSpPr>
        <p:spPr>
          <a:xfrm rot="14189281">
            <a:off x="7039610" y="4799521"/>
            <a:ext cx="654561" cy="238904"/>
          </a:xfrm>
          <a:prstGeom prst="rightArrow">
            <a:avLst/>
          </a:prstGeom>
          <a:ln>
            <a:solidFill>
              <a:srgbClr val="00AE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42A105-E974-472A-B306-8CE84805B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209" y="2425266"/>
            <a:ext cx="10543581" cy="209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871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94F641D-6D9C-4577-875F-C3F39392C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116387"/>
            <a:ext cx="11887200" cy="34701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CCA018-D50A-4366-9704-9D18C8C26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A – Summary of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CF73F-8CD9-4CCB-8763-E46506825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400" y="940554"/>
            <a:ext cx="9448800" cy="49863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A summary of weatherization activities must be provided within the Excel file.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E73F5-B3E5-426A-A402-71CA1FE2E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C6DE31-1F14-4BA0-AD3C-7F38CD304C13}"/>
              </a:ext>
            </a:extLst>
          </p:cNvPr>
          <p:cNvSpPr txBox="1"/>
          <p:nvPr/>
        </p:nvSpPr>
        <p:spPr>
          <a:xfrm>
            <a:off x="3853252" y="5644397"/>
            <a:ext cx="2653911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AEC7"/>
                </a:solidFill>
              </a:rPr>
              <a:t>Activities can be listed within the cell…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D8707A-17A6-4D87-92C9-253805E03790}"/>
              </a:ext>
            </a:extLst>
          </p:cNvPr>
          <p:cNvSpPr/>
          <p:nvPr/>
        </p:nvSpPr>
        <p:spPr>
          <a:xfrm>
            <a:off x="6546057" y="4174329"/>
            <a:ext cx="2971800" cy="762000"/>
          </a:xfrm>
          <a:prstGeom prst="rect">
            <a:avLst/>
          </a:prstGeom>
          <a:noFill/>
          <a:ln w="38100">
            <a:solidFill>
              <a:srgbClr val="00AE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4A34FF-9A9B-46B2-99EA-69468138C8CE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5219700" y="4555329"/>
            <a:ext cx="1326357" cy="11780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C08B0B8-7B47-41B7-8777-B4089BAF4332}"/>
              </a:ext>
            </a:extLst>
          </p:cNvPr>
          <p:cNvSpPr txBox="1"/>
          <p:nvPr/>
        </p:nvSpPr>
        <p:spPr>
          <a:xfrm>
            <a:off x="8338748" y="5671919"/>
            <a:ext cx="339605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AEC7"/>
                </a:solidFill>
              </a:rPr>
              <a:t>…or supplemental attachments can be referenced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329DA46-6DEA-4F7F-B520-289E56E0285B}"/>
              </a:ext>
            </a:extLst>
          </p:cNvPr>
          <p:cNvCxnSpPr>
            <a:cxnSpLocks/>
          </p:cNvCxnSpPr>
          <p:nvPr/>
        </p:nvCxnSpPr>
        <p:spPr>
          <a:xfrm>
            <a:off x="8686800" y="5556250"/>
            <a:ext cx="228600" cy="2349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BDF75E4-63A5-45B2-A8AB-B9D7B60134A4}"/>
              </a:ext>
            </a:extLst>
          </p:cNvPr>
          <p:cNvSpPr/>
          <p:nvPr/>
        </p:nvSpPr>
        <p:spPr>
          <a:xfrm>
            <a:off x="6548438" y="4993485"/>
            <a:ext cx="2971800" cy="569115"/>
          </a:xfrm>
          <a:prstGeom prst="rect">
            <a:avLst/>
          </a:prstGeom>
          <a:noFill/>
          <a:ln w="38100">
            <a:solidFill>
              <a:srgbClr val="00AE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5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1FE925-2C79-4DB0-927D-9208ED448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New MIS Posting – Ratings Report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2A054D8-5297-4C90-8386-3B25A761B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1D7B2-0EC7-49E9-A6E1-BAB1C0207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37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8A1F2-FBDC-4D94-92F3-247729CF9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MIS “Ratings Report”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9F1D1-1689-4D31-83CE-E85A87E71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2BEF3C-3852-498C-A1D9-BC9928272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69" y="1147477"/>
            <a:ext cx="11379200" cy="914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ERCOT will begin posting a “Ratings Report” to the MIS in early December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D4A32AD-6CF5-4064-AB2F-72E6CB0B2002}"/>
              </a:ext>
            </a:extLst>
          </p:cNvPr>
          <p:cNvSpPr txBox="1">
            <a:spLocks/>
          </p:cNvSpPr>
          <p:nvPr/>
        </p:nvSpPr>
        <p:spPr>
          <a:xfrm>
            <a:off x="304800" y="2819400"/>
            <a:ext cx="6705600" cy="31505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Key Points:</a:t>
            </a:r>
          </a:p>
          <a:p>
            <a:r>
              <a:rPr lang="en-US" sz="2000" dirty="0"/>
              <a:t>Created as a result of NPRR1063</a:t>
            </a:r>
          </a:p>
          <a:p>
            <a:r>
              <a:rPr lang="en-US" sz="2000" dirty="0"/>
              <a:t>Improves upon existing “AC Line Ratings” report</a:t>
            </a:r>
          </a:p>
          <a:p>
            <a:pPr lvl="1"/>
            <a:r>
              <a:rPr lang="en-US" sz="1800" dirty="0"/>
              <a:t>Lines and “series-compensators” together</a:t>
            </a:r>
          </a:p>
          <a:p>
            <a:pPr lvl="1"/>
            <a:r>
              <a:rPr lang="en-US" sz="1800" dirty="0"/>
              <a:t>From/To station names</a:t>
            </a:r>
          </a:p>
          <a:p>
            <a:pPr lvl="1"/>
            <a:r>
              <a:rPr lang="en-US" sz="1800" dirty="0"/>
              <a:t>Jointly-rated column</a:t>
            </a:r>
          </a:p>
          <a:p>
            <a:pPr lvl="1"/>
            <a:r>
              <a:rPr lang="en-US" sz="1800" dirty="0"/>
              <a:t>Owners column</a:t>
            </a:r>
          </a:p>
          <a:p>
            <a:r>
              <a:rPr lang="en-US" sz="2000" dirty="0"/>
              <a:t>Posted as model is built; not when active in real-time</a:t>
            </a:r>
          </a:p>
          <a:p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09C632-362C-47E2-8A03-80C178A9A0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50"/>
          <a:stretch/>
        </p:blipFill>
        <p:spPr>
          <a:xfrm>
            <a:off x="6397425" y="2971800"/>
            <a:ext cx="5414552" cy="224065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845512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1FE925-2C79-4DB0-927D-9208ED448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Other Updates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2A054D8-5297-4C90-8386-3B25A761B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1D7B2-0EC7-49E9-A6E1-BAB1C0207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86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DBB4C-EE84-49E1-AD13-3DCDD61C0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Model Change Requests for SSWG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68A0F-D8BB-4C4A-870B-C0D3BF2CD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480826D-8F0B-4AA6-BEA9-0D61512E6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69" y="1066800"/>
            <a:ext cx="11379200" cy="914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SSWG will be starting the process to add node-breaker detail to SSWG cases.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278EB9-430C-420B-8F75-62B68BD14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1981200"/>
            <a:ext cx="2438400" cy="2438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1A8889-8F99-4B0B-9E26-66AD5F1C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067" y="2349017"/>
            <a:ext cx="3045959" cy="1409700"/>
          </a:xfrm>
          <a:prstGeom prst="rect">
            <a:avLst/>
          </a:prstGeom>
        </p:spPr>
      </p:pic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89166746-FE56-47EB-BCE1-8820823CE2FB}"/>
              </a:ext>
            </a:extLst>
          </p:cNvPr>
          <p:cNvSpPr txBox="1">
            <a:spLocks/>
          </p:cNvSpPr>
          <p:nvPr/>
        </p:nvSpPr>
        <p:spPr>
          <a:xfrm>
            <a:off x="7305098" y="4451999"/>
            <a:ext cx="3220604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i="1" dirty="0"/>
              <a:t>“</a:t>
            </a:r>
            <a:r>
              <a:rPr lang="en-US" sz="1600" b="1" i="1" u="sng" dirty="0"/>
              <a:t>Node-Breaker</a:t>
            </a:r>
            <a:r>
              <a:rPr lang="en-US" sz="1600" i="1" dirty="0"/>
              <a:t>” detail of a ring bus for Operations</a:t>
            </a:r>
            <a:endParaRPr lang="en-US" sz="1600" i="1" dirty="0">
              <a:solidFill>
                <a:srgbClr val="00B050"/>
              </a:solidFill>
            </a:endParaRPr>
          </a:p>
          <a:p>
            <a:endParaRPr lang="en-US" sz="1600" i="1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3E1BDD33-0EE6-4DD0-A807-6884236B8B42}"/>
              </a:ext>
            </a:extLst>
          </p:cNvPr>
          <p:cNvSpPr txBox="1">
            <a:spLocks/>
          </p:cNvSpPr>
          <p:nvPr/>
        </p:nvSpPr>
        <p:spPr>
          <a:xfrm>
            <a:off x="486809" y="3841486"/>
            <a:ext cx="4514473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i="1" dirty="0"/>
              <a:t>“</a:t>
            </a:r>
            <a:r>
              <a:rPr lang="en-US" sz="1600" b="1" i="1" u="sng" dirty="0"/>
              <a:t>Bus-Branch</a:t>
            </a:r>
            <a:r>
              <a:rPr lang="en-US" sz="1600" i="1" dirty="0"/>
              <a:t>” detail of a ring bus for Planning</a:t>
            </a:r>
            <a:endParaRPr lang="en-US" sz="1600" i="1" dirty="0">
              <a:solidFill>
                <a:srgbClr val="00B050"/>
              </a:solidFill>
            </a:endParaRPr>
          </a:p>
          <a:p>
            <a:endParaRPr lang="en-US" sz="1600" i="1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A2A891D-C3DE-421A-890C-9AE599DC913B}"/>
              </a:ext>
            </a:extLst>
          </p:cNvPr>
          <p:cNvSpPr/>
          <p:nvPr/>
        </p:nvSpPr>
        <p:spPr>
          <a:xfrm>
            <a:off x="4953000" y="3036992"/>
            <a:ext cx="1452879" cy="395654"/>
          </a:xfrm>
          <a:prstGeom prst="rightArrow">
            <a:avLst/>
          </a:prstGeom>
          <a:solidFill>
            <a:srgbClr val="31859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8C4A329-1B74-4EBF-B45C-8DBE48E15332}"/>
              </a:ext>
            </a:extLst>
          </p:cNvPr>
          <p:cNvSpPr txBox="1">
            <a:spLocks/>
          </p:cNvSpPr>
          <p:nvPr/>
        </p:nvSpPr>
        <p:spPr>
          <a:xfrm>
            <a:off x="431800" y="5181600"/>
            <a:ext cx="11379200" cy="9143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SSWG members will be asked to correct and add new information to the model.</a:t>
            </a:r>
          </a:p>
        </p:txBody>
      </p:sp>
    </p:spTree>
    <p:extLst>
      <p:ext uri="{BB962C8B-B14F-4D97-AF65-F5344CB8AC3E}">
        <p14:creationId xmlns:p14="http://schemas.microsoft.com/office/powerpoint/2010/main" val="957480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DBB4C-EE84-49E1-AD13-3DCDD61C0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FERC Order 881 – Dynamic Ratings Related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68A0F-D8BB-4C4A-870B-C0D3BF2CD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25BC90-BB4A-4A00-80BC-5EB02E126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0"/>
            <a:ext cx="11379200" cy="5052222"/>
          </a:xfrm>
        </p:spPr>
        <p:txBody>
          <a:bodyPr/>
          <a:lstStyle/>
          <a:p>
            <a:r>
              <a:rPr lang="en-US" dirty="0"/>
              <a:t>Overview:</a:t>
            </a:r>
          </a:p>
          <a:p>
            <a:pPr lvl="1"/>
            <a:r>
              <a:rPr lang="en-US" dirty="0"/>
              <a:t>FERC Order 881, which amended rule 18 CFR 35.28, recently passed</a:t>
            </a:r>
          </a:p>
          <a:p>
            <a:pPr lvl="1"/>
            <a:r>
              <a:rPr lang="en-US" dirty="0"/>
              <a:t>The order, amongst other things, requires:</a:t>
            </a:r>
          </a:p>
          <a:p>
            <a:pPr lvl="2"/>
            <a:r>
              <a:rPr lang="en-US" dirty="0"/>
              <a:t>Use of ambient-adjusted ratings for near-term studies</a:t>
            </a:r>
          </a:p>
          <a:p>
            <a:pPr lvl="2"/>
            <a:r>
              <a:rPr lang="en-US" dirty="0"/>
              <a:t>Use of day/night ratings sets</a:t>
            </a:r>
          </a:p>
          <a:p>
            <a:pPr lvl="2"/>
            <a:endParaRPr lang="en-US" dirty="0"/>
          </a:p>
          <a:p>
            <a:r>
              <a:rPr lang="en-US" dirty="0"/>
              <a:t>ERCOT conclusions:</a:t>
            </a:r>
          </a:p>
          <a:p>
            <a:pPr lvl="1"/>
            <a:r>
              <a:rPr lang="en-US" dirty="0"/>
              <a:t>ERCOT will not be adjusting dynamic ratings functionality in response to FERC Order 881</a:t>
            </a:r>
          </a:p>
          <a:p>
            <a:pPr lvl="1"/>
            <a:r>
              <a:rPr lang="en-US" dirty="0"/>
              <a:t>The order and rule only apply to “public utilities” and ERCOT and its participants are not public utilities under the Federal Power Act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693833D-92B7-417C-9E06-890E8DB818CA}"/>
              </a:ext>
            </a:extLst>
          </p:cNvPr>
          <p:cNvSpPr txBox="1">
            <a:spLocks/>
          </p:cNvSpPr>
          <p:nvPr/>
        </p:nvSpPr>
        <p:spPr>
          <a:xfrm>
            <a:off x="304800" y="1092195"/>
            <a:ext cx="11379200" cy="256937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NMMS Tech Health Project</a:t>
            </a:r>
          </a:p>
          <a:p>
            <a:pPr lvl="1"/>
            <a:r>
              <a:rPr lang="en-US" dirty="0"/>
              <a:t>Dec 5</a:t>
            </a:r>
            <a:r>
              <a:rPr lang="en-US" baseline="30000" dirty="0"/>
              <a:t>th</a:t>
            </a:r>
            <a:r>
              <a:rPr lang="en-US" dirty="0"/>
              <a:t> production deployment</a:t>
            </a:r>
          </a:p>
          <a:p>
            <a:pPr lvl="1"/>
            <a:r>
              <a:rPr lang="en-US" dirty="0"/>
              <a:t>Test system via Citrix</a:t>
            </a:r>
          </a:p>
          <a:p>
            <a:pPr lvl="1"/>
            <a:r>
              <a:rPr lang="en-US" dirty="0"/>
              <a:t>Changes to incremental XML format – </a:t>
            </a:r>
            <a:r>
              <a:rPr lang="en-US" dirty="0">
                <a:solidFill>
                  <a:srgbClr val="FF0000"/>
                </a:solidFill>
              </a:rPr>
              <a:t>TSP Action Needed</a:t>
            </a:r>
          </a:p>
          <a:p>
            <a:r>
              <a:rPr lang="en-US" dirty="0"/>
              <a:t>Weatherization Attestations</a:t>
            </a:r>
          </a:p>
          <a:p>
            <a:r>
              <a:rPr lang="en-US" dirty="0"/>
              <a:t>NPRR1063 - New Ratings Report</a:t>
            </a:r>
          </a:p>
          <a:p>
            <a:r>
              <a:rPr lang="en-US" dirty="0"/>
              <a:t>Other Updates</a:t>
            </a:r>
          </a:p>
          <a:p>
            <a:pPr lvl="1"/>
            <a:r>
              <a:rPr lang="en-US" dirty="0"/>
              <a:t>SSWG Model Changes for Node/Breaker Case </a:t>
            </a:r>
          </a:p>
          <a:p>
            <a:pPr lvl="1"/>
            <a:r>
              <a:rPr lang="en-US" dirty="0"/>
              <a:t>FERC Order 881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1FE925-2C79-4DB0-927D-9208ED448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NMMS Tech Health Project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2A054D8-5297-4C90-8386-3B25A761B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1D7B2-0EC7-49E9-A6E1-BAB1C0207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70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789CF-D993-4797-A0F4-A612F887C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84621-9FD8-48E4-9C64-5E8C33DD3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Scope:</a:t>
            </a:r>
          </a:p>
          <a:p>
            <a:pPr lvl="1"/>
            <a:r>
              <a:rPr lang="en-US" sz="2200" dirty="0"/>
              <a:t>Update backend hardware</a:t>
            </a:r>
          </a:p>
          <a:p>
            <a:pPr lvl="1"/>
            <a:r>
              <a:rPr lang="en-US" sz="2200" dirty="0"/>
              <a:t>Upgrade database version</a:t>
            </a:r>
          </a:p>
          <a:p>
            <a:pPr lvl="2"/>
            <a:r>
              <a:rPr lang="en-US" dirty="0"/>
              <a:t>No changes to “grid” data</a:t>
            </a:r>
          </a:p>
          <a:p>
            <a:pPr lvl="1"/>
            <a:r>
              <a:rPr lang="en-US" sz="2200" dirty="0"/>
              <a:t>(due to the above) Upgrade SGEM</a:t>
            </a:r>
          </a:p>
          <a:p>
            <a:r>
              <a:rPr lang="en-US" sz="2400" dirty="0"/>
              <a:t>NMMS unavailable from</a:t>
            </a:r>
          </a:p>
          <a:p>
            <a:pPr lvl="1"/>
            <a:r>
              <a:rPr lang="en-US" sz="2200" dirty="0"/>
              <a:t>Friday, 12-02-2022 17:00 to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Monday, 12-05-2022 08:00 </a:t>
            </a:r>
          </a:p>
          <a:p>
            <a:r>
              <a:rPr lang="en-US" sz="2400" dirty="0"/>
              <a:t>Users will be Prompted to Install the Update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C45AD0-57B8-4776-A401-4E4B12B45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0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28CC2-708D-4FAA-9B43-B8E2594B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 – Test System on Citrix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78A93-2A95-4120-82DB-2C7394032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838201"/>
            <a:ext cx="11379200" cy="1295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ERCOT continues to work towards completing a test NMMS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C4A97F-0C16-4BAE-9F21-9BEC85D3D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A313D2-1155-4675-8485-572C9B81D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813" y="2328601"/>
            <a:ext cx="4191000" cy="361293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F37DA2-01C1-4B2D-AE00-B63BB81D60DC}"/>
              </a:ext>
            </a:extLst>
          </p:cNvPr>
          <p:cNvSpPr txBox="1"/>
          <p:nvPr/>
        </p:nvSpPr>
        <p:spPr>
          <a:xfrm>
            <a:off x="-606987" y="2286000"/>
            <a:ext cx="2971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The MOTE system will be accessed via the gateway.ercot.com URL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10CB28-7C2D-49A1-967C-355A54B78083}"/>
              </a:ext>
            </a:extLst>
          </p:cNvPr>
          <p:cNvSpPr/>
          <p:nvPr/>
        </p:nvSpPr>
        <p:spPr>
          <a:xfrm>
            <a:off x="2491152" y="4195833"/>
            <a:ext cx="1371600" cy="174569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606254-1653-4B7C-945F-4F4A19A1D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505" y="3756160"/>
            <a:ext cx="5360695" cy="26250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2607C7D-824E-4544-ACC5-6333F5AE8B18}"/>
              </a:ext>
            </a:extLst>
          </p:cNvPr>
          <p:cNvSpPr txBox="1"/>
          <p:nvPr/>
        </p:nvSpPr>
        <p:spPr>
          <a:xfrm>
            <a:off x="8509000" y="3024664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 MOTE-specific Digital Certificate will be needed to access the system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9446B47-F33E-4542-AAC0-108D52AEC4A8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8610600" y="3547884"/>
            <a:ext cx="1536700" cy="1862316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188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C1154-3C5C-43BB-988E-1CE75593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 – Incremental XML Format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EB9D5-56E2-4D3A-BD6E-81A4ADD99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025343"/>
            <a:ext cx="11379200" cy="9143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NMMS will no longer accept incremental files which delete instances using the </a:t>
            </a:r>
            <a:r>
              <a:rPr lang="en-US" sz="32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rdf:Description</a:t>
            </a:r>
            <a:r>
              <a:rPr lang="en-US" sz="3200" dirty="0"/>
              <a:t> syntax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5953D-50E6-461B-9E8A-221DA5526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FA5516-02B2-4593-9493-91EF9A30F779}"/>
              </a:ext>
            </a:extLst>
          </p:cNvPr>
          <p:cNvSpPr txBox="1"/>
          <p:nvPr/>
        </p:nvSpPr>
        <p:spPr>
          <a:xfrm>
            <a:off x="831850" y="2762289"/>
            <a:ext cx="10629900" cy="200054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R="0" algn="l" rtl="0"/>
            <a:r>
              <a:rPr lang="en-US" sz="2400" b="0" i="0" u="none" strike="noStrike" baseline="0" dirty="0">
                <a:solidFill>
                  <a:schemeClr val="tx2"/>
                </a:solidFill>
                <a:latin typeface="+mj-lt"/>
              </a:rPr>
              <a:t>Currently there are two methods to delete an instance:</a:t>
            </a:r>
          </a:p>
          <a:p>
            <a:pPr marL="342900" marR="0" indent="-342900" algn="l" rtl="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chemeClr val="tx2"/>
                </a:solidFill>
                <a:latin typeface="+mj-lt"/>
              </a:rPr>
              <a:t>RDF Description: </a:t>
            </a:r>
          </a:p>
          <a:p>
            <a:pPr lvl="1"/>
            <a:r>
              <a:rPr lang="en-US" sz="2000" b="0" i="0" u="none" strike="noStrike" baseline="0" dirty="0">
                <a:solidFill>
                  <a:schemeClr val="tx2"/>
                </a:solidFill>
                <a:latin typeface="+mj-lt"/>
              </a:rPr>
              <a:t>	&lt;</a:t>
            </a:r>
            <a:r>
              <a:rPr lang="en-US" sz="2000" b="1" i="0" u="none" strike="noStrike" baseline="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rdf:Description</a:t>
            </a:r>
            <a:r>
              <a:rPr lang="en-US" sz="2000" b="1" i="0" u="none" strike="noStrike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US" sz="2000" b="1" i="0" u="none" strike="noStrike" baseline="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rdf:about</a:t>
            </a:r>
            <a:r>
              <a:rPr lang="en-US" sz="2000" b="0" i="0" u="none" strike="noStrike" baseline="0" dirty="0">
                <a:solidFill>
                  <a:schemeClr val="tx2"/>
                </a:solidFill>
                <a:latin typeface="+mj-lt"/>
              </a:rPr>
              <a:t>="#_{3722E7DD-2C38-41D9-B975-002116EB6EB4}“/&gt;</a:t>
            </a:r>
          </a:p>
          <a:p>
            <a:pPr lvl="1"/>
            <a:endParaRPr lang="en-US" sz="2000" b="0" i="0" u="none" strike="noStrike" baseline="0" dirty="0">
              <a:solidFill>
                <a:schemeClr val="tx2"/>
              </a:solidFill>
              <a:latin typeface="+mj-lt"/>
            </a:endParaRPr>
          </a:p>
          <a:p>
            <a:pPr marL="342900" marR="0" indent="-342900" algn="l" rtl="0">
              <a:buFont typeface="+mj-lt"/>
              <a:buAutoNum type="arabicPeriod"/>
            </a:pPr>
            <a:r>
              <a:rPr lang="en-US" sz="2000" b="0" i="0" u="none" strike="noStrike" baseline="0" dirty="0">
                <a:solidFill>
                  <a:schemeClr val="tx2"/>
                </a:solidFill>
                <a:latin typeface="+mj-lt"/>
              </a:rPr>
              <a:t>Namespace and Instance Type:</a:t>
            </a:r>
          </a:p>
          <a:p>
            <a:pPr marR="0" algn="l" rtl="0"/>
            <a:r>
              <a:rPr lang="en-US" sz="2000" dirty="0">
                <a:solidFill>
                  <a:schemeClr val="tx2"/>
                </a:solidFill>
                <a:latin typeface="+mj-lt"/>
              </a:rPr>
              <a:t>	</a:t>
            </a:r>
            <a:r>
              <a:rPr lang="en-US" sz="2000" b="0" i="0" u="none" strike="noStrike" baseline="0" dirty="0">
                <a:solidFill>
                  <a:schemeClr val="tx2"/>
                </a:solidFill>
                <a:latin typeface="+mj-lt"/>
              </a:rPr>
              <a:t>&lt;</a:t>
            </a:r>
            <a:r>
              <a:rPr lang="en-US" sz="2000" b="1" i="0" u="none" strike="noStrike" baseline="0" dirty="0" err="1">
                <a:solidFill>
                  <a:schemeClr val="accent1"/>
                </a:solidFill>
                <a:latin typeface="+mj-lt"/>
              </a:rPr>
              <a:t>cim:Bay</a:t>
            </a:r>
            <a:r>
              <a:rPr lang="en-US" sz="2000" b="1" i="0" u="none" strike="noStrike" baseline="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000" b="1" i="0" u="none" strike="noStrike" baseline="0" dirty="0" err="1">
                <a:solidFill>
                  <a:schemeClr val="accent1"/>
                </a:solidFill>
                <a:latin typeface="+mj-lt"/>
              </a:rPr>
              <a:t>rdf:ID</a:t>
            </a:r>
            <a:r>
              <a:rPr lang="en-US" sz="2000" b="0" i="0" u="none" strike="noStrike" baseline="0" dirty="0">
                <a:solidFill>
                  <a:schemeClr val="tx2"/>
                </a:solidFill>
                <a:latin typeface="+mj-lt"/>
              </a:rPr>
              <a:t>="_{3722E7DD-2C38-41D9-B975-002116EB6EB4}“/&gt;</a:t>
            </a:r>
            <a:endParaRPr lang="en-US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D7318C-A28C-461D-BC6A-88102CAA4FE0}"/>
              </a:ext>
            </a:extLst>
          </p:cNvPr>
          <p:cNvSpPr txBox="1"/>
          <p:nvPr/>
        </p:nvSpPr>
        <p:spPr>
          <a:xfrm>
            <a:off x="7924800" y="4762837"/>
            <a:ext cx="363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Both entries above will delete the instance with an RDFID of “3722E7DD…”</a:t>
            </a:r>
          </a:p>
        </p:txBody>
      </p:sp>
    </p:spTree>
    <p:extLst>
      <p:ext uri="{BB962C8B-B14F-4D97-AF65-F5344CB8AC3E}">
        <p14:creationId xmlns:p14="http://schemas.microsoft.com/office/powerpoint/2010/main" val="369151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C1154-3C5C-43BB-988E-1CE75593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Tech Health Project – Incremental XML Format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EB9D5-56E2-4D3A-BD6E-81A4ADD99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060086"/>
            <a:ext cx="4876800" cy="110825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NMMS will no longer accept incremental files which delete instances using the </a:t>
            </a:r>
            <a:r>
              <a:rPr lang="en-US" sz="20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rdf:Description</a:t>
            </a:r>
            <a:r>
              <a:rPr lang="en-US" sz="2000" dirty="0"/>
              <a:t> syntax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5953D-50E6-461B-9E8A-221DA5526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1B8868-2B5F-4133-93D0-38C2CD87E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838200"/>
            <a:ext cx="6572250" cy="511025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B5B477-6490-4E34-A853-846DA6088A61}"/>
              </a:ext>
            </a:extLst>
          </p:cNvPr>
          <p:cNvSpPr txBox="1"/>
          <p:nvPr/>
        </p:nvSpPr>
        <p:spPr>
          <a:xfrm>
            <a:off x="5638800" y="5929409"/>
            <a:ext cx="5378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“New NMMS”, to be deployed 12/5/22, will only consume deletions via the </a:t>
            </a:r>
            <a:r>
              <a:rPr lang="en-US" sz="1400" dirty="0">
                <a:solidFill>
                  <a:schemeClr val="accent1"/>
                </a:solidFill>
              </a:rPr>
              <a:t>Namespace and Instance</a:t>
            </a:r>
            <a:r>
              <a:rPr lang="en-US" sz="1400" dirty="0"/>
              <a:t> method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4F6FA5-569C-470A-AF42-F5E02CF61D0C}"/>
              </a:ext>
            </a:extLst>
          </p:cNvPr>
          <p:cNvSpPr txBox="1"/>
          <p:nvPr/>
        </p:nvSpPr>
        <p:spPr>
          <a:xfrm>
            <a:off x="314325" y="2895600"/>
            <a:ext cx="4597400" cy="218521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TSP Action:</a:t>
            </a:r>
            <a:r>
              <a:rPr lang="en-US" sz="3200" dirty="0"/>
              <a:t> Review custom software to ensure </a:t>
            </a:r>
            <a:r>
              <a:rPr lang="en-US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RDF Description</a:t>
            </a:r>
            <a:r>
              <a:rPr lang="en-US" sz="3200" dirty="0"/>
              <a:t> deletion is not used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019D58-C53F-43D6-9B7F-9E73535B1A92}"/>
              </a:ext>
            </a:extLst>
          </p:cNvPr>
          <p:cNvSpPr txBox="1"/>
          <p:nvPr/>
        </p:nvSpPr>
        <p:spPr>
          <a:xfrm>
            <a:off x="260350" y="5071289"/>
            <a:ext cx="4651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Note: NMMS has not produced deletions with this syntax since NMMS 1.0 (pre-2018)</a:t>
            </a:r>
          </a:p>
        </p:txBody>
      </p:sp>
    </p:spTree>
    <p:extLst>
      <p:ext uri="{BB962C8B-B14F-4D97-AF65-F5344CB8AC3E}">
        <p14:creationId xmlns:p14="http://schemas.microsoft.com/office/powerpoint/2010/main" val="2181402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01FE925-2C79-4DB0-927D-9208ED448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Weatherization Attestation – Appendix A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2A054D8-5297-4C90-8386-3B25A761B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1D7B2-0EC7-49E9-A6E1-BAB1C0207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45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02774-9C44-4A63-8037-A5A960955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Weatherization Attestations – Appendix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DA436-22E6-49A1-97BA-F189FD787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838200"/>
            <a:ext cx="11379200" cy="917451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Substations are associated to TSPs based on the ownership and operatorship of equipment within the station.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6875A-195A-4DA9-8F3C-5C2A14E2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D94492-B6EB-480E-942E-122E1645E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2033061"/>
            <a:ext cx="2736727" cy="4215339"/>
          </a:xfrm>
          <a:prstGeom prst="rect">
            <a:avLst/>
          </a:prstGeom>
          <a:ln>
            <a:noFill/>
          </a:ln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E526823-8D61-4171-8999-8B1CA761F687}"/>
              </a:ext>
            </a:extLst>
          </p:cNvPr>
          <p:cNvSpPr txBox="1">
            <a:spLocks/>
          </p:cNvSpPr>
          <p:nvPr/>
        </p:nvSpPr>
        <p:spPr>
          <a:xfrm>
            <a:off x="3886200" y="2670670"/>
            <a:ext cx="7696200" cy="19817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A substation will be associated if any equipment (a Transmission Facility) is owned or operated by the TSP</a:t>
            </a:r>
          </a:p>
          <a:p>
            <a:r>
              <a:rPr lang="en-US" sz="2200" dirty="0"/>
              <a:t>Transmission Facility = transmission voltage element inside the fence owned or operated by the TSP</a:t>
            </a:r>
          </a:p>
          <a:p>
            <a:r>
              <a:rPr lang="en-US" sz="2200" dirty="0"/>
              <a:t>A substation may require a response from multiple TSPs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48D328-5E1F-428F-8572-373BB2817156}"/>
              </a:ext>
            </a:extLst>
          </p:cNvPr>
          <p:cNvSpPr txBox="1"/>
          <p:nvPr/>
        </p:nvSpPr>
        <p:spPr>
          <a:xfrm>
            <a:off x="3143127" y="5261450"/>
            <a:ext cx="4705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Example: A response for substation ABC will be required by </a:t>
            </a:r>
            <a:r>
              <a:rPr lang="en-US" dirty="0">
                <a:solidFill>
                  <a:srgbClr val="00B0F0"/>
                </a:solidFill>
              </a:rPr>
              <a:t>Company A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Company B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Company C</a:t>
            </a:r>
            <a:r>
              <a:rPr lang="en-US" dirty="0"/>
              <a:t>, and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Company D</a:t>
            </a:r>
          </a:p>
        </p:txBody>
      </p:sp>
    </p:spTree>
    <p:extLst>
      <p:ext uri="{BB962C8B-B14F-4D97-AF65-F5344CB8AC3E}">
        <p14:creationId xmlns:p14="http://schemas.microsoft.com/office/powerpoint/2010/main" val="19314968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</TotalTime>
  <Words>782</Words>
  <Application>Microsoft Office PowerPoint</Application>
  <PresentationFormat>Widescreen</PresentationFormat>
  <Paragraphs>111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1_Custom Design</vt:lpstr>
      <vt:lpstr>Office Theme</vt:lpstr>
      <vt:lpstr>PowerPoint Presentation</vt:lpstr>
      <vt:lpstr>Topics</vt:lpstr>
      <vt:lpstr>NMMS Tech Health Project</vt:lpstr>
      <vt:lpstr>NMMS Tech Health Project</vt:lpstr>
      <vt:lpstr>NMMS Tech Health Project – Test System on Citrix</vt:lpstr>
      <vt:lpstr>NMMS Tech Health Project – Incremental XML Format Change</vt:lpstr>
      <vt:lpstr>NMMS Tech Health Project – Incremental XML Format Change</vt:lpstr>
      <vt:lpstr>Weatherization Attestation – Appendix A</vt:lpstr>
      <vt:lpstr>Weatherization Attestations – Appendix A</vt:lpstr>
      <vt:lpstr>Company, Operatorship, and Ownership Instances</vt:lpstr>
      <vt:lpstr>Appendix A – Which Substations Require a Response?</vt:lpstr>
      <vt:lpstr>Appendix A – Excluding Substations from the Declaration</vt:lpstr>
      <vt:lpstr>Appendix A – Summary of Activities</vt:lpstr>
      <vt:lpstr>New MIS Posting – Ratings Report</vt:lpstr>
      <vt:lpstr>New MIS “Ratings Report”</vt:lpstr>
      <vt:lpstr>Other Updates</vt:lpstr>
      <vt:lpstr>Upcoming Model Change Requests for SSWG</vt:lpstr>
      <vt:lpstr>FERC Order 881 – Dynamic Ratings Related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53</cp:revision>
  <cp:lastPrinted>2016-01-21T20:53:15Z</cp:lastPrinted>
  <dcterms:created xsi:type="dcterms:W3CDTF">2016-01-21T15:20:31Z</dcterms:created>
  <dcterms:modified xsi:type="dcterms:W3CDTF">2022-11-15T17:05:02Z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