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1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257" r:id="rId8"/>
    <p:sldId id="261" r:id="rId9"/>
    <p:sldId id="336" r:id="rId10"/>
    <p:sldId id="319" r:id="rId11"/>
    <p:sldId id="324" r:id="rId12"/>
    <p:sldId id="322" r:id="rId13"/>
    <p:sldId id="323" r:id="rId14"/>
    <p:sldId id="326" r:id="rId15"/>
    <p:sldId id="325" r:id="rId16"/>
    <p:sldId id="327" r:id="rId17"/>
    <p:sldId id="329" r:id="rId18"/>
    <p:sldId id="331" r:id="rId19"/>
    <p:sldId id="328" r:id="rId20"/>
    <p:sldId id="330" r:id="rId21"/>
    <p:sldId id="332" r:id="rId22"/>
    <p:sldId id="338" r:id="rId23"/>
    <p:sldId id="265" r:id="rId24"/>
    <p:sldId id="341" r:id="rId25"/>
    <p:sldId id="339" r:id="rId26"/>
    <p:sldId id="334" r:id="rId27"/>
    <p:sldId id="340" r:id="rId28"/>
    <p:sldId id="269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D8BAF9A-D9D0-4610-A945-DF2362C882E8}">
          <p14:sldIdLst>
            <p14:sldId id="260"/>
            <p14:sldId id="257"/>
            <p14:sldId id="261"/>
            <p14:sldId id="336"/>
          </p14:sldIdLst>
        </p14:section>
        <p14:section name="Settlement Mechanics" id="{BD009023-F5E0-4880-BB23-5AD555C65F57}">
          <p14:sldIdLst>
            <p14:sldId id="319"/>
            <p14:sldId id="324"/>
            <p14:sldId id="322"/>
            <p14:sldId id="323"/>
            <p14:sldId id="326"/>
            <p14:sldId id="325"/>
            <p14:sldId id="327"/>
            <p14:sldId id="329"/>
            <p14:sldId id="331"/>
            <p14:sldId id="328"/>
            <p14:sldId id="330"/>
            <p14:sldId id="332"/>
          </p14:sldIdLst>
        </p14:section>
        <p14:section name="Dispatch and Settlement Examples" id="{B786CA9D-9879-43CA-ABFD-FCFCD45D446A}">
          <p14:sldIdLst>
            <p14:sldId id="338"/>
            <p14:sldId id="265"/>
            <p14:sldId id="341"/>
            <p14:sldId id="339"/>
            <p14:sldId id="334"/>
            <p14:sldId id="340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2530F2-8C8B-FCF1-DA2D-A5DA08B8E885}" name="Holt, Blake" initials="HB" userId="S::Blake.Holt@ercot.com::640ad184-6cff-48ce-b765-283fba7ba8c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no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deploy'!$B$2:$B$100</c:f>
              <c:numCache>
                <c:formatCode>General</c:formatCode>
                <c:ptCount val="9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F32-46D9-8344-E3F15C77980B}"/>
            </c:ext>
          </c:extLst>
        </c:ser>
        <c:ser>
          <c:idx val="1"/>
          <c:order val="1"/>
          <c:tx>
            <c:strRef>
              <c:f>'indifferent graphs no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deploy'!$C$2:$C$100</c:f>
              <c:numCache>
                <c:formatCode>General</c:formatCode>
                <c:ptCount val="99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F32-46D9-8344-E3F15C77980B}"/>
            </c:ext>
          </c:extLst>
        </c:ser>
        <c:ser>
          <c:idx val="2"/>
          <c:order val="2"/>
          <c:tx>
            <c:strRef>
              <c:f>'indifferent graphs no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deploy'!$D$2:$D$100</c:f>
              <c:numCache>
                <c:formatCode>General</c:formatCode>
                <c:ptCount val="99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F32-46D9-8344-E3F15C7798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1574162985725E-2"/>
          <c:y val="7.5857038657913933E-2"/>
          <c:w val="0.88249164586134055"/>
          <c:h val="0.7786867451196609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Net Power Consumption</c:v>
                </c:pt>
              </c:strCache>
            </c:strRef>
          </c:tx>
          <c:spPr>
            <a:ln w="19050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Sheet1!$B$3:$B$100</c:f>
              <c:numCache>
                <c:formatCode>General</c:formatCode>
                <c:ptCount val="9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</c:v>
                </c:pt>
                <c:pt idx="79">
                  <c:v>10</c:v>
                </c:pt>
                <c:pt idx="80">
                  <c:v>10</c:v>
                </c:pt>
                <c:pt idx="81">
                  <c:v>10</c:v>
                </c:pt>
                <c:pt idx="82">
                  <c:v>10</c:v>
                </c:pt>
                <c:pt idx="83">
                  <c:v>10</c:v>
                </c:pt>
                <c:pt idx="84">
                  <c:v>10</c:v>
                </c:pt>
                <c:pt idx="85">
                  <c:v>10</c:v>
                </c:pt>
                <c:pt idx="86">
                  <c:v>10</c:v>
                </c:pt>
                <c:pt idx="87">
                  <c:v>10</c:v>
                </c:pt>
                <c:pt idx="88">
                  <c:v>10</c:v>
                </c:pt>
                <c:pt idx="89">
                  <c:v>10</c:v>
                </c:pt>
                <c:pt idx="90">
                  <c:v>10</c:v>
                </c:pt>
                <c:pt idx="91">
                  <c:v>10</c:v>
                </c:pt>
                <c:pt idx="92">
                  <c:v>10</c:v>
                </c:pt>
                <c:pt idx="93">
                  <c:v>10</c:v>
                </c:pt>
                <c:pt idx="94">
                  <c:v>10</c:v>
                </c:pt>
                <c:pt idx="95">
                  <c:v>10</c:v>
                </c:pt>
                <c:pt idx="96">
                  <c:v>10</c:v>
                </c:pt>
                <c:pt idx="9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5B-43DF-81DC-2BDA369A6B3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Low Power Consumption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Sheet1!$C$3:$C$100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D5B-43DF-81DC-2BDA369A6B3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Sheet1!$D$3:$D$100</c:f>
              <c:numCache>
                <c:formatCode>General</c:formatCode>
                <c:ptCount val="98"/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D5B-43DF-81DC-2BDA369A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2823599"/>
        <c:axId val="1482828175"/>
      </c:scatterChart>
      <c:valAx>
        <c:axId val="1482823599"/>
        <c:scaling>
          <c:orientation val="minMax"/>
          <c:max val="44836.02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8175"/>
        <c:crosses val="autoZero"/>
        <c:crossBetween val="midCat"/>
        <c:majorUnit val="0.16666700000000004"/>
      </c:valAx>
      <c:valAx>
        <c:axId val="14828281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3599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1574162985725E-2"/>
          <c:y val="7.5857038657913933E-2"/>
          <c:w val="0.88249164586134055"/>
          <c:h val="0.7786867451196609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Net Power Consumption</c:v>
                </c:pt>
              </c:strCache>
            </c:strRef>
          </c:tx>
          <c:spPr>
            <a:ln w="19050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Sheet1!$B$3:$B$100</c:f>
              <c:numCache>
                <c:formatCode>General</c:formatCode>
                <c:ptCount val="9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</c:v>
                </c:pt>
                <c:pt idx="79">
                  <c:v>10</c:v>
                </c:pt>
                <c:pt idx="80">
                  <c:v>10</c:v>
                </c:pt>
                <c:pt idx="81">
                  <c:v>10</c:v>
                </c:pt>
                <c:pt idx="82">
                  <c:v>10</c:v>
                </c:pt>
                <c:pt idx="83">
                  <c:v>10</c:v>
                </c:pt>
                <c:pt idx="84">
                  <c:v>10</c:v>
                </c:pt>
                <c:pt idx="85">
                  <c:v>10</c:v>
                </c:pt>
                <c:pt idx="86">
                  <c:v>10</c:v>
                </c:pt>
                <c:pt idx="87">
                  <c:v>10</c:v>
                </c:pt>
                <c:pt idx="88">
                  <c:v>10</c:v>
                </c:pt>
                <c:pt idx="89">
                  <c:v>10</c:v>
                </c:pt>
                <c:pt idx="90">
                  <c:v>10</c:v>
                </c:pt>
                <c:pt idx="91">
                  <c:v>10</c:v>
                </c:pt>
                <c:pt idx="92">
                  <c:v>10</c:v>
                </c:pt>
                <c:pt idx="93">
                  <c:v>10</c:v>
                </c:pt>
                <c:pt idx="94">
                  <c:v>10</c:v>
                </c:pt>
                <c:pt idx="95">
                  <c:v>10</c:v>
                </c:pt>
                <c:pt idx="96">
                  <c:v>10</c:v>
                </c:pt>
                <c:pt idx="9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5B-43DF-81DC-2BDA369A6B3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Low Power Consumption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Sheet1!$C$3:$C$100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D5B-43DF-81DC-2BDA369A6B3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Sheet1!$D$3:$D$100</c:f>
              <c:numCache>
                <c:formatCode>General</c:formatCode>
                <c:ptCount val="98"/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D5B-43DF-81DC-2BDA369A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2823599"/>
        <c:axId val="1482828175"/>
      </c:scatterChart>
      <c:valAx>
        <c:axId val="1482823599"/>
        <c:scaling>
          <c:orientation val="minMax"/>
          <c:max val="44836.02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8175"/>
        <c:crosses val="autoZero"/>
        <c:crossBetween val="midCat"/>
        <c:majorUnit val="0.16666700000000004"/>
      </c:valAx>
      <c:valAx>
        <c:axId val="14828281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3599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1574162985725E-2"/>
          <c:y val="7.5857038657913933E-2"/>
          <c:w val="0.88249164586134055"/>
          <c:h val="0.7786867451196609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Net Power Consumption</c:v>
                </c:pt>
              </c:strCache>
            </c:strRef>
          </c:tx>
          <c:spPr>
            <a:ln w="19050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Sheet1!$B$3:$B$100</c:f>
              <c:numCache>
                <c:formatCode>General</c:formatCode>
                <c:ptCount val="9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</c:v>
                </c:pt>
                <c:pt idx="79">
                  <c:v>10</c:v>
                </c:pt>
                <c:pt idx="80">
                  <c:v>10</c:v>
                </c:pt>
                <c:pt idx="81">
                  <c:v>10</c:v>
                </c:pt>
                <c:pt idx="82">
                  <c:v>10</c:v>
                </c:pt>
                <c:pt idx="83">
                  <c:v>10</c:v>
                </c:pt>
                <c:pt idx="84">
                  <c:v>10</c:v>
                </c:pt>
                <c:pt idx="85">
                  <c:v>10</c:v>
                </c:pt>
                <c:pt idx="86">
                  <c:v>10</c:v>
                </c:pt>
                <c:pt idx="87">
                  <c:v>10</c:v>
                </c:pt>
                <c:pt idx="88">
                  <c:v>10</c:v>
                </c:pt>
                <c:pt idx="89">
                  <c:v>10</c:v>
                </c:pt>
                <c:pt idx="90">
                  <c:v>10</c:v>
                </c:pt>
                <c:pt idx="91">
                  <c:v>10</c:v>
                </c:pt>
                <c:pt idx="92">
                  <c:v>10</c:v>
                </c:pt>
                <c:pt idx="93">
                  <c:v>10</c:v>
                </c:pt>
                <c:pt idx="94">
                  <c:v>10</c:v>
                </c:pt>
                <c:pt idx="95">
                  <c:v>10</c:v>
                </c:pt>
                <c:pt idx="96">
                  <c:v>10</c:v>
                </c:pt>
                <c:pt idx="9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5B-43DF-81DC-2BDA369A6B3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Low Power Consumption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Sheet1!$C$3:$C$100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D5B-43DF-81DC-2BDA369A6B3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Sheet1!$D$3:$D$100</c:f>
              <c:numCache>
                <c:formatCode>General</c:formatCode>
                <c:ptCount val="98"/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D5B-43DF-81DC-2BDA369A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2823599"/>
        <c:axId val="1482828175"/>
      </c:scatterChart>
      <c:valAx>
        <c:axId val="1482823599"/>
        <c:scaling>
          <c:orientation val="minMax"/>
          <c:max val="44836.02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8175"/>
        <c:crosses val="autoZero"/>
        <c:crossBetween val="midCat"/>
        <c:majorUnit val="0.16666700000000004"/>
      </c:valAx>
      <c:valAx>
        <c:axId val="14828281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3599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528709146098521E-2"/>
          <c:y val="0.12069384059362022"/>
          <c:w val="0.87078733952582155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low price, no AS'!$B$1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AS'!$B$2:$B$98</c:f>
              <c:numCache>
                <c:formatCode>General</c:formatCode>
                <c:ptCount val="97"/>
                <c:pt idx="0">
                  <c:v>55</c:v>
                </c:pt>
                <c:pt idx="1">
                  <c:v>55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45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35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</c:v>
                </c:pt>
                <c:pt idx="22">
                  <c:v>35</c:v>
                </c:pt>
                <c:pt idx="23">
                  <c:v>35</c:v>
                </c:pt>
                <c:pt idx="24">
                  <c:v>35</c:v>
                </c:pt>
                <c:pt idx="25">
                  <c:v>35</c:v>
                </c:pt>
                <c:pt idx="26">
                  <c:v>35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35</c:v>
                </c:pt>
                <c:pt idx="31">
                  <c:v>35</c:v>
                </c:pt>
                <c:pt idx="32">
                  <c:v>35</c:v>
                </c:pt>
                <c:pt idx="33">
                  <c:v>35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40</c:v>
                </c:pt>
                <c:pt idx="38">
                  <c:v>45</c:v>
                </c:pt>
                <c:pt idx="39">
                  <c:v>45</c:v>
                </c:pt>
                <c:pt idx="40">
                  <c:v>45</c:v>
                </c:pt>
                <c:pt idx="41">
                  <c:v>40</c:v>
                </c:pt>
                <c:pt idx="42">
                  <c:v>45</c:v>
                </c:pt>
                <c:pt idx="43">
                  <c:v>45</c:v>
                </c:pt>
                <c:pt idx="44">
                  <c:v>45</c:v>
                </c:pt>
                <c:pt idx="45">
                  <c:v>45</c:v>
                </c:pt>
                <c:pt idx="46">
                  <c:v>45</c:v>
                </c:pt>
                <c:pt idx="47">
                  <c:v>45</c:v>
                </c:pt>
                <c:pt idx="48">
                  <c:v>45</c:v>
                </c:pt>
                <c:pt idx="49">
                  <c:v>45</c:v>
                </c:pt>
                <c:pt idx="50">
                  <c:v>50</c:v>
                </c:pt>
                <c:pt idx="51">
                  <c:v>55</c:v>
                </c:pt>
                <c:pt idx="52">
                  <c:v>55</c:v>
                </c:pt>
                <c:pt idx="53">
                  <c:v>50</c:v>
                </c:pt>
                <c:pt idx="54">
                  <c:v>55</c:v>
                </c:pt>
                <c:pt idx="55">
                  <c:v>60</c:v>
                </c:pt>
                <c:pt idx="56">
                  <c:v>55</c:v>
                </c:pt>
                <c:pt idx="57">
                  <c:v>60</c:v>
                </c:pt>
                <c:pt idx="58">
                  <c:v>65</c:v>
                </c:pt>
                <c:pt idx="59">
                  <c:v>60</c:v>
                </c:pt>
                <c:pt idx="60">
                  <c:v>60</c:v>
                </c:pt>
                <c:pt idx="61">
                  <c:v>65</c:v>
                </c:pt>
                <c:pt idx="62">
                  <c:v>75</c:v>
                </c:pt>
                <c:pt idx="63">
                  <c:v>75</c:v>
                </c:pt>
                <c:pt idx="64">
                  <c:v>75</c:v>
                </c:pt>
                <c:pt idx="65">
                  <c:v>75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70</c:v>
                </c:pt>
                <c:pt idx="71">
                  <c:v>70</c:v>
                </c:pt>
                <c:pt idx="72">
                  <c:v>65</c:v>
                </c:pt>
                <c:pt idx="73">
                  <c:v>65</c:v>
                </c:pt>
                <c:pt idx="74">
                  <c:v>65</c:v>
                </c:pt>
                <c:pt idx="75">
                  <c:v>60</c:v>
                </c:pt>
                <c:pt idx="76">
                  <c:v>55</c:v>
                </c:pt>
                <c:pt idx="77">
                  <c:v>55</c:v>
                </c:pt>
                <c:pt idx="78">
                  <c:v>55</c:v>
                </c:pt>
                <c:pt idx="79">
                  <c:v>55</c:v>
                </c:pt>
                <c:pt idx="80">
                  <c:v>50</c:v>
                </c:pt>
                <c:pt idx="81">
                  <c:v>55</c:v>
                </c:pt>
                <c:pt idx="82">
                  <c:v>55</c:v>
                </c:pt>
                <c:pt idx="83">
                  <c:v>55</c:v>
                </c:pt>
                <c:pt idx="84">
                  <c:v>50</c:v>
                </c:pt>
                <c:pt idx="85">
                  <c:v>55</c:v>
                </c:pt>
                <c:pt idx="86">
                  <c:v>55</c:v>
                </c:pt>
                <c:pt idx="87">
                  <c:v>55</c:v>
                </c:pt>
                <c:pt idx="88">
                  <c:v>50</c:v>
                </c:pt>
                <c:pt idx="89">
                  <c:v>55</c:v>
                </c:pt>
                <c:pt idx="90">
                  <c:v>55</c:v>
                </c:pt>
                <c:pt idx="91">
                  <c:v>55</c:v>
                </c:pt>
                <c:pt idx="92">
                  <c:v>55</c:v>
                </c:pt>
                <c:pt idx="93">
                  <c:v>50</c:v>
                </c:pt>
                <c:pt idx="94">
                  <c:v>50</c:v>
                </c:pt>
                <c:pt idx="95">
                  <c:v>50</c:v>
                </c:pt>
                <c:pt idx="96">
                  <c:v>50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D0AF-4806-AAE6-4974CD88F345}"/>
            </c:ext>
          </c:extLst>
        </c:ser>
        <c:ser>
          <c:idx val="1"/>
          <c:order val="1"/>
          <c:tx>
            <c:strRef>
              <c:f>'ex. low price, no AS'!$C$1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AS'!$C$2:$C$90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D0AF-4806-AAE6-4974CD88F345}"/>
            </c:ext>
          </c:extLst>
        </c:ser>
        <c:ser>
          <c:idx val="2"/>
          <c:order val="2"/>
          <c:tx>
            <c:strRef>
              <c:f>'ex. low price, no AS'!$D$1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AS'!$D$2:$D$90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D0AF-4806-AAE6-4974CD88F345}"/>
            </c:ext>
          </c:extLst>
        </c:ser>
        <c:ser>
          <c:idx val="3"/>
          <c:order val="3"/>
          <c:tx>
            <c:strRef>
              <c:f>'ex. low price, no AS'!$F$1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AS'!$F$2:$F$98</c:f>
              <c:numCache>
                <c:formatCode>General</c:formatCode>
                <c:ptCount val="97"/>
                <c:pt idx="14">
                  <c:v>0</c:v>
                </c:pt>
                <c:pt idx="15">
                  <c:v>-15</c:v>
                </c:pt>
                <c:pt idx="16">
                  <c:v>-15</c:v>
                </c:pt>
                <c:pt idx="17">
                  <c:v>-15</c:v>
                </c:pt>
                <c:pt idx="18">
                  <c:v>-15</c:v>
                </c:pt>
                <c:pt idx="19">
                  <c:v>-15</c:v>
                </c:pt>
                <c:pt idx="20">
                  <c:v>-15</c:v>
                </c:pt>
                <c:pt idx="21">
                  <c:v>-15</c:v>
                </c:pt>
                <c:pt idx="22">
                  <c:v>-15</c:v>
                </c:pt>
                <c:pt idx="23">
                  <c:v>-15</c:v>
                </c:pt>
                <c:pt idx="24">
                  <c:v>-15</c:v>
                </c:pt>
                <c:pt idx="25">
                  <c:v>-15</c:v>
                </c:pt>
                <c:pt idx="26">
                  <c:v>-15</c:v>
                </c:pt>
                <c:pt idx="27">
                  <c:v>-15</c:v>
                </c:pt>
                <c:pt idx="28">
                  <c:v>-15</c:v>
                </c:pt>
                <c:pt idx="29">
                  <c:v>-15</c:v>
                </c:pt>
                <c:pt idx="30">
                  <c:v>-15</c:v>
                </c:pt>
                <c:pt idx="31">
                  <c:v>-15</c:v>
                </c:pt>
                <c:pt idx="32">
                  <c:v>-15</c:v>
                </c:pt>
                <c:pt idx="33">
                  <c:v>-15</c:v>
                </c:pt>
                <c:pt idx="34">
                  <c:v>-15</c:v>
                </c:pt>
                <c:pt idx="35">
                  <c:v>-15</c:v>
                </c:pt>
                <c:pt idx="36">
                  <c:v>-15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D0AF-4806-AAE6-4974CD88F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4"/>
          <c:order val="4"/>
          <c:tx>
            <c:strRef>
              <c:f>'ex. low price, no AS'!$G$1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AS'!$G$2:$G$98</c:f>
              <c:numCache>
                <c:formatCode>General</c:formatCode>
                <c:ptCount val="97"/>
                <c:pt idx="60">
                  <c:v>0</c:v>
                </c:pt>
                <c:pt idx="61">
                  <c:v>10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15</c:v>
                </c:pt>
                <c:pt idx="71">
                  <c:v>15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D0AF-4806-AAE6-4974CD88F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945439"/>
        <c:axId val="481834607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481834607"/>
        <c:scaling>
          <c:orientation val="minMax"/>
          <c:max val="100"/>
          <c:min val="-4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 Reserve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945439"/>
        <c:crosses val="max"/>
        <c:crossBetween val="midCat"/>
      </c:valAx>
      <c:valAx>
        <c:axId val="476945439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81834607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528709146098521E-2"/>
          <c:y val="0.12069384059362022"/>
          <c:w val="0.87078733952582155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low price, no AS'!$B$1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AS'!$B$2:$B$98</c:f>
              <c:numCache>
                <c:formatCode>General</c:formatCode>
                <c:ptCount val="97"/>
                <c:pt idx="0">
                  <c:v>55</c:v>
                </c:pt>
                <c:pt idx="1">
                  <c:v>55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45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35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</c:v>
                </c:pt>
                <c:pt idx="22">
                  <c:v>35</c:v>
                </c:pt>
                <c:pt idx="23">
                  <c:v>35</c:v>
                </c:pt>
                <c:pt idx="24">
                  <c:v>35</c:v>
                </c:pt>
                <c:pt idx="25">
                  <c:v>35</c:v>
                </c:pt>
                <c:pt idx="26">
                  <c:v>35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35</c:v>
                </c:pt>
                <c:pt idx="31">
                  <c:v>35</c:v>
                </c:pt>
                <c:pt idx="32">
                  <c:v>35</c:v>
                </c:pt>
                <c:pt idx="33">
                  <c:v>35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40</c:v>
                </c:pt>
                <c:pt idx="38">
                  <c:v>45</c:v>
                </c:pt>
                <c:pt idx="39">
                  <c:v>45</c:v>
                </c:pt>
                <c:pt idx="40">
                  <c:v>45</c:v>
                </c:pt>
                <c:pt idx="41">
                  <c:v>40</c:v>
                </c:pt>
                <c:pt idx="42">
                  <c:v>45</c:v>
                </c:pt>
                <c:pt idx="43">
                  <c:v>45</c:v>
                </c:pt>
                <c:pt idx="44">
                  <c:v>45</c:v>
                </c:pt>
                <c:pt idx="45">
                  <c:v>45</c:v>
                </c:pt>
                <c:pt idx="46">
                  <c:v>45</c:v>
                </c:pt>
                <c:pt idx="47">
                  <c:v>45</c:v>
                </c:pt>
                <c:pt idx="48">
                  <c:v>45</c:v>
                </c:pt>
                <c:pt idx="49">
                  <c:v>45</c:v>
                </c:pt>
                <c:pt idx="50">
                  <c:v>50</c:v>
                </c:pt>
                <c:pt idx="51">
                  <c:v>55</c:v>
                </c:pt>
                <c:pt idx="52">
                  <c:v>55</c:v>
                </c:pt>
                <c:pt idx="53">
                  <c:v>50</c:v>
                </c:pt>
                <c:pt idx="54">
                  <c:v>55</c:v>
                </c:pt>
                <c:pt idx="55">
                  <c:v>60</c:v>
                </c:pt>
                <c:pt idx="56">
                  <c:v>55</c:v>
                </c:pt>
                <c:pt idx="57">
                  <c:v>60</c:v>
                </c:pt>
                <c:pt idx="58">
                  <c:v>65</c:v>
                </c:pt>
                <c:pt idx="59">
                  <c:v>60</c:v>
                </c:pt>
                <c:pt idx="60">
                  <c:v>60</c:v>
                </c:pt>
                <c:pt idx="61">
                  <c:v>65</c:v>
                </c:pt>
                <c:pt idx="62">
                  <c:v>75</c:v>
                </c:pt>
                <c:pt idx="63">
                  <c:v>75</c:v>
                </c:pt>
                <c:pt idx="64">
                  <c:v>75</c:v>
                </c:pt>
                <c:pt idx="65">
                  <c:v>75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70</c:v>
                </c:pt>
                <c:pt idx="71">
                  <c:v>70</c:v>
                </c:pt>
                <c:pt idx="72">
                  <c:v>65</c:v>
                </c:pt>
                <c:pt idx="73">
                  <c:v>65</c:v>
                </c:pt>
                <c:pt idx="74">
                  <c:v>65</c:v>
                </c:pt>
                <c:pt idx="75">
                  <c:v>60</c:v>
                </c:pt>
                <c:pt idx="76">
                  <c:v>55</c:v>
                </c:pt>
                <c:pt idx="77">
                  <c:v>55</c:v>
                </c:pt>
                <c:pt idx="78">
                  <c:v>55</c:v>
                </c:pt>
                <c:pt idx="79">
                  <c:v>55</c:v>
                </c:pt>
                <c:pt idx="80">
                  <c:v>50</c:v>
                </c:pt>
                <c:pt idx="81">
                  <c:v>55</c:v>
                </c:pt>
                <c:pt idx="82">
                  <c:v>55</c:v>
                </c:pt>
                <c:pt idx="83">
                  <c:v>55</c:v>
                </c:pt>
                <c:pt idx="84">
                  <c:v>50</c:v>
                </c:pt>
                <c:pt idx="85">
                  <c:v>55</c:v>
                </c:pt>
                <c:pt idx="86">
                  <c:v>55</c:v>
                </c:pt>
                <c:pt idx="87">
                  <c:v>55</c:v>
                </c:pt>
                <c:pt idx="88">
                  <c:v>50</c:v>
                </c:pt>
                <c:pt idx="89">
                  <c:v>55</c:v>
                </c:pt>
                <c:pt idx="90">
                  <c:v>55</c:v>
                </c:pt>
                <c:pt idx="91">
                  <c:v>55</c:v>
                </c:pt>
                <c:pt idx="92">
                  <c:v>55</c:v>
                </c:pt>
                <c:pt idx="93">
                  <c:v>50</c:v>
                </c:pt>
                <c:pt idx="94">
                  <c:v>50</c:v>
                </c:pt>
                <c:pt idx="95">
                  <c:v>50</c:v>
                </c:pt>
                <c:pt idx="96">
                  <c:v>50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0311-40AA-BA0C-116618BB5184}"/>
            </c:ext>
          </c:extLst>
        </c:ser>
        <c:ser>
          <c:idx val="1"/>
          <c:order val="1"/>
          <c:tx>
            <c:strRef>
              <c:f>'ex. low price, no AS'!$C$1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AS'!$C$2:$C$90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0311-40AA-BA0C-116618BB5184}"/>
            </c:ext>
          </c:extLst>
        </c:ser>
        <c:ser>
          <c:idx val="2"/>
          <c:order val="2"/>
          <c:tx>
            <c:strRef>
              <c:f>'ex. low price, no AS'!$D$1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AS'!$D$2:$D$90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0311-40AA-BA0C-116618BB5184}"/>
            </c:ext>
          </c:extLst>
        </c:ser>
        <c:ser>
          <c:idx val="3"/>
          <c:order val="3"/>
          <c:tx>
            <c:strRef>
              <c:f>'ex. low price, no AS'!$F$1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AS'!$F$2:$F$98</c:f>
              <c:numCache>
                <c:formatCode>General</c:formatCode>
                <c:ptCount val="97"/>
                <c:pt idx="14">
                  <c:v>0</c:v>
                </c:pt>
                <c:pt idx="15">
                  <c:v>-15</c:v>
                </c:pt>
                <c:pt idx="16">
                  <c:v>-15</c:v>
                </c:pt>
                <c:pt idx="17">
                  <c:v>-15</c:v>
                </c:pt>
                <c:pt idx="18">
                  <c:v>-15</c:v>
                </c:pt>
                <c:pt idx="19">
                  <c:v>-15</c:v>
                </c:pt>
                <c:pt idx="20">
                  <c:v>-15</c:v>
                </c:pt>
                <c:pt idx="21">
                  <c:v>-15</c:v>
                </c:pt>
                <c:pt idx="22">
                  <c:v>-15</c:v>
                </c:pt>
                <c:pt idx="23">
                  <c:v>-15</c:v>
                </c:pt>
                <c:pt idx="24">
                  <c:v>-15</c:v>
                </c:pt>
                <c:pt idx="25">
                  <c:v>-15</c:v>
                </c:pt>
                <c:pt idx="26">
                  <c:v>-15</c:v>
                </c:pt>
                <c:pt idx="27">
                  <c:v>-15</c:v>
                </c:pt>
                <c:pt idx="28">
                  <c:v>-15</c:v>
                </c:pt>
                <c:pt idx="29">
                  <c:v>-15</c:v>
                </c:pt>
                <c:pt idx="30">
                  <c:v>-15</c:v>
                </c:pt>
                <c:pt idx="31">
                  <c:v>-15</c:v>
                </c:pt>
                <c:pt idx="32">
                  <c:v>-15</c:v>
                </c:pt>
                <c:pt idx="33">
                  <c:v>-15</c:v>
                </c:pt>
                <c:pt idx="34">
                  <c:v>-15</c:v>
                </c:pt>
                <c:pt idx="35">
                  <c:v>-15</c:v>
                </c:pt>
                <c:pt idx="36">
                  <c:v>-15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0311-40AA-BA0C-116618BB5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4"/>
          <c:order val="4"/>
          <c:tx>
            <c:strRef>
              <c:f>'ex. low price, no AS'!$G$1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AS'!$G$2:$G$98</c:f>
              <c:numCache>
                <c:formatCode>General</c:formatCode>
                <c:ptCount val="97"/>
                <c:pt idx="60">
                  <c:v>0</c:v>
                </c:pt>
                <c:pt idx="61">
                  <c:v>10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15</c:v>
                </c:pt>
                <c:pt idx="71">
                  <c:v>15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0311-40AA-BA0C-116618BB5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945439"/>
        <c:axId val="481834607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481834607"/>
        <c:scaling>
          <c:orientation val="minMax"/>
          <c:max val="100"/>
          <c:min val="-4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 Reserve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945439"/>
        <c:crosses val="max"/>
        <c:crossBetween val="midCat"/>
      </c:valAx>
      <c:valAx>
        <c:axId val="476945439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81834607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528709146098521E-2"/>
          <c:y val="0.12069384059362022"/>
          <c:w val="0.87078733952582155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low price, no AS'!$B$1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AS'!$B$2:$B$98</c:f>
              <c:numCache>
                <c:formatCode>General</c:formatCode>
                <c:ptCount val="97"/>
                <c:pt idx="0">
                  <c:v>55</c:v>
                </c:pt>
                <c:pt idx="1">
                  <c:v>55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45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35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</c:v>
                </c:pt>
                <c:pt idx="22">
                  <c:v>35</c:v>
                </c:pt>
                <c:pt idx="23">
                  <c:v>35</c:v>
                </c:pt>
                <c:pt idx="24">
                  <c:v>35</c:v>
                </c:pt>
                <c:pt idx="25">
                  <c:v>35</c:v>
                </c:pt>
                <c:pt idx="26">
                  <c:v>35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35</c:v>
                </c:pt>
                <c:pt idx="31">
                  <c:v>35</c:v>
                </c:pt>
                <c:pt idx="32">
                  <c:v>35</c:v>
                </c:pt>
                <c:pt idx="33">
                  <c:v>35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40</c:v>
                </c:pt>
                <c:pt idx="38">
                  <c:v>45</c:v>
                </c:pt>
                <c:pt idx="39">
                  <c:v>45</c:v>
                </c:pt>
                <c:pt idx="40">
                  <c:v>45</c:v>
                </c:pt>
                <c:pt idx="41">
                  <c:v>40</c:v>
                </c:pt>
                <c:pt idx="42">
                  <c:v>45</c:v>
                </c:pt>
                <c:pt idx="43">
                  <c:v>45</c:v>
                </c:pt>
                <c:pt idx="44">
                  <c:v>45</c:v>
                </c:pt>
                <c:pt idx="45">
                  <c:v>45</c:v>
                </c:pt>
                <c:pt idx="46">
                  <c:v>45</c:v>
                </c:pt>
                <c:pt idx="47">
                  <c:v>45</c:v>
                </c:pt>
                <c:pt idx="48">
                  <c:v>45</c:v>
                </c:pt>
                <c:pt idx="49">
                  <c:v>45</c:v>
                </c:pt>
                <c:pt idx="50">
                  <c:v>50</c:v>
                </c:pt>
                <c:pt idx="51">
                  <c:v>55</c:v>
                </c:pt>
                <c:pt idx="52">
                  <c:v>55</c:v>
                </c:pt>
                <c:pt idx="53">
                  <c:v>50</c:v>
                </c:pt>
                <c:pt idx="54">
                  <c:v>55</c:v>
                </c:pt>
                <c:pt idx="55">
                  <c:v>60</c:v>
                </c:pt>
                <c:pt idx="56">
                  <c:v>55</c:v>
                </c:pt>
                <c:pt idx="57">
                  <c:v>60</c:v>
                </c:pt>
                <c:pt idx="58">
                  <c:v>65</c:v>
                </c:pt>
                <c:pt idx="59">
                  <c:v>60</c:v>
                </c:pt>
                <c:pt idx="60">
                  <c:v>60</c:v>
                </c:pt>
                <c:pt idx="61">
                  <c:v>65</c:v>
                </c:pt>
                <c:pt idx="62">
                  <c:v>75</c:v>
                </c:pt>
                <c:pt idx="63">
                  <c:v>75</c:v>
                </c:pt>
                <c:pt idx="64">
                  <c:v>75</c:v>
                </c:pt>
                <c:pt idx="65">
                  <c:v>75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70</c:v>
                </c:pt>
                <c:pt idx="71">
                  <c:v>70</c:v>
                </c:pt>
                <c:pt idx="72">
                  <c:v>65</c:v>
                </c:pt>
                <c:pt idx="73">
                  <c:v>65</c:v>
                </c:pt>
                <c:pt idx="74">
                  <c:v>65</c:v>
                </c:pt>
                <c:pt idx="75">
                  <c:v>60</c:v>
                </c:pt>
                <c:pt idx="76">
                  <c:v>55</c:v>
                </c:pt>
                <c:pt idx="77">
                  <c:v>55</c:v>
                </c:pt>
                <c:pt idx="78">
                  <c:v>55</c:v>
                </c:pt>
                <c:pt idx="79">
                  <c:v>55</c:v>
                </c:pt>
                <c:pt idx="80">
                  <c:v>50</c:v>
                </c:pt>
                <c:pt idx="81">
                  <c:v>55</c:v>
                </c:pt>
                <c:pt idx="82">
                  <c:v>55</c:v>
                </c:pt>
                <c:pt idx="83">
                  <c:v>55</c:v>
                </c:pt>
                <c:pt idx="84">
                  <c:v>50</c:v>
                </c:pt>
                <c:pt idx="85">
                  <c:v>55</c:v>
                </c:pt>
                <c:pt idx="86">
                  <c:v>55</c:v>
                </c:pt>
                <c:pt idx="87">
                  <c:v>55</c:v>
                </c:pt>
                <c:pt idx="88">
                  <c:v>50</c:v>
                </c:pt>
                <c:pt idx="89">
                  <c:v>55</c:v>
                </c:pt>
                <c:pt idx="90">
                  <c:v>55</c:v>
                </c:pt>
                <c:pt idx="91">
                  <c:v>55</c:v>
                </c:pt>
                <c:pt idx="92">
                  <c:v>55</c:v>
                </c:pt>
                <c:pt idx="93">
                  <c:v>50</c:v>
                </c:pt>
                <c:pt idx="94">
                  <c:v>50</c:v>
                </c:pt>
                <c:pt idx="95">
                  <c:v>50</c:v>
                </c:pt>
                <c:pt idx="96">
                  <c:v>50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468D-4F4E-B963-9A5B674FB665}"/>
            </c:ext>
          </c:extLst>
        </c:ser>
        <c:ser>
          <c:idx val="1"/>
          <c:order val="1"/>
          <c:tx>
            <c:strRef>
              <c:f>'ex. low price, no AS'!$C$1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AS'!$C$2:$C$90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468D-4F4E-B963-9A5B674FB665}"/>
            </c:ext>
          </c:extLst>
        </c:ser>
        <c:ser>
          <c:idx val="2"/>
          <c:order val="2"/>
          <c:tx>
            <c:strRef>
              <c:f>'ex. low price, no AS'!$D$1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low price, no AS'!$A$2:$A$90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low price, no AS'!$D$2:$D$90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468D-4F4E-B963-9A5B674FB665}"/>
            </c:ext>
          </c:extLst>
        </c:ser>
        <c:ser>
          <c:idx val="3"/>
          <c:order val="3"/>
          <c:tx>
            <c:strRef>
              <c:f>'ex. low price, no AS'!$F$1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AS'!$F$2:$F$98</c:f>
              <c:numCache>
                <c:formatCode>General</c:formatCode>
                <c:ptCount val="97"/>
                <c:pt idx="14">
                  <c:v>0</c:v>
                </c:pt>
                <c:pt idx="15">
                  <c:v>-15</c:v>
                </c:pt>
                <c:pt idx="16">
                  <c:v>-15</c:v>
                </c:pt>
                <c:pt idx="17">
                  <c:v>-15</c:v>
                </c:pt>
                <c:pt idx="18">
                  <c:v>-15</c:v>
                </c:pt>
                <c:pt idx="19">
                  <c:v>-15</c:v>
                </c:pt>
                <c:pt idx="20">
                  <c:v>-15</c:v>
                </c:pt>
                <c:pt idx="21">
                  <c:v>-15</c:v>
                </c:pt>
                <c:pt idx="22">
                  <c:v>-15</c:v>
                </c:pt>
                <c:pt idx="23">
                  <c:v>-15</c:v>
                </c:pt>
                <c:pt idx="24">
                  <c:v>-15</c:v>
                </c:pt>
                <c:pt idx="25">
                  <c:v>-15</c:v>
                </c:pt>
                <c:pt idx="26">
                  <c:v>-15</c:v>
                </c:pt>
                <c:pt idx="27">
                  <c:v>-15</c:v>
                </c:pt>
                <c:pt idx="28">
                  <c:v>-15</c:v>
                </c:pt>
                <c:pt idx="29">
                  <c:v>-15</c:v>
                </c:pt>
                <c:pt idx="30">
                  <c:v>-15</c:v>
                </c:pt>
                <c:pt idx="31">
                  <c:v>-15</c:v>
                </c:pt>
                <c:pt idx="32">
                  <c:v>-15</c:v>
                </c:pt>
                <c:pt idx="33">
                  <c:v>-15</c:v>
                </c:pt>
                <c:pt idx="34">
                  <c:v>-15</c:v>
                </c:pt>
                <c:pt idx="35">
                  <c:v>-15</c:v>
                </c:pt>
                <c:pt idx="36">
                  <c:v>-15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68D-4F4E-B963-9A5B674FB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4"/>
          <c:order val="4"/>
          <c:tx>
            <c:strRef>
              <c:f>'ex. low price, no AS'!$G$1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low price, no AS'!$A$2:$A$98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low price, no AS'!$G$2:$G$98</c:f>
              <c:numCache>
                <c:formatCode>General</c:formatCode>
                <c:ptCount val="97"/>
                <c:pt idx="60">
                  <c:v>0</c:v>
                </c:pt>
                <c:pt idx="61">
                  <c:v>10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15</c:v>
                </c:pt>
                <c:pt idx="71">
                  <c:v>15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68D-4F4E-B963-9A5B674FB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945439"/>
        <c:axId val="481834607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481834607"/>
        <c:scaling>
          <c:orientation val="minMax"/>
          <c:max val="100"/>
          <c:min val="-4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</a:t>
                </a:r>
                <a:r>
                  <a:rPr lang="en-US" baseline="0" dirty="0"/>
                  <a:t> Reserve</a:t>
                </a:r>
                <a:r>
                  <a:rPr lang="en-US" dirty="0"/>
                  <a:t>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945439"/>
        <c:crosses val="max"/>
        <c:crossBetween val="midCat"/>
      </c:valAx>
      <c:valAx>
        <c:axId val="476945439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81834607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560984841433819E-2"/>
          <c:y val="0.12069384059362022"/>
          <c:w val="0.8676352512673503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EEA, high prices, no AS (2)'!$B$1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(2)'!$B$2:$B$98</c:f>
              <c:numCache>
                <c:formatCode>General</c:formatCode>
                <c:ptCount val="97"/>
                <c:pt idx="1">
                  <c:v>1773.4599999999991</c:v>
                </c:pt>
                <c:pt idx="2">
                  <c:v>1948.5699999999997</c:v>
                </c:pt>
                <c:pt idx="3">
                  <c:v>1484.08</c:v>
                </c:pt>
                <c:pt idx="4">
                  <c:v>942.10999999999967</c:v>
                </c:pt>
                <c:pt idx="5">
                  <c:v>988.72999999999956</c:v>
                </c:pt>
                <c:pt idx="6">
                  <c:v>1078.0099999999993</c:v>
                </c:pt>
                <c:pt idx="7">
                  <c:v>1331.0900000000001</c:v>
                </c:pt>
                <c:pt idx="8">
                  <c:v>1291.21</c:v>
                </c:pt>
                <c:pt idx="9">
                  <c:v>1330.3900000000003</c:v>
                </c:pt>
                <c:pt idx="10">
                  <c:v>1415.6999999999998</c:v>
                </c:pt>
                <c:pt idx="11">
                  <c:v>1528.4099999999999</c:v>
                </c:pt>
                <c:pt idx="12">
                  <c:v>1580.4500000000007</c:v>
                </c:pt>
                <c:pt idx="13">
                  <c:v>1599.5599999999995</c:v>
                </c:pt>
                <c:pt idx="14">
                  <c:v>1647</c:v>
                </c:pt>
                <c:pt idx="15">
                  <c:v>1645.2600000000002</c:v>
                </c:pt>
                <c:pt idx="16">
                  <c:v>1333.5199999999995</c:v>
                </c:pt>
                <c:pt idx="17">
                  <c:v>2071.92</c:v>
                </c:pt>
                <c:pt idx="18">
                  <c:v>3921.67</c:v>
                </c:pt>
                <c:pt idx="19">
                  <c:v>4000</c:v>
                </c:pt>
                <c:pt idx="20">
                  <c:v>4000</c:v>
                </c:pt>
                <c:pt idx="21">
                  <c:v>4300</c:v>
                </c:pt>
                <c:pt idx="22">
                  <c:v>4300</c:v>
                </c:pt>
                <c:pt idx="23">
                  <c:v>4100</c:v>
                </c:pt>
                <c:pt idx="24">
                  <c:v>3000</c:v>
                </c:pt>
                <c:pt idx="25">
                  <c:v>4999</c:v>
                </c:pt>
                <c:pt idx="26">
                  <c:v>5000</c:v>
                </c:pt>
                <c:pt idx="27">
                  <c:v>4999</c:v>
                </c:pt>
                <c:pt idx="28">
                  <c:v>5000</c:v>
                </c:pt>
                <c:pt idx="29">
                  <c:v>1500</c:v>
                </c:pt>
                <c:pt idx="30">
                  <c:v>3600</c:v>
                </c:pt>
                <c:pt idx="31">
                  <c:v>4999</c:v>
                </c:pt>
                <c:pt idx="32">
                  <c:v>4999</c:v>
                </c:pt>
                <c:pt idx="33">
                  <c:v>1800</c:v>
                </c:pt>
                <c:pt idx="34">
                  <c:v>1800</c:v>
                </c:pt>
                <c:pt idx="35">
                  <c:v>3103.2700000000004</c:v>
                </c:pt>
                <c:pt idx="36">
                  <c:v>2031.63</c:v>
                </c:pt>
                <c:pt idx="37">
                  <c:v>2226.7399999999998</c:v>
                </c:pt>
                <c:pt idx="38">
                  <c:v>2529.9499999999998</c:v>
                </c:pt>
                <c:pt idx="39">
                  <c:v>2345.5100000000002</c:v>
                </c:pt>
                <c:pt idx="40">
                  <c:v>2272.17</c:v>
                </c:pt>
                <c:pt idx="41">
                  <c:v>2218.83</c:v>
                </c:pt>
                <c:pt idx="42">
                  <c:v>2748.88</c:v>
                </c:pt>
                <c:pt idx="43">
                  <c:v>2123.8599999999997</c:v>
                </c:pt>
                <c:pt idx="44">
                  <c:v>2273.4699999999993</c:v>
                </c:pt>
                <c:pt idx="45">
                  <c:v>910.15999999999985</c:v>
                </c:pt>
                <c:pt idx="46">
                  <c:v>576.98999999999978</c:v>
                </c:pt>
                <c:pt idx="47">
                  <c:v>215.31000000000131</c:v>
                </c:pt>
                <c:pt idx="48">
                  <c:v>120.59999999999854</c:v>
                </c:pt>
                <c:pt idx="49">
                  <c:v>104.98999999999978</c:v>
                </c:pt>
                <c:pt idx="50">
                  <c:v>85.519999999998618</c:v>
                </c:pt>
                <c:pt idx="51">
                  <c:v>234.17000000000007</c:v>
                </c:pt>
                <c:pt idx="52">
                  <c:v>99.809999999999491</c:v>
                </c:pt>
                <c:pt idx="53">
                  <c:v>153.31000000000131</c:v>
                </c:pt>
                <c:pt idx="54">
                  <c:v>160.28999999999905</c:v>
                </c:pt>
                <c:pt idx="55">
                  <c:v>171.67999999999847</c:v>
                </c:pt>
                <c:pt idx="56">
                  <c:v>225.3700000000008</c:v>
                </c:pt>
                <c:pt idx="57">
                  <c:v>92.019999999998618</c:v>
                </c:pt>
                <c:pt idx="58">
                  <c:v>88.860000000000582</c:v>
                </c:pt>
                <c:pt idx="59">
                  <c:v>104.73999999999978</c:v>
                </c:pt>
                <c:pt idx="60">
                  <c:v>65.670000000000073</c:v>
                </c:pt>
                <c:pt idx="61">
                  <c:v>71.450000000000728</c:v>
                </c:pt>
                <c:pt idx="62">
                  <c:v>72.25</c:v>
                </c:pt>
                <c:pt idx="63">
                  <c:v>85.25</c:v>
                </c:pt>
                <c:pt idx="64">
                  <c:v>206.78000000000065</c:v>
                </c:pt>
                <c:pt idx="65">
                  <c:v>166.15999999999985</c:v>
                </c:pt>
                <c:pt idx="66">
                  <c:v>109.95999999999913</c:v>
                </c:pt>
                <c:pt idx="67">
                  <c:v>226.27999999999884</c:v>
                </c:pt>
                <c:pt idx="68">
                  <c:v>348.86000000000058</c:v>
                </c:pt>
                <c:pt idx="69">
                  <c:v>611.70000000000073</c:v>
                </c:pt>
                <c:pt idx="70">
                  <c:v>5000</c:v>
                </c:pt>
                <c:pt idx="71">
                  <c:v>5000</c:v>
                </c:pt>
                <c:pt idx="72">
                  <c:v>5000</c:v>
                </c:pt>
                <c:pt idx="73">
                  <c:v>5000</c:v>
                </c:pt>
                <c:pt idx="74">
                  <c:v>2968.7800000000007</c:v>
                </c:pt>
                <c:pt idx="75">
                  <c:v>3115.8900000000003</c:v>
                </c:pt>
                <c:pt idx="76">
                  <c:v>2410.9499999999998</c:v>
                </c:pt>
                <c:pt idx="77">
                  <c:v>2279.2999999999993</c:v>
                </c:pt>
                <c:pt idx="78">
                  <c:v>1926.4800000000005</c:v>
                </c:pt>
                <c:pt idx="79">
                  <c:v>1330.83</c:v>
                </c:pt>
                <c:pt idx="80">
                  <c:v>2304.46</c:v>
                </c:pt>
                <c:pt idx="81">
                  <c:v>1313.79</c:v>
                </c:pt>
                <c:pt idx="82">
                  <c:v>1460.3499999999995</c:v>
                </c:pt>
                <c:pt idx="83">
                  <c:v>1404.4799999999996</c:v>
                </c:pt>
                <c:pt idx="84">
                  <c:v>1418.4899999999998</c:v>
                </c:pt>
                <c:pt idx="85">
                  <c:v>755.32999999999993</c:v>
                </c:pt>
                <c:pt idx="86">
                  <c:v>570.54999999999927</c:v>
                </c:pt>
                <c:pt idx="87">
                  <c:v>436.57999999999993</c:v>
                </c:pt>
                <c:pt idx="88">
                  <c:v>308.20999999999913</c:v>
                </c:pt>
                <c:pt idx="89">
                  <c:v>137.46000000000095</c:v>
                </c:pt>
                <c:pt idx="90">
                  <c:v>639.97999999999956</c:v>
                </c:pt>
                <c:pt idx="91">
                  <c:v>336.71999999999935</c:v>
                </c:pt>
                <c:pt idx="92">
                  <c:v>284.42000000000007</c:v>
                </c:pt>
                <c:pt idx="93">
                  <c:v>207</c:v>
                </c:pt>
                <c:pt idx="94">
                  <c:v>224.86999999999898</c:v>
                </c:pt>
                <c:pt idx="95">
                  <c:v>809.06999999999971</c:v>
                </c:pt>
                <c:pt idx="96">
                  <c:v>71.130000000001019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9AB6-42FB-8217-D5C2DB348219}"/>
            </c:ext>
          </c:extLst>
        </c:ser>
        <c:ser>
          <c:idx val="1"/>
          <c:order val="1"/>
          <c:tx>
            <c:strRef>
              <c:f>'ex. EEA, high prices, no AS (2)'!$C$1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(2)'!$C$2:$C$90</c:f>
              <c:numCache>
                <c:formatCode>General</c:formatCode>
                <c:ptCount val="89"/>
                <c:pt idx="0">
                  <c:v>4950.05</c:v>
                </c:pt>
                <c:pt idx="1">
                  <c:v>3086.7700000000009</c:v>
                </c:pt>
                <c:pt idx="2">
                  <c:v>2796.2700000000004</c:v>
                </c:pt>
                <c:pt idx="3">
                  <c:v>3214.07</c:v>
                </c:pt>
                <c:pt idx="4">
                  <c:v>3970.25</c:v>
                </c:pt>
                <c:pt idx="5">
                  <c:v>3939.5600000000004</c:v>
                </c:pt>
                <c:pt idx="6">
                  <c:v>3879.6400000000008</c:v>
                </c:pt>
                <c:pt idx="7">
                  <c:v>3602.21</c:v>
                </c:pt>
                <c:pt idx="8">
                  <c:v>3606.89</c:v>
                </c:pt>
                <c:pt idx="9">
                  <c:v>3544.6699999999996</c:v>
                </c:pt>
                <c:pt idx="10">
                  <c:v>3464.0200000000004</c:v>
                </c:pt>
                <c:pt idx="11">
                  <c:v>3293.29</c:v>
                </c:pt>
                <c:pt idx="12">
                  <c:v>3212.4799999999996</c:v>
                </c:pt>
                <c:pt idx="13">
                  <c:v>3153.3500000000004</c:v>
                </c:pt>
                <c:pt idx="14">
                  <c:v>3069.9</c:v>
                </c:pt>
                <c:pt idx="15">
                  <c:v>3051.8399999999997</c:v>
                </c:pt>
                <c:pt idx="16">
                  <c:v>3402.55</c:v>
                </c:pt>
                <c:pt idx="17">
                  <c:v>2539.79</c:v>
                </c:pt>
                <c:pt idx="18">
                  <c:v>64.449999999999818</c:v>
                </c:pt>
                <c:pt idx="19">
                  <c:v>759.10999999999967</c:v>
                </c:pt>
                <c:pt idx="20">
                  <c:v>65.319999999999709</c:v>
                </c:pt>
                <c:pt idx="21">
                  <c:v>457.84000000000015</c:v>
                </c:pt>
                <c:pt idx="22">
                  <c:v>374.38000000000011</c:v>
                </c:pt>
                <c:pt idx="23">
                  <c:v>53.309999999999491</c:v>
                </c:pt>
                <c:pt idx="24">
                  <c:v>832.65999999999985</c:v>
                </c:pt>
                <c:pt idx="25">
                  <c:v>0.53999999999996362</c:v>
                </c:pt>
                <c:pt idx="26">
                  <c:v>0</c:v>
                </c:pt>
                <c:pt idx="27">
                  <c:v>2.9999999999745341E-2</c:v>
                </c:pt>
                <c:pt idx="28">
                  <c:v>0</c:v>
                </c:pt>
                <c:pt idx="29">
                  <c:v>710.11000000000058</c:v>
                </c:pt>
                <c:pt idx="30">
                  <c:v>420.72000000000025</c:v>
                </c:pt>
                <c:pt idx="31">
                  <c:v>0.98999999999978172</c:v>
                </c:pt>
                <c:pt idx="32">
                  <c:v>0.90999999999985448</c:v>
                </c:pt>
                <c:pt idx="33">
                  <c:v>84.889999999999418</c:v>
                </c:pt>
                <c:pt idx="34">
                  <c:v>436.36000000000058</c:v>
                </c:pt>
                <c:pt idx="35">
                  <c:v>896.72999999999956</c:v>
                </c:pt>
                <c:pt idx="36">
                  <c:v>473.35999999999967</c:v>
                </c:pt>
                <c:pt idx="37">
                  <c:v>1068.5300000000002</c:v>
                </c:pt>
                <c:pt idx="38">
                  <c:v>811.92000000000007</c:v>
                </c:pt>
                <c:pt idx="39">
                  <c:v>1247.6599999999999</c:v>
                </c:pt>
                <c:pt idx="40">
                  <c:v>1419.56</c:v>
                </c:pt>
                <c:pt idx="41">
                  <c:v>1734.77</c:v>
                </c:pt>
                <c:pt idx="42">
                  <c:v>785.69999999999982</c:v>
                </c:pt>
                <c:pt idx="43">
                  <c:v>1824.2600000000002</c:v>
                </c:pt>
                <c:pt idx="44">
                  <c:v>1816.0100000000007</c:v>
                </c:pt>
                <c:pt idx="45">
                  <c:v>3897.17</c:v>
                </c:pt>
                <c:pt idx="46">
                  <c:v>4356.0600000000004</c:v>
                </c:pt>
                <c:pt idx="47">
                  <c:v>4776.1399999999985</c:v>
                </c:pt>
                <c:pt idx="48">
                  <c:v>4875.4500000000016</c:v>
                </c:pt>
                <c:pt idx="49">
                  <c:v>4894.67</c:v>
                </c:pt>
                <c:pt idx="50">
                  <c:v>4914.3700000000017</c:v>
                </c:pt>
                <c:pt idx="51">
                  <c:v>4765.49</c:v>
                </c:pt>
                <c:pt idx="52">
                  <c:v>4900.1200000000008</c:v>
                </c:pt>
                <c:pt idx="53">
                  <c:v>4846.6399999999985</c:v>
                </c:pt>
                <c:pt idx="54">
                  <c:v>4839.670000000001</c:v>
                </c:pt>
                <c:pt idx="55">
                  <c:v>4828.2900000000018</c:v>
                </c:pt>
                <c:pt idx="56">
                  <c:v>4774.5699999999988</c:v>
                </c:pt>
                <c:pt idx="57">
                  <c:v>4907.9500000000016</c:v>
                </c:pt>
                <c:pt idx="58">
                  <c:v>4911.1399999999994</c:v>
                </c:pt>
                <c:pt idx="59">
                  <c:v>4895.26</c:v>
                </c:pt>
                <c:pt idx="60">
                  <c:v>4934.33</c:v>
                </c:pt>
                <c:pt idx="61">
                  <c:v>4928.5499999999993</c:v>
                </c:pt>
                <c:pt idx="62">
                  <c:v>4927.75</c:v>
                </c:pt>
                <c:pt idx="63">
                  <c:v>4914.75</c:v>
                </c:pt>
                <c:pt idx="64">
                  <c:v>4793.2199999999993</c:v>
                </c:pt>
                <c:pt idx="65">
                  <c:v>4833.84</c:v>
                </c:pt>
                <c:pt idx="66">
                  <c:v>4890.0400000000009</c:v>
                </c:pt>
                <c:pt idx="67">
                  <c:v>4773.7000000000007</c:v>
                </c:pt>
                <c:pt idx="68">
                  <c:v>4650.6299999999992</c:v>
                </c:pt>
                <c:pt idx="69">
                  <c:v>4387.2499999999991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1859.2399999999993</c:v>
                </c:pt>
                <c:pt idx="75">
                  <c:v>1645.3199999999997</c:v>
                </c:pt>
                <c:pt idx="76">
                  <c:v>2466.6200000000003</c:v>
                </c:pt>
                <c:pt idx="77">
                  <c:v>2515.3100000000009</c:v>
                </c:pt>
                <c:pt idx="78">
                  <c:v>2807.3199999999997</c:v>
                </c:pt>
                <c:pt idx="79">
                  <c:v>3570</c:v>
                </c:pt>
                <c:pt idx="80">
                  <c:v>2478.73</c:v>
                </c:pt>
                <c:pt idx="81">
                  <c:v>3598.84</c:v>
                </c:pt>
                <c:pt idx="82">
                  <c:v>3464.5200000000004</c:v>
                </c:pt>
                <c:pt idx="83">
                  <c:v>3526.2700000000004</c:v>
                </c:pt>
                <c:pt idx="84">
                  <c:v>3508.58</c:v>
                </c:pt>
                <c:pt idx="85">
                  <c:v>4215.47</c:v>
                </c:pt>
                <c:pt idx="86">
                  <c:v>4402.3300000000008</c:v>
                </c:pt>
                <c:pt idx="87">
                  <c:v>4546.05</c:v>
                </c:pt>
                <c:pt idx="88">
                  <c:v>4681.6000000000013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9AB6-42FB-8217-D5C2DB348219}"/>
            </c:ext>
          </c:extLst>
        </c:ser>
        <c:ser>
          <c:idx val="2"/>
          <c:order val="2"/>
          <c:tx>
            <c:strRef>
              <c:f>'ex. EEA, high prices, no AS (2)'!$D$1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(2)'!$D$2:$D$90</c:f>
              <c:numCache>
                <c:formatCode>General</c:formatCode>
                <c:ptCount val="89"/>
                <c:pt idx="0">
                  <c:v>49.95</c:v>
                </c:pt>
                <c:pt idx="1">
                  <c:v>139.77000000000001</c:v>
                </c:pt>
                <c:pt idx="2">
                  <c:v>255.16</c:v>
                </c:pt>
                <c:pt idx="3">
                  <c:v>301.85000000000002</c:v>
                </c:pt>
                <c:pt idx="4">
                  <c:v>87.64</c:v>
                </c:pt>
                <c:pt idx="5">
                  <c:v>71.709999999999994</c:v>
                </c:pt>
                <c:pt idx="6">
                  <c:v>42.35</c:v>
                </c:pt>
                <c:pt idx="7">
                  <c:v>66.7</c:v>
                </c:pt>
                <c:pt idx="8">
                  <c:v>101.9</c:v>
                </c:pt>
                <c:pt idx="9">
                  <c:v>124.94</c:v>
                </c:pt>
                <c:pt idx="10">
                  <c:v>120.28</c:v>
                </c:pt>
                <c:pt idx="11">
                  <c:v>178.3</c:v>
                </c:pt>
                <c:pt idx="12">
                  <c:v>207.07</c:v>
                </c:pt>
                <c:pt idx="13">
                  <c:v>247.09</c:v>
                </c:pt>
                <c:pt idx="14">
                  <c:v>283.10000000000002</c:v>
                </c:pt>
                <c:pt idx="15">
                  <c:v>302.89999999999998</c:v>
                </c:pt>
                <c:pt idx="16">
                  <c:v>263.93</c:v>
                </c:pt>
                <c:pt idx="17">
                  <c:v>388.29</c:v>
                </c:pt>
                <c:pt idx="18">
                  <c:v>1013.88</c:v>
                </c:pt>
                <c:pt idx="19">
                  <c:v>240.89</c:v>
                </c:pt>
                <c:pt idx="20">
                  <c:v>934.68</c:v>
                </c:pt>
                <c:pt idx="21">
                  <c:v>242.16</c:v>
                </c:pt>
                <c:pt idx="22">
                  <c:v>325.62</c:v>
                </c:pt>
                <c:pt idx="23">
                  <c:v>846.69</c:v>
                </c:pt>
                <c:pt idx="24">
                  <c:v>1167.3399999999999</c:v>
                </c:pt>
                <c:pt idx="25">
                  <c:v>0.46</c:v>
                </c:pt>
                <c:pt idx="26">
                  <c:v>0</c:v>
                </c:pt>
                <c:pt idx="27">
                  <c:v>0.97</c:v>
                </c:pt>
                <c:pt idx="28">
                  <c:v>0</c:v>
                </c:pt>
                <c:pt idx="29">
                  <c:v>2789.89</c:v>
                </c:pt>
                <c:pt idx="30">
                  <c:v>979.28</c:v>
                </c:pt>
                <c:pt idx="31">
                  <c:v>0.01</c:v>
                </c:pt>
                <c:pt idx="32">
                  <c:v>0.09</c:v>
                </c:pt>
                <c:pt idx="33">
                  <c:v>3115.11</c:v>
                </c:pt>
                <c:pt idx="34">
                  <c:v>2763.64</c:v>
                </c:pt>
                <c:pt idx="35">
                  <c:v>1000</c:v>
                </c:pt>
                <c:pt idx="36">
                  <c:v>2495.0100000000002</c:v>
                </c:pt>
                <c:pt idx="37">
                  <c:v>1704.73</c:v>
                </c:pt>
                <c:pt idx="38">
                  <c:v>1658.13</c:v>
                </c:pt>
                <c:pt idx="39">
                  <c:v>1406.83</c:v>
                </c:pt>
                <c:pt idx="40">
                  <c:v>1308.27</c:v>
                </c:pt>
                <c:pt idx="41">
                  <c:v>1046.4000000000001</c:v>
                </c:pt>
                <c:pt idx="42">
                  <c:v>1465.42</c:v>
                </c:pt>
                <c:pt idx="43">
                  <c:v>1051.8800000000001</c:v>
                </c:pt>
                <c:pt idx="44">
                  <c:v>910.52</c:v>
                </c:pt>
                <c:pt idx="45">
                  <c:v>192.67</c:v>
                </c:pt>
                <c:pt idx="46">
                  <c:v>66.95</c:v>
                </c:pt>
                <c:pt idx="47">
                  <c:v>8.5500000000000007</c:v>
                </c:pt>
                <c:pt idx="48">
                  <c:v>3.95</c:v>
                </c:pt>
                <c:pt idx="49">
                  <c:v>0.34</c:v>
                </c:pt>
                <c:pt idx="50">
                  <c:v>0.11</c:v>
                </c:pt>
                <c:pt idx="51">
                  <c:v>0.34</c:v>
                </c:pt>
                <c:pt idx="52">
                  <c:v>7.0000000000000007E-2</c:v>
                </c:pt>
                <c:pt idx="53">
                  <c:v>0.05</c:v>
                </c:pt>
                <c:pt idx="54">
                  <c:v>0.04</c:v>
                </c:pt>
                <c:pt idx="55">
                  <c:v>0.03</c:v>
                </c:pt>
                <c:pt idx="56">
                  <c:v>0.06</c:v>
                </c:pt>
                <c:pt idx="57">
                  <c:v>0.03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0.02</c:v>
                </c:pt>
                <c:pt idx="68">
                  <c:v>0.51</c:v>
                </c:pt>
                <c:pt idx="69">
                  <c:v>1.05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171.98</c:v>
                </c:pt>
                <c:pt idx="75">
                  <c:v>238.79</c:v>
                </c:pt>
                <c:pt idx="76">
                  <c:v>122.43</c:v>
                </c:pt>
                <c:pt idx="77">
                  <c:v>205.39</c:v>
                </c:pt>
                <c:pt idx="78">
                  <c:v>266.2</c:v>
                </c:pt>
                <c:pt idx="79">
                  <c:v>99.17</c:v>
                </c:pt>
                <c:pt idx="80">
                  <c:v>216.81</c:v>
                </c:pt>
                <c:pt idx="81">
                  <c:v>87.37</c:v>
                </c:pt>
                <c:pt idx="82">
                  <c:v>75.13</c:v>
                </c:pt>
                <c:pt idx="83">
                  <c:v>69.25</c:v>
                </c:pt>
                <c:pt idx="84">
                  <c:v>72.930000000000007</c:v>
                </c:pt>
                <c:pt idx="85">
                  <c:v>29.2</c:v>
                </c:pt>
                <c:pt idx="86">
                  <c:v>27.12</c:v>
                </c:pt>
                <c:pt idx="87">
                  <c:v>17.37</c:v>
                </c:pt>
                <c:pt idx="88">
                  <c:v>10.19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9AB6-42FB-8217-D5C2DB348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3"/>
          <c:order val="3"/>
          <c:tx>
            <c:strRef>
              <c:f>'ex. EEA, high prices, no AS (2)'!$F$1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(2)'!$F$2:$F$98</c:f>
              <c:numCache>
                <c:formatCode>General</c:formatCode>
                <c:ptCount val="97"/>
                <c:pt idx="1">
                  <c:v>0</c:v>
                </c:pt>
                <c:pt idx="2">
                  <c:v>-15</c:v>
                </c:pt>
                <c:pt idx="3">
                  <c:v>-15</c:v>
                </c:pt>
                <c:pt idx="4">
                  <c:v>-15</c:v>
                </c:pt>
                <c:pt idx="5">
                  <c:v>-15</c:v>
                </c:pt>
                <c:pt idx="6">
                  <c:v>-15</c:v>
                </c:pt>
                <c:pt idx="7">
                  <c:v>-15</c:v>
                </c:pt>
                <c:pt idx="8">
                  <c:v>-15</c:v>
                </c:pt>
                <c:pt idx="9">
                  <c:v>-15</c:v>
                </c:pt>
                <c:pt idx="10">
                  <c:v>-15</c:v>
                </c:pt>
                <c:pt idx="11">
                  <c:v>-15</c:v>
                </c:pt>
                <c:pt idx="12">
                  <c:v>-15</c:v>
                </c:pt>
                <c:pt idx="13">
                  <c:v>-15</c:v>
                </c:pt>
                <c:pt idx="14">
                  <c:v>-15</c:v>
                </c:pt>
                <c:pt idx="15">
                  <c:v>-15</c:v>
                </c:pt>
                <c:pt idx="16">
                  <c:v>-15</c:v>
                </c:pt>
                <c:pt idx="1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AB6-42FB-8217-D5C2DB348219}"/>
            </c:ext>
          </c:extLst>
        </c:ser>
        <c:ser>
          <c:idx val="4"/>
          <c:order val="4"/>
          <c:tx>
            <c:strRef>
              <c:f>'ex. EEA, high prices, no AS (2)'!$G$1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(2)'!$G$2:$G$98</c:f>
              <c:numCache>
                <c:formatCode>General</c:formatCode>
                <c:ptCount val="97"/>
                <c:pt idx="69">
                  <c:v>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AB6-42FB-8217-D5C2DB348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004287"/>
        <c:axId val="577006783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  <a:p>
                <a:pPr>
                  <a:defRPr/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57700678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 Reserve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004287"/>
        <c:crosses val="max"/>
        <c:crossBetween val="midCat"/>
      </c:valAx>
      <c:valAx>
        <c:axId val="577004287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57700678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560984841433819E-2"/>
          <c:y val="0.12069384059362022"/>
          <c:w val="0.8676352512673503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EEA, high prices, no AS (2)'!$B$1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(2)'!$B$2:$B$98</c:f>
              <c:numCache>
                <c:formatCode>General</c:formatCode>
                <c:ptCount val="97"/>
                <c:pt idx="1">
                  <c:v>1773.4599999999991</c:v>
                </c:pt>
                <c:pt idx="2">
                  <c:v>1948.5699999999997</c:v>
                </c:pt>
                <c:pt idx="3">
                  <c:v>1484.08</c:v>
                </c:pt>
                <c:pt idx="4">
                  <c:v>942.10999999999967</c:v>
                </c:pt>
                <c:pt idx="5">
                  <c:v>988.72999999999956</c:v>
                </c:pt>
                <c:pt idx="6">
                  <c:v>1078.0099999999993</c:v>
                </c:pt>
                <c:pt idx="7">
                  <c:v>1331.0900000000001</c:v>
                </c:pt>
                <c:pt idx="8">
                  <c:v>1291.21</c:v>
                </c:pt>
                <c:pt idx="9">
                  <c:v>1330.3900000000003</c:v>
                </c:pt>
                <c:pt idx="10">
                  <c:v>1415.6999999999998</c:v>
                </c:pt>
                <c:pt idx="11">
                  <c:v>1528.4099999999999</c:v>
                </c:pt>
                <c:pt idx="12">
                  <c:v>1580.4500000000007</c:v>
                </c:pt>
                <c:pt idx="13">
                  <c:v>1599.5599999999995</c:v>
                </c:pt>
                <c:pt idx="14">
                  <c:v>1647</c:v>
                </c:pt>
                <c:pt idx="15">
                  <c:v>1645.2600000000002</c:v>
                </c:pt>
                <c:pt idx="16">
                  <c:v>1333.5199999999995</c:v>
                </c:pt>
                <c:pt idx="17">
                  <c:v>2071.92</c:v>
                </c:pt>
                <c:pt idx="18">
                  <c:v>3921.67</c:v>
                </c:pt>
                <c:pt idx="19">
                  <c:v>4000</c:v>
                </c:pt>
                <c:pt idx="20">
                  <c:v>4000</c:v>
                </c:pt>
                <c:pt idx="21">
                  <c:v>4300</c:v>
                </c:pt>
                <c:pt idx="22">
                  <c:v>4300</c:v>
                </c:pt>
                <c:pt idx="23">
                  <c:v>4100</c:v>
                </c:pt>
                <c:pt idx="24">
                  <c:v>3000</c:v>
                </c:pt>
                <c:pt idx="25">
                  <c:v>4999</c:v>
                </c:pt>
                <c:pt idx="26">
                  <c:v>5000</c:v>
                </c:pt>
                <c:pt idx="27">
                  <c:v>4999</c:v>
                </c:pt>
                <c:pt idx="28">
                  <c:v>5000</c:v>
                </c:pt>
                <c:pt idx="29">
                  <c:v>1500</c:v>
                </c:pt>
                <c:pt idx="30">
                  <c:v>3600</c:v>
                </c:pt>
                <c:pt idx="31">
                  <c:v>4999</c:v>
                </c:pt>
                <c:pt idx="32">
                  <c:v>4999</c:v>
                </c:pt>
                <c:pt idx="33">
                  <c:v>1800</c:v>
                </c:pt>
                <c:pt idx="34">
                  <c:v>1800</c:v>
                </c:pt>
                <c:pt idx="35">
                  <c:v>3103.2700000000004</c:v>
                </c:pt>
                <c:pt idx="36">
                  <c:v>2031.63</c:v>
                </c:pt>
                <c:pt idx="37">
                  <c:v>2226.7399999999998</c:v>
                </c:pt>
                <c:pt idx="38">
                  <c:v>2529.9499999999998</c:v>
                </c:pt>
                <c:pt idx="39">
                  <c:v>2345.5100000000002</c:v>
                </c:pt>
                <c:pt idx="40">
                  <c:v>2272.17</c:v>
                </c:pt>
                <c:pt idx="41">
                  <c:v>2218.83</c:v>
                </c:pt>
                <c:pt idx="42">
                  <c:v>2748.88</c:v>
                </c:pt>
                <c:pt idx="43">
                  <c:v>2123.8599999999997</c:v>
                </c:pt>
                <c:pt idx="44">
                  <c:v>2273.4699999999993</c:v>
                </c:pt>
                <c:pt idx="45">
                  <c:v>910.15999999999985</c:v>
                </c:pt>
                <c:pt idx="46">
                  <c:v>576.98999999999978</c:v>
                </c:pt>
                <c:pt idx="47">
                  <c:v>215.31000000000131</c:v>
                </c:pt>
                <c:pt idx="48">
                  <c:v>120.59999999999854</c:v>
                </c:pt>
                <c:pt idx="49">
                  <c:v>104.98999999999978</c:v>
                </c:pt>
                <c:pt idx="50">
                  <c:v>85.519999999998618</c:v>
                </c:pt>
                <c:pt idx="51">
                  <c:v>234.17000000000007</c:v>
                </c:pt>
                <c:pt idx="52">
                  <c:v>99.809999999999491</c:v>
                </c:pt>
                <c:pt idx="53">
                  <c:v>153.31000000000131</c:v>
                </c:pt>
                <c:pt idx="54">
                  <c:v>160.28999999999905</c:v>
                </c:pt>
                <c:pt idx="55">
                  <c:v>171.67999999999847</c:v>
                </c:pt>
                <c:pt idx="56">
                  <c:v>225.3700000000008</c:v>
                </c:pt>
                <c:pt idx="57">
                  <c:v>92.019999999998618</c:v>
                </c:pt>
                <c:pt idx="58">
                  <c:v>88.860000000000582</c:v>
                </c:pt>
                <c:pt idx="59">
                  <c:v>104.73999999999978</c:v>
                </c:pt>
                <c:pt idx="60">
                  <c:v>65.670000000000073</c:v>
                </c:pt>
                <c:pt idx="61">
                  <c:v>71.450000000000728</c:v>
                </c:pt>
                <c:pt idx="62">
                  <c:v>72.25</c:v>
                </c:pt>
                <c:pt idx="63">
                  <c:v>85.25</c:v>
                </c:pt>
                <c:pt idx="64">
                  <c:v>206.78000000000065</c:v>
                </c:pt>
                <c:pt idx="65">
                  <c:v>166.15999999999985</c:v>
                </c:pt>
                <c:pt idx="66">
                  <c:v>109.95999999999913</c:v>
                </c:pt>
                <c:pt idx="67">
                  <c:v>226.27999999999884</c:v>
                </c:pt>
                <c:pt idx="68">
                  <c:v>348.86000000000058</c:v>
                </c:pt>
                <c:pt idx="69">
                  <c:v>611.70000000000073</c:v>
                </c:pt>
                <c:pt idx="70">
                  <c:v>5000</c:v>
                </c:pt>
                <c:pt idx="71">
                  <c:v>5000</c:v>
                </c:pt>
                <c:pt idx="72">
                  <c:v>5000</c:v>
                </c:pt>
                <c:pt idx="73">
                  <c:v>5000</c:v>
                </c:pt>
                <c:pt idx="74">
                  <c:v>2968.7800000000007</c:v>
                </c:pt>
                <c:pt idx="75">
                  <c:v>3115.8900000000003</c:v>
                </c:pt>
                <c:pt idx="76">
                  <c:v>2410.9499999999998</c:v>
                </c:pt>
                <c:pt idx="77">
                  <c:v>2279.2999999999993</c:v>
                </c:pt>
                <c:pt idx="78">
                  <c:v>1926.4800000000005</c:v>
                </c:pt>
                <c:pt idx="79">
                  <c:v>1330.83</c:v>
                </c:pt>
                <c:pt idx="80">
                  <c:v>2304.46</c:v>
                </c:pt>
                <c:pt idx="81">
                  <c:v>1313.79</c:v>
                </c:pt>
                <c:pt idx="82">
                  <c:v>1460.3499999999995</c:v>
                </c:pt>
                <c:pt idx="83">
                  <c:v>1404.4799999999996</c:v>
                </c:pt>
                <c:pt idx="84">
                  <c:v>1418.4899999999998</c:v>
                </c:pt>
                <c:pt idx="85">
                  <c:v>755.32999999999993</c:v>
                </c:pt>
                <c:pt idx="86">
                  <c:v>570.54999999999927</c:v>
                </c:pt>
                <c:pt idx="87">
                  <c:v>436.57999999999993</c:v>
                </c:pt>
                <c:pt idx="88">
                  <c:v>308.20999999999913</c:v>
                </c:pt>
                <c:pt idx="89">
                  <c:v>137.46000000000095</c:v>
                </c:pt>
                <c:pt idx="90">
                  <c:v>639.97999999999956</c:v>
                </c:pt>
                <c:pt idx="91">
                  <c:v>336.71999999999935</c:v>
                </c:pt>
                <c:pt idx="92">
                  <c:v>284.42000000000007</c:v>
                </c:pt>
                <c:pt idx="93">
                  <c:v>207</c:v>
                </c:pt>
                <c:pt idx="94">
                  <c:v>224.86999999999898</c:v>
                </c:pt>
                <c:pt idx="95">
                  <c:v>809.06999999999971</c:v>
                </c:pt>
                <c:pt idx="96">
                  <c:v>71.130000000001019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9AB6-42FB-8217-D5C2DB348219}"/>
            </c:ext>
          </c:extLst>
        </c:ser>
        <c:ser>
          <c:idx val="1"/>
          <c:order val="1"/>
          <c:tx>
            <c:strRef>
              <c:f>'ex. EEA, high prices, no AS (2)'!$C$1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(2)'!$C$2:$C$90</c:f>
              <c:numCache>
                <c:formatCode>General</c:formatCode>
                <c:ptCount val="89"/>
                <c:pt idx="0">
                  <c:v>4950.05</c:v>
                </c:pt>
                <c:pt idx="1">
                  <c:v>3086.7700000000009</c:v>
                </c:pt>
                <c:pt idx="2">
                  <c:v>2796.2700000000004</c:v>
                </c:pt>
                <c:pt idx="3">
                  <c:v>3214.07</c:v>
                </c:pt>
                <c:pt idx="4">
                  <c:v>3970.25</c:v>
                </c:pt>
                <c:pt idx="5">
                  <c:v>3939.5600000000004</c:v>
                </c:pt>
                <c:pt idx="6">
                  <c:v>3879.6400000000008</c:v>
                </c:pt>
                <c:pt idx="7">
                  <c:v>3602.21</c:v>
                </c:pt>
                <c:pt idx="8">
                  <c:v>3606.89</c:v>
                </c:pt>
                <c:pt idx="9">
                  <c:v>3544.6699999999996</c:v>
                </c:pt>
                <c:pt idx="10">
                  <c:v>3464.0200000000004</c:v>
                </c:pt>
                <c:pt idx="11">
                  <c:v>3293.29</c:v>
                </c:pt>
                <c:pt idx="12">
                  <c:v>3212.4799999999996</c:v>
                </c:pt>
                <c:pt idx="13">
                  <c:v>3153.3500000000004</c:v>
                </c:pt>
                <c:pt idx="14">
                  <c:v>3069.9</c:v>
                </c:pt>
                <c:pt idx="15">
                  <c:v>3051.8399999999997</c:v>
                </c:pt>
                <c:pt idx="16">
                  <c:v>3402.55</c:v>
                </c:pt>
                <c:pt idx="17">
                  <c:v>2539.79</c:v>
                </c:pt>
                <c:pt idx="18">
                  <c:v>64.449999999999818</c:v>
                </c:pt>
                <c:pt idx="19">
                  <c:v>759.10999999999967</c:v>
                </c:pt>
                <c:pt idx="20">
                  <c:v>65.319999999999709</c:v>
                </c:pt>
                <c:pt idx="21">
                  <c:v>457.84000000000015</c:v>
                </c:pt>
                <c:pt idx="22">
                  <c:v>374.38000000000011</c:v>
                </c:pt>
                <c:pt idx="23">
                  <c:v>53.309999999999491</c:v>
                </c:pt>
                <c:pt idx="24">
                  <c:v>832.65999999999985</c:v>
                </c:pt>
                <c:pt idx="25">
                  <c:v>0.53999999999996362</c:v>
                </c:pt>
                <c:pt idx="26">
                  <c:v>0</c:v>
                </c:pt>
                <c:pt idx="27">
                  <c:v>2.9999999999745341E-2</c:v>
                </c:pt>
                <c:pt idx="28">
                  <c:v>0</c:v>
                </c:pt>
                <c:pt idx="29">
                  <c:v>710.11000000000058</c:v>
                </c:pt>
                <c:pt idx="30">
                  <c:v>420.72000000000025</c:v>
                </c:pt>
                <c:pt idx="31">
                  <c:v>0.98999999999978172</c:v>
                </c:pt>
                <c:pt idx="32">
                  <c:v>0.90999999999985448</c:v>
                </c:pt>
                <c:pt idx="33">
                  <c:v>84.889999999999418</c:v>
                </c:pt>
                <c:pt idx="34">
                  <c:v>436.36000000000058</c:v>
                </c:pt>
                <c:pt idx="35">
                  <c:v>896.72999999999956</c:v>
                </c:pt>
                <c:pt idx="36">
                  <c:v>473.35999999999967</c:v>
                </c:pt>
                <c:pt idx="37">
                  <c:v>1068.5300000000002</c:v>
                </c:pt>
                <c:pt idx="38">
                  <c:v>811.92000000000007</c:v>
                </c:pt>
                <c:pt idx="39">
                  <c:v>1247.6599999999999</c:v>
                </c:pt>
                <c:pt idx="40">
                  <c:v>1419.56</c:v>
                </c:pt>
                <c:pt idx="41">
                  <c:v>1734.77</c:v>
                </c:pt>
                <c:pt idx="42">
                  <c:v>785.69999999999982</c:v>
                </c:pt>
                <c:pt idx="43">
                  <c:v>1824.2600000000002</c:v>
                </c:pt>
                <c:pt idx="44">
                  <c:v>1816.0100000000007</c:v>
                </c:pt>
                <c:pt idx="45">
                  <c:v>3897.17</c:v>
                </c:pt>
                <c:pt idx="46">
                  <c:v>4356.0600000000004</c:v>
                </c:pt>
                <c:pt idx="47">
                  <c:v>4776.1399999999985</c:v>
                </c:pt>
                <c:pt idx="48">
                  <c:v>4875.4500000000016</c:v>
                </c:pt>
                <c:pt idx="49">
                  <c:v>4894.67</c:v>
                </c:pt>
                <c:pt idx="50">
                  <c:v>4914.3700000000017</c:v>
                </c:pt>
                <c:pt idx="51">
                  <c:v>4765.49</c:v>
                </c:pt>
                <c:pt idx="52">
                  <c:v>4900.1200000000008</c:v>
                </c:pt>
                <c:pt idx="53">
                  <c:v>4846.6399999999985</c:v>
                </c:pt>
                <c:pt idx="54">
                  <c:v>4839.670000000001</c:v>
                </c:pt>
                <c:pt idx="55">
                  <c:v>4828.2900000000018</c:v>
                </c:pt>
                <c:pt idx="56">
                  <c:v>4774.5699999999988</c:v>
                </c:pt>
                <c:pt idx="57">
                  <c:v>4907.9500000000016</c:v>
                </c:pt>
                <c:pt idx="58">
                  <c:v>4911.1399999999994</c:v>
                </c:pt>
                <c:pt idx="59">
                  <c:v>4895.26</c:v>
                </c:pt>
                <c:pt idx="60">
                  <c:v>4934.33</c:v>
                </c:pt>
                <c:pt idx="61">
                  <c:v>4928.5499999999993</c:v>
                </c:pt>
                <c:pt idx="62">
                  <c:v>4927.75</c:v>
                </c:pt>
                <c:pt idx="63">
                  <c:v>4914.75</c:v>
                </c:pt>
                <c:pt idx="64">
                  <c:v>4793.2199999999993</c:v>
                </c:pt>
                <c:pt idx="65">
                  <c:v>4833.84</c:v>
                </c:pt>
                <c:pt idx="66">
                  <c:v>4890.0400000000009</c:v>
                </c:pt>
                <c:pt idx="67">
                  <c:v>4773.7000000000007</c:v>
                </c:pt>
                <c:pt idx="68">
                  <c:v>4650.6299999999992</c:v>
                </c:pt>
                <c:pt idx="69">
                  <c:v>4387.2499999999991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1859.2399999999993</c:v>
                </c:pt>
                <c:pt idx="75">
                  <c:v>1645.3199999999997</c:v>
                </c:pt>
                <c:pt idx="76">
                  <c:v>2466.6200000000003</c:v>
                </c:pt>
                <c:pt idx="77">
                  <c:v>2515.3100000000009</c:v>
                </c:pt>
                <c:pt idx="78">
                  <c:v>2807.3199999999997</c:v>
                </c:pt>
                <c:pt idx="79">
                  <c:v>3570</c:v>
                </c:pt>
                <c:pt idx="80">
                  <c:v>2478.73</c:v>
                </c:pt>
                <c:pt idx="81">
                  <c:v>3598.84</c:v>
                </c:pt>
                <c:pt idx="82">
                  <c:v>3464.5200000000004</c:v>
                </c:pt>
                <c:pt idx="83">
                  <c:v>3526.2700000000004</c:v>
                </c:pt>
                <c:pt idx="84">
                  <c:v>3508.58</c:v>
                </c:pt>
                <c:pt idx="85">
                  <c:v>4215.47</c:v>
                </c:pt>
                <c:pt idx="86">
                  <c:v>4402.3300000000008</c:v>
                </c:pt>
                <c:pt idx="87">
                  <c:v>4546.05</c:v>
                </c:pt>
                <c:pt idx="88">
                  <c:v>4681.6000000000013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9AB6-42FB-8217-D5C2DB348219}"/>
            </c:ext>
          </c:extLst>
        </c:ser>
        <c:ser>
          <c:idx val="2"/>
          <c:order val="2"/>
          <c:tx>
            <c:strRef>
              <c:f>'ex. EEA, high prices, no AS (2)'!$D$1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(2)'!$D$2:$D$90</c:f>
              <c:numCache>
                <c:formatCode>General</c:formatCode>
                <c:ptCount val="89"/>
                <c:pt idx="0">
                  <c:v>49.95</c:v>
                </c:pt>
                <c:pt idx="1">
                  <c:v>139.77000000000001</c:v>
                </c:pt>
                <c:pt idx="2">
                  <c:v>255.16</c:v>
                </c:pt>
                <c:pt idx="3">
                  <c:v>301.85000000000002</c:v>
                </c:pt>
                <c:pt idx="4">
                  <c:v>87.64</c:v>
                </c:pt>
                <c:pt idx="5">
                  <c:v>71.709999999999994</c:v>
                </c:pt>
                <c:pt idx="6">
                  <c:v>42.35</c:v>
                </c:pt>
                <c:pt idx="7">
                  <c:v>66.7</c:v>
                </c:pt>
                <c:pt idx="8">
                  <c:v>101.9</c:v>
                </c:pt>
                <c:pt idx="9">
                  <c:v>124.94</c:v>
                </c:pt>
                <c:pt idx="10">
                  <c:v>120.28</c:v>
                </c:pt>
                <c:pt idx="11">
                  <c:v>178.3</c:v>
                </c:pt>
                <c:pt idx="12">
                  <c:v>207.07</c:v>
                </c:pt>
                <c:pt idx="13">
                  <c:v>247.09</c:v>
                </c:pt>
                <c:pt idx="14">
                  <c:v>283.10000000000002</c:v>
                </c:pt>
                <c:pt idx="15">
                  <c:v>302.89999999999998</c:v>
                </c:pt>
                <c:pt idx="16">
                  <c:v>263.93</c:v>
                </c:pt>
                <c:pt idx="17">
                  <c:v>388.29</c:v>
                </c:pt>
                <c:pt idx="18">
                  <c:v>1013.88</c:v>
                </c:pt>
                <c:pt idx="19">
                  <c:v>240.89</c:v>
                </c:pt>
                <c:pt idx="20">
                  <c:v>934.68</c:v>
                </c:pt>
                <c:pt idx="21">
                  <c:v>242.16</c:v>
                </c:pt>
                <c:pt idx="22">
                  <c:v>325.62</c:v>
                </c:pt>
                <c:pt idx="23">
                  <c:v>846.69</c:v>
                </c:pt>
                <c:pt idx="24">
                  <c:v>1167.3399999999999</c:v>
                </c:pt>
                <c:pt idx="25">
                  <c:v>0.46</c:v>
                </c:pt>
                <c:pt idx="26">
                  <c:v>0</c:v>
                </c:pt>
                <c:pt idx="27">
                  <c:v>0.97</c:v>
                </c:pt>
                <c:pt idx="28">
                  <c:v>0</c:v>
                </c:pt>
                <c:pt idx="29">
                  <c:v>2789.89</c:v>
                </c:pt>
                <c:pt idx="30">
                  <c:v>979.28</c:v>
                </c:pt>
                <c:pt idx="31">
                  <c:v>0.01</c:v>
                </c:pt>
                <c:pt idx="32">
                  <c:v>0.09</c:v>
                </c:pt>
                <c:pt idx="33">
                  <c:v>3115.11</c:v>
                </c:pt>
                <c:pt idx="34">
                  <c:v>2763.64</c:v>
                </c:pt>
                <c:pt idx="35">
                  <c:v>1000</c:v>
                </c:pt>
                <c:pt idx="36">
                  <c:v>2495.0100000000002</c:v>
                </c:pt>
                <c:pt idx="37">
                  <c:v>1704.73</c:v>
                </c:pt>
                <c:pt idx="38">
                  <c:v>1658.13</c:v>
                </c:pt>
                <c:pt idx="39">
                  <c:v>1406.83</c:v>
                </c:pt>
                <c:pt idx="40">
                  <c:v>1308.27</c:v>
                </c:pt>
                <c:pt idx="41">
                  <c:v>1046.4000000000001</c:v>
                </c:pt>
                <c:pt idx="42">
                  <c:v>1465.42</c:v>
                </c:pt>
                <c:pt idx="43">
                  <c:v>1051.8800000000001</c:v>
                </c:pt>
                <c:pt idx="44">
                  <c:v>910.52</c:v>
                </c:pt>
                <c:pt idx="45">
                  <c:v>192.67</c:v>
                </c:pt>
                <c:pt idx="46">
                  <c:v>66.95</c:v>
                </c:pt>
                <c:pt idx="47">
                  <c:v>8.5500000000000007</c:v>
                </c:pt>
                <c:pt idx="48">
                  <c:v>3.95</c:v>
                </c:pt>
                <c:pt idx="49">
                  <c:v>0.34</c:v>
                </c:pt>
                <c:pt idx="50">
                  <c:v>0.11</c:v>
                </c:pt>
                <c:pt idx="51">
                  <c:v>0.34</c:v>
                </c:pt>
                <c:pt idx="52">
                  <c:v>7.0000000000000007E-2</c:v>
                </c:pt>
                <c:pt idx="53">
                  <c:v>0.05</c:v>
                </c:pt>
                <c:pt idx="54">
                  <c:v>0.04</c:v>
                </c:pt>
                <c:pt idx="55">
                  <c:v>0.03</c:v>
                </c:pt>
                <c:pt idx="56">
                  <c:v>0.06</c:v>
                </c:pt>
                <c:pt idx="57">
                  <c:v>0.03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0.02</c:v>
                </c:pt>
                <c:pt idx="68">
                  <c:v>0.51</c:v>
                </c:pt>
                <c:pt idx="69">
                  <c:v>1.05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171.98</c:v>
                </c:pt>
                <c:pt idx="75">
                  <c:v>238.79</c:v>
                </c:pt>
                <c:pt idx="76">
                  <c:v>122.43</c:v>
                </c:pt>
                <c:pt idx="77">
                  <c:v>205.39</c:v>
                </c:pt>
                <c:pt idx="78">
                  <c:v>266.2</c:v>
                </c:pt>
                <c:pt idx="79">
                  <c:v>99.17</c:v>
                </c:pt>
                <c:pt idx="80">
                  <c:v>216.81</c:v>
                </c:pt>
                <c:pt idx="81">
                  <c:v>87.37</c:v>
                </c:pt>
                <c:pt idx="82">
                  <c:v>75.13</c:v>
                </c:pt>
                <c:pt idx="83">
                  <c:v>69.25</c:v>
                </c:pt>
                <c:pt idx="84">
                  <c:v>72.930000000000007</c:v>
                </c:pt>
                <c:pt idx="85">
                  <c:v>29.2</c:v>
                </c:pt>
                <c:pt idx="86">
                  <c:v>27.12</c:v>
                </c:pt>
                <c:pt idx="87">
                  <c:v>17.37</c:v>
                </c:pt>
                <c:pt idx="88">
                  <c:v>10.19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9AB6-42FB-8217-D5C2DB348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3"/>
          <c:order val="3"/>
          <c:tx>
            <c:strRef>
              <c:f>'ex. EEA, high prices, no AS (2)'!$F$1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(2)'!$F$2:$F$98</c:f>
              <c:numCache>
                <c:formatCode>General</c:formatCode>
                <c:ptCount val="97"/>
                <c:pt idx="1">
                  <c:v>0</c:v>
                </c:pt>
                <c:pt idx="2">
                  <c:v>-15</c:v>
                </c:pt>
                <c:pt idx="3">
                  <c:v>-15</c:v>
                </c:pt>
                <c:pt idx="4">
                  <c:v>-15</c:v>
                </c:pt>
                <c:pt idx="5">
                  <c:v>-15</c:v>
                </c:pt>
                <c:pt idx="6">
                  <c:v>-15</c:v>
                </c:pt>
                <c:pt idx="7">
                  <c:v>-15</c:v>
                </c:pt>
                <c:pt idx="8">
                  <c:v>-15</c:v>
                </c:pt>
                <c:pt idx="9">
                  <c:v>-15</c:v>
                </c:pt>
                <c:pt idx="10">
                  <c:v>-15</c:v>
                </c:pt>
                <c:pt idx="11">
                  <c:v>-15</c:v>
                </c:pt>
                <c:pt idx="12">
                  <c:v>-15</c:v>
                </c:pt>
                <c:pt idx="13">
                  <c:v>-15</c:v>
                </c:pt>
                <c:pt idx="14">
                  <c:v>-15</c:v>
                </c:pt>
                <c:pt idx="15">
                  <c:v>-15</c:v>
                </c:pt>
                <c:pt idx="16">
                  <c:v>-15</c:v>
                </c:pt>
                <c:pt idx="1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AB6-42FB-8217-D5C2DB348219}"/>
            </c:ext>
          </c:extLst>
        </c:ser>
        <c:ser>
          <c:idx val="4"/>
          <c:order val="4"/>
          <c:tx>
            <c:strRef>
              <c:f>'ex. EEA, high prices, no AS (2)'!$G$1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(2)'!$G$2:$G$98</c:f>
              <c:numCache>
                <c:formatCode>General</c:formatCode>
                <c:ptCount val="97"/>
                <c:pt idx="69">
                  <c:v>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AB6-42FB-8217-D5C2DB348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004287"/>
        <c:axId val="577006783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  <a:p>
                <a:pPr>
                  <a:defRPr/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57700678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 Reserve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004287"/>
        <c:crosses val="max"/>
        <c:crossBetween val="midCat"/>
      </c:valAx>
      <c:valAx>
        <c:axId val="577004287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57700678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100MW ESR example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560984841433819E-2"/>
          <c:y val="0.12069384059362022"/>
          <c:w val="0.8676352512673503"/>
          <c:h val="0.706503987728793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'ex. EEA, high prices, no AS (2)'!$B$1</c:f>
              <c:strCache>
                <c:ptCount val="1"/>
                <c:pt idx="0">
                  <c:v>LMP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(2)'!$B$2:$B$98</c:f>
              <c:numCache>
                <c:formatCode>General</c:formatCode>
                <c:ptCount val="97"/>
                <c:pt idx="1">
                  <c:v>1773.4599999999991</c:v>
                </c:pt>
                <c:pt idx="2">
                  <c:v>1948.5699999999997</c:v>
                </c:pt>
                <c:pt idx="3">
                  <c:v>1484.08</c:v>
                </c:pt>
                <c:pt idx="4">
                  <c:v>942.10999999999967</c:v>
                </c:pt>
                <c:pt idx="5">
                  <c:v>988.72999999999956</c:v>
                </c:pt>
                <c:pt idx="6">
                  <c:v>1078.0099999999993</c:v>
                </c:pt>
                <c:pt idx="7">
                  <c:v>1331.0900000000001</c:v>
                </c:pt>
                <c:pt idx="8">
                  <c:v>1291.21</c:v>
                </c:pt>
                <c:pt idx="9">
                  <c:v>1330.3900000000003</c:v>
                </c:pt>
                <c:pt idx="10">
                  <c:v>1415.6999999999998</c:v>
                </c:pt>
                <c:pt idx="11">
                  <c:v>1528.4099999999999</c:v>
                </c:pt>
                <c:pt idx="12">
                  <c:v>1580.4500000000007</c:v>
                </c:pt>
                <c:pt idx="13">
                  <c:v>1599.5599999999995</c:v>
                </c:pt>
                <c:pt idx="14">
                  <c:v>1647</c:v>
                </c:pt>
                <c:pt idx="15">
                  <c:v>1645.2600000000002</c:v>
                </c:pt>
                <c:pt idx="16">
                  <c:v>1333.5199999999995</c:v>
                </c:pt>
                <c:pt idx="17">
                  <c:v>2071.92</c:v>
                </c:pt>
                <c:pt idx="18">
                  <c:v>3921.67</c:v>
                </c:pt>
                <c:pt idx="19">
                  <c:v>4000</c:v>
                </c:pt>
                <c:pt idx="20">
                  <c:v>4000</c:v>
                </c:pt>
                <c:pt idx="21">
                  <c:v>4300</c:v>
                </c:pt>
                <c:pt idx="22">
                  <c:v>4300</c:v>
                </c:pt>
                <c:pt idx="23">
                  <c:v>4100</c:v>
                </c:pt>
                <c:pt idx="24">
                  <c:v>3000</c:v>
                </c:pt>
                <c:pt idx="25">
                  <c:v>4999</c:v>
                </c:pt>
                <c:pt idx="26">
                  <c:v>5000</c:v>
                </c:pt>
                <c:pt idx="27">
                  <c:v>4999</c:v>
                </c:pt>
                <c:pt idx="28">
                  <c:v>5000</c:v>
                </c:pt>
                <c:pt idx="29">
                  <c:v>1500</c:v>
                </c:pt>
                <c:pt idx="30">
                  <c:v>3600</c:v>
                </c:pt>
                <c:pt idx="31">
                  <c:v>4999</c:v>
                </c:pt>
                <c:pt idx="32">
                  <c:v>4999</c:v>
                </c:pt>
                <c:pt idx="33">
                  <c:v>1800</c:v>
                </c:pt>
                <c:pt idx="34">
                  <c:v>1800</c:v>
                </c:pt>
                <c:pt idx="35">
                  <c:v>3103.2700000000004</c:v>
                </c:pt>
                <c:pt idx="36">
                  <c:v>2031.63</c:v>
                </c:pt>
                <c:pt idx="37">
                  <c:v>2226.7399999999998</c:v>
                </c:pt>
                <c:pt idx="38">
                  <c:v>2529.9499999999998</c:v>
                </c:pt>
                <c:pt idx="39">
                  <c:v>2345.5100000000002</c:v>
                </c:pt>
                <c:pt idx="40">
                  <c:v>2272.17</c:v>
                </c:pt>
                <c:pt idx="41">
                  <c:v>2218.83</c:v>
                </c:pt>
                <c:pt idx="42">
                  <c:v>2748.88</c:v>
                </c:pt>
                <c:pt idx="43">
                  <c:v>2123.8599999999997</c:v>
                </c:pt>
                <c:pt idx="44">
                  <c:v>2273.4699999999993</c:v>
                </c:pt>
                <c:pt idx="45">
                  <c:v>910.15999999999985</c:v>
                </c:pt>
                <c:pt idx="46">
                  <c:v>576.98999999999978</c:v>
                </c:pt>
                <c:pt idx="47">
                  <c:v>215.31000000000131</c:v>
                </c:pt>
                <c:pt idx="48">
                  <c:v>120.59999999999854</c:v>
                </c:pt>
                <c:pt idx="49">
                  <c:v>104.98999999999978</c:v>
                </c:pt>
                <c:pt idx="50">
                  <c:v>85.519999999998618</c:v>
                </c:pt>
                <c:pt idx="51">
                  <c:v>234.17000000000007</c:v>
                </c:pt>
                <c:pt idx="52">
                  <c:v>99.809999999999491</c:v>
                </c:pt>
                <c:pt idx="53">
                  <c:v>153.31000000000131</c:v>
                </c:pt>
                <c:pt idx="54">
                  <c:v>160.28999999999905</c:v>
                </c:pt>
                <c:pt idx="55">
                  <c:v>171.67999999999847</c:v>
                </c:pt>
                <c:pt idx="56">
                  <c:v>225.3700000000008</c:v>
                </c:pt>
                <c:pt idx="57">
                  <c:v>92.019999999998618</c:v>
                </c:pt>
                <c:pt idx="58">
                  <c:v>88.860000000000582</c:v>
                </c:pt>
                <c:pt idx="59">
                  <c:v>104.73999999999978</c:v>
                </c:pt>
                <c:pt idx="60">
                  <c:v>65.670000000000073</c:v>
                </c:pt>
                <c:pt idx="61">
                  <c:v>71.450000000000728</c:v>
                </c:pt>
                <c:pt idx="62">
                  <c:v>72.25</c:v>
                </c:pt>
                <c:pt idx="63">
                  <c:v>85.25</c:v>
                </c:pt>
                <c:pt idx="64">
                  <c:v>206.78000000000065</c:v>
                </c:pt>
                <c:pt idx="65">
                  <c:v>166.15999999999985</c:v>
                </c:pt>
                <c:pt idx="66">
                  <c:v>109.95999999999913</c:v>
                </c:pt>
                <c:pt idx="67">
                  <c:v>226.27999999999884</c:v>
                </c:pt>
                <c:pt idx="68">
                  <c:v>348.86000000000058</c:v>
                </c:pt>
                <c:pt idx="69">
                  <c:v>611.70000000000073</c:v>
                </c:pt>
                <c:pt idx="70">
                  <c:v>5000</c:v>
                </c:pt>
                <c:pt idx="71">
                  <c:v>5000</c:v>
                </c:pt>
                <c:pt idx="72">
                  <c:v>5000</c:v>
                </c:pt>
                <c:pt idx="73">
                  <c:v>5000</c:v>
                </c:pt>
                <c:pt idx="74">
                  <c:v>2968.7800000000007</c:v>
                </c:pt>
                <c:pt idx="75">
                  <c:v>3115.8900000000003</c:v>
                </c:pt>
                <c:pt idx="76">
                  <c:v>2410.9499999999998</c:v>
                </c:pt>
                <c:pt idx="77">
                  <c:v>2279.2999999999993</c:v>
                </c:pt>
                <c:pt idx="78">
                  <c:v>1926.4800000000005</c:v>
                </c:pt>
                <c:pt idx="79">
                  <c:v>1330.83</c:v>
                </c:pt>
                <c:pt idx="80">
                  <c:v>2304.46</c:v>
                </c:pt>
                <c:pt idx="81">
                  <c:v>1313.79</c:v>
                </c:pt>
                <c:pt idx="82">
                  <c:v>1460.3499999999995</c:v>
                </c:pt>
                <c:pt idx="83">
                  <c:v>1404.4799999999996</c:v>
                </c:pt>
                <c:pt idx="84">
                  <c:v>1418.4899999999998</c:v>
                </c:pt>
                <c:pt idx="85">
                  <c:v>755.32999999999993</c:v>
                </c:pt>
                <c:pt idx="86">
                  <c:v>570.54999999999927</c:v>
                </c:pt>
                <c:pt idx="87">
                  <c:v>436.57999999999993</c:v>
                </c:pt>
                <c:pt idx="88">
                  <c:v>308.20999999999913</c:v>
                </c:pt>
                <c:pt idx="89">
                  <c:v>137.46000000000095</c:v>
                </c:pt>
                <c:pt idx="90">
                  <c:v>639.97999999999956</c:v>
                </c:pt>
                <c:pt idx="91">
                  <c:v>336.71999999999935</c:v>
                </c:pt>
                <c:pt idx="92">
                  <c:v>284.42000000000007</c:v>
                </c:pt>
                <c:pt idx="93">
                  <c:v>207</c:v>
                </c:pt>
                <c:pt idx="94">
                  <c:v>224.86999999999898</c:v>
                </c:pt>
                <c:pt idx="95">
                  <c:v>809.06999999999971</c:v>
                </c:pt>
                <c:pt idx="96">
                  <c:v>71.130000000001019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0-4EB5-4E5E-B9E2-C88377C25FAB}"/>
            </c:ext>
          </c:extLst>
        </c:ser>
        <c:ser>
          <c:idx val="1"/>
          <c:order val="1"/>
          <c:tx>
            <c:strRef>
              <c:f>'ex. EEA, high prices, no AS (2)'!$C$1</c:f>
              <c:strCache>
                <c:ptCount val="1"/>
                <c:pt idx="0">
                  <c:v>RDPA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(2)'!$C$2:$C$90</c:f>
              <c:numCache>
                <c:formatCode>General</c:formatCode>
                <c:ptCount val="89"/>
                <c:pt idx="0">
                  <c:v>4950.05</c:v>
                </c:pt>
                <c:pt idx="1">
                  <c:v>3086.7700000000009</c:v>
                </c:pt>
                <c:pt idx="2">
                  <c:v>2796.2700000000004</c:v>
                </c:pt>
                <c:pt idx="3">
                  <c:v>3214.07</c:v>
                </c:pt>
                <c:pt idx="4">
                  <c:v>3970.25</c:v>
                </c:pt>
                <c:pt idx="5">
                  <c:v>3939.5600000000004</c:v>
                </c:pt>
                <c:pt idx="6">
                  <c:v>3879.6400000000008</c:v>
                </c:pt>
                <c:pt idx="7">
                  <c:v>3602.21</c:v>
                </c:pt>
                <c:pt idx="8">
                  <c:v>3606.89</c:v>
                </c:pt>
                <c:pt idx="9">
                  <c:v>3544.6699999999996</c:v>
                </c:pt>
                <c:pt idx="10">
                  <c:v>3464.0200000000004</c:v>
                </c:pt>
                <c:pt idx="11">
                  <c:v>3293.29</c:v>
                </c:pt>
                <c:pt idx="12">
                  <c:v>3212.4799999999996</c:v>
                </c:pt>
                <c:pt idx="13">
                  <c:v>3153.3500000000004</c:v>
                </c:pt>
                <c:pt idx="14">
                  <c:v>3069.9</c:v>
                </c:pt>
                <c:pt idx="15">
                  <c:v>3051.8399999999997</c:v>
                </c:pt>
                <c:pt idx="16">
                  <c:v>3402.55</c:v>
                </c:pt>
                <c:pt idx="17">
                  <c:v>2539.79</c:v>
                </c:pt>
                <c:pt idx="18">
                  <c:v>64.449999999999818</c:v>
                </c:pt>
                <c:pt idx="19">
                  <c:v>759.10999999999967</c:v>
                </c:pt>
                <c:pt idx="20">
                  <c:v>65.319999999999709</c:v>
                </c:pt>
                <c:pt idx="21">
                  <c:v>457.84000000000015</c:v>
                </c:pt>
                <c:pt idx="22">
                  <c:v>374.38000000000011</c:v>
                </c:pt>
                <c:pt idx="23">
                  <c:v>53.309999999999491</c:v>
                </c:pt>
                <c:pt idx="24">
                  <c:v>832.65999999999985</c:v>
                </c:pt>
                <c:pt idx="25">
                  <c:v>0.53999999999996362</c:v>
                </c:pt>
                <c:pt idx="26">
                  <c:v>0</c:v>
                </c:pt>
                <c:pt idx="27">
                  <c:v>2.9999999999745341E-2</c:v>
                </c:pt>
                <c:pt idx="28">
                  <c:v>0</c:v>
                </c:pt>
                <c:pt idx="29">
                  <c:v>710.11000000000058</c:v>
                </c:pt>
                <c:pt idx="30">
                  <c:v>420.72000000000025</c:v>
                </c:pt>
                <c:pt idx="31">
                  <c:v>0.98999999999978172</c:v>
                </c:pt>
                <c:pt idx="32">
                  <c:v>0.90999999999985448</c:v>
                </c:pt>
                <c:pt idx="33">
                  <c:v>84.889999999999418</c:v>
                </c:pt>
                <c:pt idx="34">
                  <c:v>436.36000000000058</c:v>
                </c:pt>
                <c:pt idx="35">
                  <c:v>896.72999999999956</c:v>
                </c:pt>
                <c:pt idx="36">
                  <c:v>473.35999999999967</c:v>
                </c:pt>
                <c:pt idx="37">
                  <c:v>1068.5300000000002</c:v>
                </c:pt>
                <c:pt idx="38">
                  <c:v>811.92000000000007</c:v>
                </c:pt>
                <c:pt idx="39">
                  <c:v>1247.6599999999999</c:v>
                </c:pt>
                <c:pt idx="40">
                  <c:v>1419.56</c:v>
                </c:pt>
                <c:pt idx="41">
                  <c:v>1734.77</c:v>
                </c:pt>
                <c:pt idx="42">
                  <c:v>785.69999999999982</c:v>
                </c:pt>
                <c:pt idx="43">
                  <c:v>1824.2600000000002</c:v>
                </c:pt>
                <c:pt idx="44">
                  <c:v>1816.0100000000007</c:v>
                </c:pt>
                <c:pt idx="45">
                  <c:v>3897.17</c:v>
                </c:pt>
                <c:pt idx="46">
                  <c:v>4356.0600000000004</c:v>
                </c:pt>
                <c:pt idx="47">
                  <c:v>4776.1399999999985</c:v>
                </c:pt>
                <c:pt idx="48">
                  <c:v>4875.4500000000016</c:v>
                </c:pt>
                <c:pt idx="49">
                  <c:v>4894.67</c:v>
                </c:pt>
                <c:pt idx="50">
                  <c:v>4914.3700000000017</c:v>
                </c:pt>
                <c:pt idx="51">
                  <c:v>4765.49</c:v>
                </c:pt>
                <c:pt idx="52">
                  <c:v>4900.1200000000008</c:v>
                </c:pt>
                <c:pt idx="53">
                  <c:v>4846.6399999999985</c:v>
                </c:pt>
                <c:pt idx="54">
                  <c:v>4839.670000000001</c:v>
                </c:pt>
                <c:pt idx="55">
                  <c:v>4828.2900000000018</c:v>
                </c:pt>
                <c:pt idx="56">
                  <c:v>4774.5699999999988</c:v>
                </c:pt>
                <c:pt idx="57">
                  <c:v>4907.9500000000016</c:v>
                </c:pt>
                <c:pt idx="58">
                  <c:v>4911.1399999999994</c:v>
                </c:pt>
                <c:pt idx="59">
                  <c:v>4895.26</c:v>
                </c:pt>
                <c:pt idx="60">
                  <c:v>4934.33</c:v>
                </c:pt>
                <c:pt idx="61">
                  <c:v>4928.5499999999993</c:v>
                </c:pt>
                <c:pt idx="62">
                  <c:v>4927.75</c:v>
                </c:pt>
                <c:pt idx="63">
                  <c:v>4914.75</c:v>
                </c:pt>
                <c:pt idx="64">
                  <c:v>4793.2199999999993</c:v>
                </c:pt>
                <c:pt idx="65">
                  <c:v>4833.84</c:v>
                </c:pt>
                <c:pt idx="66">
                  <c:v>4890.0400000000009</c:v>
                </c:pt>
                <c:pt idx="67">
                  <c:v>4773.7000000000007</c:v>
                </c:pt>
                <c:pt idx="68">
                  <c:v>4650.6299999999992</c:v>
                </c:pt>
                <c:pt idx="69">
                  <c:v>4387.2499999999991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1859.2399999999993</c:v>
                </c:pt>
                <c:pt idx="75">
                  <c:v>1645.3199999999997</c:v>
                </c:pt>
                <c:pt idx="76">
                  <c:v>2466.6200000000003</c:v>
                </c:pt>
                <c:pt idx="77">
                  <c:v>2515.3100000000009</c:v>
                </c:pt>
                <c:pt idx="78">
                  <c:v>2807.3199999999997</c:v>
                </c:pt>
                <c:pt idx="79">
                  <c:v>3570</c:v>
                </c:pt>
                <c:pt idx="80">
                  <c:v>2478.73</c:v>
                </c:pt>
                <c:pt idx="81">
                  <c:v>3598.84</c:v>
                </c:pt>
                <c:pt idx="82">
                  <c:v>3464.5200000000004</c:v>
                </c:pt>
                <c:pt idx="83">
                  <c:v>3526.2700000000004</c:v>
                </c:pt>
                <c:pt idx="84">
                  <c:v>3508.58</c:v>
                </c:pt>
                <c:pt idx="85">
                  <c:v>4215.47</c:v>
                </c:pt>
                <c:pt idx="86">
                  <c:v>4402.3300000000008</c:v>
                </c:pt>
                <c:pt idx="87">
                  <c:v>4546.05</c:v>
                </c:pt>
                <c:pt idx="88">
                  <c:v>4681.6000000000013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1-4EB5-4E5E-B9E2-C88377C25FAB}"/>
            </c:ext>
          </c:extLst>
        </c:ser>
        <c:ser>
          <c:idx val="2"/>
          <c:order val="2"/>
          <c:tx>
            <c:strRef>
              <c:f>'ex. EEA, high prices, no AS (2)'!$D$1</c:f>
              <c:strCache>
                <c:ptCount val="1"/>
                <c:pt idx="0">
                  <c:v>ORDC</c:v>
                </c:pt>
              </c:strCache>
              <c:extLst xmlns:c15="http://schemas.microsoft.com/office/drawing/2012/chart"/>
            </c:strRef>
          </c:tx>
          <c:spPr>
            <a:ln w="1905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'ex. EEA, high prices, no AS (2)'!$A$2:$A$90</c:f>
              <c:numCache>
                <c:formatCode>m/d/yy\ h:mm;@</c:formatCode>
                <c:ptCount val="89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</c:numCache>
              <c:extLst xmlns:c15="http://schemas.microsoft.com/office/drawing/2012/chart"/>
            </c:numRef>
          </c:xVal>
          <c:yVal>
            <c:numRef>
              <c:f>'ex. EEA, high prices, no AS (2)'!$D$2:$D$90</c:f>
              <c:numCache>
                <c:formatCode>General</c:formatCode>
                <c:ptCount val="89"/>
                <c:pt idx="0">
                  <c:v>49.95</c:v>
                </c:pt>
                <c:pt idx="1">
                  <c:v>139.77000000000001</c:v>
                </c:pt>
                <c:pt idx="2">
                  <c:v>255.16</c:v>
                </c:pt>
                <c:pt idx="3">
                  <c:v>301.85000000000002</c:v>
                </c:pt>
                <c:pt idx="4">
                  <c:v>87.64</c:v>
                </c:pt>
                <c:pt idx="5">
                  <c:v>71.709999999999994</c:v>
                </c:pt>
                <c:pt idx="6">
                  <c:v>42.35</c:v>
                </c:pt>
                <c:pt idx="7">
                  <c:v>66.7</c:v>
                </c:pt>
                <c:pt idx="8">
                  <c:v>101.9</c:v>
                </c:pt>
                <c:pt idx="9">
                  <c:v>124.94</c:v>
                </c:pt>
                <c:pt idx="10">
                  <c:v>120.28</c:v>
                </c:pt>
                <c:pt idx="11">
                  <c:v>178.3</c:v>
                </c:pt>
                <c:pt idx="12">
                  <c:v>207.07</c:v>
                </c:pt>
                <c:pt idx="13">
                  <c:v>247.09</c:v>
                </c:pt>
                <c:pt idx="14">
                  <c:v>283.10000000000002</c:v>
                </c:pt>
                <c:pt idx="15">
                  <c:v>302.89999999999998</c:v>
                </c:pt>
                <c:pt idx="16">
                  <c:v>263.93</c:v>
                </c:pt>
                <c:pt idx="17">
                  <c:v>388.29</c:v>
                </c:pt>
                <c:pt idx="18">
                  <c:v>1013.88</c:v>
                </c:pt>
                <c:pt idx="19">
                  <c:v>240.89</c:v>
                </c:pt>
                <c:pt idx="20">
                  <c:v>934.68</c:v>
                </c:pt>
                <c:pt idx="21">
                  <c:v>242.16</c:v>
                </c:pt>
                <c:pt idx="22">
                  <c:v>325.62</c:v>
                </c:pt>
                <c:pt idx="23">
                  <c:v>846.69</c:v>
                </c:pt>
                <c:pt idx="24">
                  <c:v>1167.3399999999999</c:v>
                </c:pt>
                <c:pt idx="25">
                  <c:v>0.46</c:v>
                </c:pt>
                <c:pt idx="26">
                  <c:v>0</c:v>
                </c:pt>
                <c:pt idx="27">
                  <c:v>0.97</c:v>
                </c:pt>
                <c:pt idx="28">
                  <c:v>0</c:v>
                </c:pt>
                <c:pt idx="29">
                  <c:v>2789.89</c:v>
                </c:pt>
                <c:pt idx="30">
                  <c:v>979.28</c:v>
                </c:pt>
                <c:pt idx="31">
                  <c:v>0.01</c:v>
                </c:pt>
                <c:pt idx="32">
                  <c:v>0.09</c:v>
                </c:pt>
                <c:pt idx="33">
                  <c:v>3115.11</c:v>
                </c:pt>
                <c:pt idx="34">
                  <c:v>2763.64</c:v>
                </c:pt>
                <c:pt idx="35">
                  <c:v>1000</c:v>
                </c:pt>
                <c:pt idx="36">
                  <c:v>2495.0100000000002</c:v>
                </c:pt>
                <c:pt idx="37">
                  <c:v>1704.73</c:v>
                </c:pt>
                <c:pt idx="38">
                  <c:v>1658.13</c:v>
                </c:pt>
                <c:pt idx="39">
                  <c:v>1406.83</c:v>
                </c:pt>
                <c:pt idx="40">
                  <c:v>1308.27</c:v>
                </c:pt>
                <c:pt idx="41">
                  <c:v>1046.4000000000001</c:v>
                </c:pt>
                <c:pt idx="42">
                  <c:v>1465.42</c:v>
                </c:pt>
                <c:pt idx="43">
                  <c:v>1051.8800000000001</c:v>
                </c:pt>
                <c:pt idx="44">
                  <c:v>910.52</c:v>
                </c:pt>
                <c:pt idx="45">
                  <c:v>192.67</c:v>
                </c:pt>
                <c:pt idx="46">
                  <c:v>66.95</c:v>
                </c:pt>
                <c:pt idx="47">
                  <c:v>8.5500000000000007</c:v>
                </c:pt>
                <c:pt idx="48">
                  <c:v>3.95</c:v>
                </c:pt>
                <c:pt idx="49">
                  <c:v>0.34</c:v>
                </c:pt>
                <c:pt idx="50">
                  <c:v>0.11</c:v>
                </c:pt>
                <c:pt idx="51">
                  <c:v>0.34</c:v>
                </c:pt>
                <c:pt idx="52">
                  <c:v>7.0000000000000007E-2</c:v>
                </c:pt>
                <c:pt idx="53">
                  <c:v>0.05</c:v>
                </c:pt>
                <c:pt idx="54">
                  <c:v>0.04</c:v>
                </c:pt>
                <c:pt idx="55">
                  <c:v>0.03</c:v>
                </c:pt>
                <c:pt idx="56">
                  <c:v>0.06</c:v>
                </c:pt>
                <c:pt idx="57">
                  <c:v>0.03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0.02</c:v>
                </c:pt>
                <c:pt idx="68">
                  <c:v>0.51</c:v>
                </c:pt>
                <c:pt idx="69">
                  <c:v>1.05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171.98</c:v>
                </c:pt>
                <c:pt idx="75">
                  <c:v>238.79</c:v>
                </c:pt>
                <c:pt idx="76">
                  <c:v>122.43</c:v>
                </c:pt>
                <c:pt idx="77">
                  <c:v>205.39</c:v>
                </c:pt>
                <c:pt idx="78">
                  <c:v>266.2</c:v>
                </c:pt>
                <c:pt idx="79">
                  <c:v>99.17</c:v>
                </c:pt>
                <c:pt idx="80">
                  <c:v>216.81</c:v>
                </c:pt>
                <c:pt idx="81">
                  <c:v>87.37</c:v>
                </c:pt>
                <c:pt idx="82">
                  <c:v>75.13</c:v>
                </c:pt>
                <c:pt idx="83">
                  <c:v>69.25</c:v>
                </c:pt>
                <c:pt idx="84">
                  <c:v>72.930000000000007</c:v>
                </c:pt>
                <c:pt idx="85">
                  <c:v>29.2</c:v>
                </c:pt>
                <c:pt idx="86">
                  <c:v>27.12</c:v>
                </c:pt>
                <c:pt idx="87">
                  <c:v>17.37</c:v>
                </c:pt>
                <c:pt idx="88">
                  <c:v>10.19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2-4EB5-4E5E-B9E2-C88377C25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0907263"/>
        <c:axId val="1020907679"/>
        <c:extLst/>
      </c:scatterChart>
      <c:scatterChart>
        <c:scatterStyle val="smoothMarker"/>
        <c:varyColors val="0"/>
        <c:ser>
          <c:idx val="3"/>
          <c:order val="3"/>
          <c:tx>
            <c:strRef>
              <c:f>'ex. EEA, high prices, no AS (2)'!$F$1</c:f>
              <c:strCache>
                <c:ptCount val="1"/>
                <c:pt idx="0">
                  <c:v>ESR-CLR basepoint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(2)'!$F$2:$F$98</c:f>
              <c:numCache>
                <c:formatCode>General</c:formatCode>
                <c:ptCount val="97"/>
                <c:pt idx="1">
                  <c:v>0</c:v>
                </c:pt>
                <c:pt idx="2">
                  <c:v>-15</c:v>
                </c:pt>
                <c:pt idx="3">
                  <c:v>-15</c:v>
                </c:pt>
                <c:pt idx="4">
                  <c:v>-15</c:v>
                </c:pt>
                <c:pt idx="5">
                  <c:v>-15</c:v>
                </c:pt>
                <c:pt idx="6">
                  <c:v>-15</c:v>
                </c:pt>
                <c:pt idx="7">
                  <c:v>-15</c:v>
                </c:pt>
                <c:pt idx="8">
                  <c:v>-15</c:v>
                </c:pt>
                <c:pt idx="9">
                  <c:v>-15</c:v>
                </c:pt>
                <c:pt idx="10">
                  <c:v>-15</c:v>
                </c:pt>
                <c:pt idx="11">
                  <c:v>-15</c:v>
                </c:pt>
                <c:pt idx="12">
                  <c:v>-15</c:v>
                </c:pt>
                <c:pt idx="13">
                  <c:v>-15</c:v>
                </c:pt>
                <c:pt idx="14">
                  <c:v>-15</c:v>
                </c:pt>
                <c:pt idx="15">
                  <c:v>-15</c:v>
                </c:pt>
                <c:pt idx="16">
                  <c:v>-15</c:v>
                </c:pt>
                <c:pt idx="1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EB5-4E5E-B9E2-C88377C25FAB}"/>
            </c:ext>
          </c:extLst>
        </c:ser>
        <c:ser>
          <c:idx val="4"/>
          <c:order val="4"/>
          <c:tx>
            <c:strRef>
              <c:f>'ex. EEA, high prices, no AS (2)'!$G$1</c:f>
              <c:strCache>
                <c:ptCount val="1"/>
                <c:pt idx="0">
                  <c:v>ESR-Gen basepoint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'ex. EEA, high prices, no AS (2)'!$A$2:$A$98</c:f>
              <c:numCache>
                <c:formatCode>m/d/yy\ h:mm;@</c:formatCode>
                <c:ptCount val="97"/>
                <c:pt idx="0">
                  <c:v>44835</c:v>
                </c:pt>
                <c:pt idx="1">
                  <c:v>44835.010416666664</c:v>
                </c:pt>
                <c:pt idx="2">
                  <c:v>44835.020833333328</c:v>
                </c:pt>
                <c:pt idx="3">
                  <c:v>44835.031249999993</c:v>
                </c:pt>
                <c:pt idx="4">
                  <c:v>44835.041666666657</c:v>
                </c:pt>
                <c:pt idx="5">
                  <c:v>44835.052083333321</c:v>
                </c:pt>
                <c:pt idx="6">
                  <c:v>44835.062499999985</c:v>
                </c:pt>
                <c:pt idx="7">
                  <c:v>44835.07291666665</c:v>
                </c:pt>
                <c:pt idx="8">
                  <c:v>44835.083333333314</c:v>
                </c:pt>
                <c:pt idx="9">
                  <c:v>44835.093749999978</c:v>
                </c:pt>
                <c:pt idx="10">
                  <c:v>44835.104166666642</c:v>
                </c:pt>
                <c:pt idx="11">
                  <c:v>44835.114583333307</c:v>
                </c:pt>
                <c:pt idx="12">
                  <c:v>44835.124999999971</c:v>
                </c:pt>
                <c:pt idx="13">
                  <c:v>44835.135416666635</c:v>
                </c:pt>
                <c:pt idx="14">
                  <c:v>44835.145833333299</c:v>
                </c:pt>
                <c:pt idx="15">
                  <c:v>44835.156249999964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44835.385416666577</c:v>
                </c:pt>
                <c:pt idx="38">
                  <c:v>44835.395833333241</c:v>
                </c:pt>
                <c:pt idx="39">
                  <c:v>44835.406249999905</c:v>
                </c:pt>
                <c:pt idx="40">
                  <c:v>44835.41666666657</c:v>
                </c:pt>
                <c:pt idx="41">
                  <c:v>44835.427083333234</c:v>
                </c:pt>
                <c:pt idx="42">
                  <c:v>44835.437499999898</c:v>
                </c:pt>
                <c:pt idx="43">
                  <c:v>44835.447916666562</c:v>
                </c:pt>
                <c:pt idx="44">
                  <c:v>44835.458333333227</c:v>
                </c:pt>
                <c:pt idx="45">
                  <c:v>44835.468749999891</c:v>
                </c:pt>
                <c:pt idx="46">
                  <c:v>44835.479166666555</c:v>
                </c:pt>
                <c:pt idx="47">
                  <c:v>44835.489583333219</c:v>
                </c:pt>
                <c:pt idx="48">
                  <c:v>44835.499999999884</c:v>
                </c:pt>
                <c:pt idx="49">
                  <c:v>44835.510416666548</c:v>
                </c:pt>
                <c:pt idx="50">
                  <c:v>44835.520833333212</c:v>
                </c:pt>
                <c:pt idx="51">
                  <c:v>44835.531249999876</c:v>
                </c:pt>
                <c:pt idx="52">
                  <c:v>44835.541666666541</c:v>
                </c:pt>
                <c:pt idx="53">
                  <c:v>44835.552083333205</c:v>
                </c:pt>
                <c:pt idx="54">
                  <c:v>44835.562499999869</c:v>
                </c:pt>
                <c:pt idx="55">
                  <c:v>44835.572916666533</c:v>
                </c:pt>
                <c:pt idx="56">
                  <c:v>44835.583333333198</c:v>
                </c:pt>
                <c:pt idx="57">
                  <c:v>44835.593749999862</c:v>
                </c:pt>
                <c:pt idx="58">
                  <c:v>44835.604166666526</c:v>
                </c:pt>
                <c:pt idx="59">
                  <c:v>44835.61458333319</c:v>
                </c:pt>
                <c:pt idx="60">
                  <c:v>44835.624999999854</c:v>
                </c:pt>
                <c:pt idx="61">
                  <c:v>44835.635416666519</c:v>
                </c:pt>
                <c:pt idx="62">
                  <c:v>44835.645833333183</c:v>
                </c:pt>
                <c:pt idx="63">
                  <c:v>44835.656249999847</c:v>
                </c:pt>
                <c:pt idx="64">
                  <c:v>44835.666666666511</c:v>
                </c:pt>
                <c:pt idx="65">
                  <c:v>44835.677083333176</c:v>
                </c:pt>
                <c:pt idx="66">
                  <c:v>44835.68749999984</c:v>
                </c:pt>
                <c:pt idx="67">
                  <c:v>44835.697916666504</c:v>
                </c:pt>
                <c:pt idx="68">
                  <c:v>44835.708333333168</c:v>
                </c:pt>
                <c:pt idx="69">
                  <c:v>44835.718749999833</c:v>
                </c:pt>
                <c:pt idx="70">
                  <c:v>44835.729166666497</c:v>
                </c:pt>
                <c:pt idx="71">
                  <c:v>44835.739583333161</c:v>
                </c:pt>
                <c:pt idx="72">
                  <c:v>44835.749999999825</c:v>
                </c:pt>
                <c:pt idx="73">
                  <c:v>44835.76041666649</c:v>
                </c:pt>
                <c:pt idx="74">
                  <c:v>44835.770833333154</c:v>
                </c:pt>
                <c:pt idx="75">
                  <c:v>44835.781249999818</c:v>
                </c:pt>
                <c:pt idx="76">
                  <c:v>44835.791666666482</c:v>
                </c:pt>
                <c:pt idx="77">
                  <c:v>44835.802083333147</c:v>
                </c:pt>
                <c:pt idx="78">
                  <c:v>44835.812499999811</c:v>
                </c:pt>
                <c:pt idx="79">
                  <c:v>44835.822916666475</c:v>
                </c:pt>
                <c:pt idx="80">
                  <c:v>44835.833333333139</c:v>
                </c:pt>
                <c:pt idx="81">
                  <c:v>44835.843749999804</c:v>
                </c:pt>
                <c:pt idx="82">
                  <c:v>44835.854166666468</c:v>
                </c:pt>
                <c:pt idx="83">
                  <c:v>44835.864583333132</c:v>
                </c:pt>
                <c:pt idx="84">
                  <c:v>44835.874999999796</c:v>
                </c:pt>
                <c:pt idx="85">
                  <c:v>44835.885416666461</c:v>
                </c:pt>
                <c:pt idx="86">
                  <c:v>44835.895833333125</c:v>
                </c:pt>
                <c:pt idx="87">
                  <c:v>44835.906249999789</c:v>
                </c:pt>
                <c:pt idx="88">
                  <c:v>44835.916666666453</c:v>
                </c:pt>
                <c:pt idx="89">
                  <c:v>44835.927083333117</c:v>
                </c:pt>
                <c:pt idx="90">
                  <c:v>44835.937499999782</c:v>
                </c:pt>
                <c:pt idx="91">
                  <c:v>44835.947916666446</c:v>
                </c:pt>
                <c:pt idx="92">
                  <c:v>44835.95833333311</c:v>
                </c:pt>
                <c:pt idx="93">
                  <c:v>44835.968749999774</c:v>
                </c:pt>
                <c:pt idx="94">
                  <c:v>44835.979166666439</c:v>
                </c:pt>
                <c:pt idx="95">
                  <c:v>44835.989583333103</c:v>
                </c:pt>
                <c:pt idx="96">
                  <c:v>44835.999999999767</c:v>
                </c:pt>
              </c:numCache>
            </c:numRef>
          </c:xVal>
          <c:yVal>
            <c:numRef>
              <c:f>'ex. EEA, high prices, no AS (2)'!$G$2:$G$98</c:f>
              <c:numCache>
                <c:formatCode>General</c:formatCode>
                <c:ptCount val="97"/>
                <c:pt idx="69">
                  <c:v>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EB5-4E5E-B9E2-C88377C25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004287"/>
        <c:axId val="577006783"/>
      </c:scatterChart>
      <c:valAx>
        <c:axId val="1020907263"/>
        <c:scaling>
          <c:orientation val="minMax"/>
          <c:max val="44836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679"/>
        <c:crosses val="autoZero"/>
        <c:crossBetween val="midCat"/>
        <c:majorUnit val="8.3354000000000011E-2"/>
      </c:valAx>
      <c:valAx>
        <c:axId val="1020907679"/>
        <c:scaling>
          <c:orientation val="minMax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($/MWh)</a:t>
                </a:r>
              </a:p>
              <a:p>
                <a:pPr>
                  <a:defRPr/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907263"/>
        <c:crosses val="autoZero"/>
        <c:crossBetween val="midCat"/>
      </c:valAx>
      <c:valAx>
        <c:axId val="57700678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Dispatch and</a:t>
                </a:r>
                <a:r>
                  <a:rPr lang="en-US" baseline="0" dirty="0"/>
                  <a:t> Reserve</a:t>
                </a:r>
                <a:r>
                  <a:rPr lang="en-US" dirty="0"/>
                  <a:t>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004287"/>
        <c:crosses val="max"/>
        <c:crossBetween val="midCat"/>
      </c:valAx>
      <c:valAx>
        <c:axId val="577004287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57700678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no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deploy'!$B$2:$B$100</c:f>
              <c:numCache>
                <c:formatCode>General</c:formatCode>
                <c:ptCount val="9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24A-492D-8D7D-A396DA4A13BD}"/>
            </c:ext>
          </c:extLst>
        </c:ser>
        <c:ser>
          <c:idx val="1"/>
          <c:order val="1"/>
          <c:tx>
            <c:strRef>
              <c:f>'indifferent graphs no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deploy'!$C$2:$C$100</c:f>
              <c:numCache>
                <c:formatCode>General</c:formatCode>
                <c:ptCount val="99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24A-492D-8D7D-A396DA4A13BD}"/>
            </c:ext>
          </c:extLst>
        </c:ser>
        <c:ser>
          <c:idx val="2"/>
          <c:order val="2"/>
          <c:tx>
            <c:strRef>
              <c:f>'indifferent graphs no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deploy'!$D$2:$D$100</c:f>
              <c:numCache>
                <c:formatCode>General</c:formatCode>
                <c:ptCount val="99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24A-492D-8D7D-A396DA4A1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no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deploy'!$B$2:$B$100</c:f>
              <c:numCache>
                <c:formatCode>General</c:formatCode>
                <c:ptCount val="9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F68-4505-87B7-816DE985FAE5}"/>
            </c:ext>
          </c:extLst>
        </c:ser>
        <c:ser>
          <c:idx val="1"/>
          <c:order val="1"/>
          <c:tx>
            <c:strRef>
              <c:f>'indifferent graphs no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deploy'!$C$2:$C$100</c:f>
              <c:numCache>
                <c:formatCode>General</c:formatCode>
                <c:ptCount val="99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F68-4505-87B7-816DE985FAE5}"/>
            </c:ext>
          </c:extLst>
        </c:ser>
        <c:ser>
          <c:idx val="2"/>
          <c:order val="2"/>
          <c:tx>
            <c:strRef>
              <c:f>'indifferent graphs no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deploy'!$D$2:$D$100</c:f>
              <c:numCache>
                <c:formatCode>General</c:formatCode>
                <c:ptCount val="99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F68-4505-87B7-816DE985F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no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deploy'!$B$2:$B$100</c:f>
              <c:numCache>
                <c:formatCode>General</c:formatCode>
                <c:ptCount val="9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F69-4DA3-BBDF-91F6EC389E3A}"/>
            </c:ext>
          </c:extLst>
        </c:ser>
        <c:ser>
          <c:idx val="1"/>
          <c:order val="1"/>
          <c:tx>
            <c:strRef>
              <c:f>'indifferent graphs no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deploy'!$C$2:$C$100</c:f>
              <c:numCache>
                <c:formatCode>General</c:formatCode>
                <c:ptCount val="99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F69-4DA3-BBDF-91F6EC389E3A}"/>
            </c:ext>
          </c:extLst>
        </c:ser>
        <c:ser>
          <c:idx val="2"/>
          <c:order val="2"/>
          <c:tx>
            <c:strRef>
              <c:f>'indifferent graphs no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no deploy'!$A$2:$A$100</c:f>
              <c:numCache>
                <c:formatCode>h:mm:ss</c:formatCode>
                <c:ptCount val="99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0.37500000000000011</c:v>
                </c:pt>
                <c:pt idx="38">
                  <c:v>0.3854166666666668</c:v>
                </c:pt>
                <c:pt idx="39">
                  <c:v>0.39583333333333348</c:v>
                </c:pt>
                <c:pt idx="40">
                  <c:v>0.40625000000000017</c:v>
                </c:pt>
                <c:pt idx="41">
                  <c:v>0.41666666666666685</c:v>
                </c:pt>
                <c:pt idx="42">
                  <c:v>0.42708333333333354</c:v>
                </c:pt>
                <c:pt idx="43">
                  <c:v>0.43750000000000022</c:v>
                </c:pt>
                <c:pt idx="44">
                  <c:v>0.44791666666666691</c:v>
                </c:pt>
                <c:pt idx="45">
                  <c:v>0.45833333333333359</c:v>
                </c:pt>
                <c:pt idx="46">
                  <c:v>0.46875000000000028</c:v>
                </c:pt>
                <c:pt idx="47">
                  <c:v>0.47916666666666696</c:v>
                </c:pt>
                <c:pt idx="48">
                  <c:v>0.48958333333333365</c:v>
                </c:pt>
                <c:pt idx="49">
                  <c:v>0.50000000000000033</c:v>
                </c:pt>
                <c:pt idx="50">
                  <c:v>0.51041666666666696</c:v>
                </c:pt>
                <c:pt idx="51">
                  <c:v>0.52083333333333359</c:v>
                </c:pt>
                <c:pt idx="52">
                  <c:v>0.53125000000000022</c:v>
                </c:pt>
                <c:pt idx="53">
                  <c:v>0.54166666666666685</c:v>
                </c:pt>
                <c:pt idx="54">
                  <c:v>0.55208333333333348</c:v>
                </c:pt>
                <c:pt idx="55">
                  <c:v>0.56250000000000011</c:v>
                </c:pt>
                <c:pt idx="56">
                  <c:v>0.57291666666666674</c:v>
                </c:pt>
                <c:pt idx="57">
                  <c:v>0.58333333333333337</c:v>
                </c:pt>
                <c:pt idx="58">
                  <c:v>0.59375</c:v>
                </c:pt>
                <c:pt idx="59">
                  <c:v>0.60416666666666663</c:v>
                </c:pt>
                <c:pt idx="60">
                  <c:v>0.61458333333333326</c:v>
                </c:pt>
                <c:pt idx="61">
                  <c:v>0.62499999999999989</c:v>
                </c:pt>
                <c:pt idx="62">
                  <c:v>0.63541666666666652</c:v>
                </c:pt>
                <c:pt idx="63">
                  <c:v>0.64583333333333315</c:v>
                </c:pt>
                <c:pt idx="64">
                  <c:v>0.65624999999999978</c:v>
                </c:pt>
                <c:pt idx="65">
                  <c:v>0.66666666666666641</c:v>
                </c:pt>
                <c:pt idx="66">
                  <c:v>0.67708333333333304</c:v>
                </c:pt>
                <c:pt idx="67">
                  <c:v>0.68749999999999967</c:v>
                </c:pt>
                <c:pt idx="68">
                  <c:v>0.6979166666666663</c:v>
                </c:pt>
                <c:pt idx="69">
                  <c:v>0.70833333333333293</c:v>
                </c:pt>
                <c:pt idx="70">
                  <c:v>0.70833333333333293</c:v>
                </c:pt>
                <c:pt idx="71">
                  <c:v>0.71874999999999956</c:v>
                </c:pt>
                <c:pt idx="72">
                  <c:v>0.72916666666666619</c:v>
                </c:pt>
                <c:pt idx="73">
                  <c:v>0.73958333333333282</c:v>
                </c:pt>
                <c:pt idx="74">
                  <c:v>0.74999999999999944</c:v>
                </c:pt>
                <c:pt idx="75">
                  <c:v>0.76041666666666607</c:v>
                </c:pt>
                <c:pt idx="76">
                  <c:v>0.7708333333333327</c:v>
                </c:pt>
                <c:pt idx="77">
                  <c:v>0.78124999999999933</c:v>
                </c:pt>
                <c:pt idx="78">
                  <c:v>0.79166666666666596</c:v>
                </c:pt>
                <c:pt idx="79">
                  <c:v>0.80208333333333259</c:v>
                </c:pt>
                <c:pt idx="80">
                  <c:v>0.81249999999999922</c:v>
                </c:pt>
                <c:pt idx="81">
                  <c:v>0.82291666666666585</c:v>
                </c:pt>
                <c:pt idx="82">
                  <c:v>0.83333333333333248</c:v>
                </c:pt>
                <c:pt idx="83">
                  <c:v>0.84374999999999911</c:v>
                </c:pt>
                <c:pt idx="84">
                  <c:v>0.85416666666666574</c:v>
                </c:pt>
                <c:pt idx="85">
                  <c:v>0.86458333333333237</c:v>
                </c:pt>
                <c:pt idx="86">
                  <c:v>0.874999999999999</c:v>
                </c:pt>
                <c:pt idx="87">
                  <c:v>0.88541666666666563</c:v>
                </c:pt>
                <c:pt idx="88">
                  <c:v>0.89583333333333226</c:v>
                </c:pt>
                <c:pt idx="89">
                  <c:v>0.90624999999999889</c:v>
                </c:pt>
                <c:pt idx="90">
                  <c:v>0.91666666666666552</c:v>
                </c:pt>
                <c:pt idx="91">
                  <c:v>0.92708333333333215</c:v>
                </c:pt>
                <c:pt idx="92">
                  <c:v>0.93749999999999878</c:v>
                </c:pt>
                <c:pt idx="93">
                  <c:v>0.94791666666666541</c:v>
                </c:pt>
                <c:pt idx="94">
                  <c:v>0.95833333333333204</c:v>
                </c:pt>
                <c:pt idx="95">
                  <c:v>0.96874999999999867</c:v>
                </c:pt>
                <c:pt idx="96">
                  <c:v>0.9791666666666653</c:v>
                </c:pt>
                <c:pt idx="97">
                  <c:v>0.98958333333333193</c:v>
                </c:pt>
                <c:pt idx="98">
                  <c:v>0.99999999999999856</c:v>
                </c:pt>
              </c:numCache>
            </c:numRef>
          </c:xVal>
          <c:yVal>
            <c:numRef>
              <c:f>'indifferent graphs no deploy'!$D$2:$D$100</c:f>
              <c:numCache>
                <c:formatCode>General</c:formatCode>
                <c:ptCount val="99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F69-4DA3-BBDF-91F6EC389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deploy'!$B$2:$B$102</c:f>
              <c:numCache>
                <c:formatCode>General</c:formatCode>
                <c:ptCount val="1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FEC-47E8-8F2C-95E8694B3C41}"/>
            </c:ext>
          </c:extLst>
        </c:ser>
        <c:ser>
          <c:idx val="1"/>
          <c:order val="1"/>
          <c:tx>
            <c:strRef>
              <c:f>'indifferent graphs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deploy'!$C$2:$C$102</c:f>
              <c:numCache>
                <c:formatCode>General</c:formatCode>
                <c:ptCount val="10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FEC-47E8-8F2C-95E8694B3C41}"/>
            </c:ext>
          </c:extLst>
        </c:ser>
        <c:ser>
          <c:idx val="2"/>
          <c:order val="2"/>
          <c:tx>
            <c:strRef>
              <c:f>'indifferent graphs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deploy'!$D$2:$D$102</c:f>
              <c:numCache>
                <c:formatCode>General</c:formatCode>
                <c:ptCount val="101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80</c:v>
                </c:pt>
                <c:pt idx="71">
                  <c:v>80</c:v>
                </c:pt>
                <c:pt idx="72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FEC-47E8-8F2C-95E8694B3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deploy'!$B$2:$B$102</c:f>
              <c:numCache>
                <c:formatCode>General</c:formatCode>
                <c:ptCount val="1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391-46E1-B5C0-7FD5283F7BE2}"/>
            </c:ext>
          </c:extLst>
        </c:ser>
        <c:ser>
          <c:idx val="1"/>
          <c:order val="1"/>
          <c:tx>
            <c:strRef>
              <c:f>'indifferent graphs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deploy'!$C$2:$C$102</c:f>
              <c:numCache>
                <c:formatCode>General</c:formatCode>
                <c:ptCount val="10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391-46E1-B5C0-7FD5283F7BE2}"/>
            </c:ext>
          </c:extLst>
        </c:ser>
        <c:ser>
          <c:idx val="2"/>
          <c:order val="2"/>
          <c:tx>
            <c:strRef>
              <c:f>'indifferent graphs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deploy'!$D$2:$D$102</c:f>
              <c:numCache>
                <c:formatCode>General</c:formatCode>
                <c:ptCount val="101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80</c:v>
                </c:pt>
                <c:pt idx="71">
                  <c:v>80</c:v>
                </c:pt>
                <c:pt idx="72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391-46E1-B5C0-7FD5283F7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'indifferent graphs deploy'!$B$1</c:f>
              <c:strCache>
                <c:ptCount val="1"/>
                <c:pt idx="0">
                  <c:v>High Sustained Limit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deploy'!$B$2:$B$102</c:f>
              <c:numCache>
                <c:formatCode>General</c:formatCode>
                <c:ptCount val="1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9E1-48A5-8953-3DA1478FDCDB}"/>
            </c:ext>
          </c:extLst>
        </c:ser>
        <c:ser>
          <c:idx val="1"/>
          <c:order val="1"/>
          <c:tx>
            <c:strRef>
              <c:f>'indifferent graphs deploy'!$C$1</c:f>
              <c:strCache>
                <c:ptCount val="1"/>
                <c:pt idx="0">
                  <c:v>Generation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deploy'!$C$2:$C$102</c:f>
              <c:numCache>
                <c:formatCode>General</c:formatCode>
                <c:ptCount val="10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9E1-48A5-8953-3DA1478FDCDB}"/>
            </c:ext>
          </c:extLst>
        </c:ser>
        <c:ser>
          <c:idx val="2"/>
          <c:order val="2"/>
          <c:tx>
            <c:strRef>
              <c:f>'indifferent graphs deploy'!$D$1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'indifferent graphs deploy'!$A$2:$A$102</c:f>
              <c:numCache>
                <c:formatCode>h:mm:ss</c:formatCode>
                <c:ptCount val="101"/>
                <c:pt idx="0">
                  <c:v>0</c:v>
                </c:pt>
                <c:pt idx="1">
                  <c:v>1.0416666666666666E-2</c:v>
                </c:pt>
                <c:pt idx="2">
                  <c:v>2.0833333333333332E-2</c:v>
                </c:pt>
                <c:pt idx="3">
                  <c:v>3.125E-2</c:v>
                </c:pt>
                <c:pt idx="4">
                  <c:v>4.1666666666666664E-2</c:v>
                </c:pt>
                <c:pt idx="5">
                  <c:v>5.2083333333333329E-2</c:v>
                </c:pt>
                <c:pt idx="6">
                  <c:v>6.2499999999999993E-2</c:v>
                </c:pt>
                <c:pt idx="7">
                  <c:v>7.2916666666666657E-2</c:v>
                </c:pt>
                <c:pt idx="8">
                  <c:v>8.3333333333333329E-2</c:v>
                </c:pt>
                <c:pt idx="9">
                  <c:v>9.375E-2</c:v>
                </c:pt>
                <c:pt idx="10">
                  <c:v>0.10416666666666667</c:v>
                </c:pt>
                <c:pt idx="11">
                  <c:v>0.11458333333333334</c:v>
                </c:pt>
                <c:pt idx="12">
                  <c:v>0.125</c:v>
                </c:pt>
                <c:pt idx="13">
                  <c:v>0.13541666666666666</c:v>
                </c:pt>
                <c:pt idx="14">
                  <c:v>0.14583333333333331</c:v>
                </c:pt>
                <c:pt idx="15">
                  <c:v>0.15624999999999997</c:v>
                </c:pt>
                <c:pt idx="16">
                  <c:v>0.16666666666666663</c:v>
                </c:pt>
                <c:pt idx="17">
                  <c:v>0.17708333333333329</c:v>
                </c:pt>
                <c:pt idx="18">
                  <c:v>0.18749999999999994</c:v>
                </c:pt>
                <c:pt idx="19">
                  <c:v>0.1979166666666666</c:v>
                </c:pt>
                <c:pt idx="20">
                  <c:v>0.1979166666666666</c:v>
                </c:pt>
                <c:pt idx="21">
                  <c:v>0.20833333333333326</c:v>
                </c:pt>
                <c:pt idx="22">
                  <c:v>0.21874999999999992</c:v>
                </c:pt>
                <c:pt idx="23">
                  <c:v>0.22916666666666657</c:v>
                </c:pt>
                <c:pt idx="24">
                  <c:v>0.23958333333333323</c:v>
                </c:pt>
                <c:pt idx="25">
                  <c:v>0.24999999999999989</c:v>
                </c:pt>
                <c:pt idx="26">
                  <c:v>0.26041666666666657</c:v>
                </c:pt>
                <c:pt idx="27">
                  <c:v>0.27083333333333326</c:v>
                </c:pt>
                <c:pt idx="28">
                  <c:v>0.28124999999999994</c:v>
                </c:pt>
                <c:pt idx="29">
                  <c:v>0.29166666666666663</c:v>
                </c:pt>
                <c:pt idx="30">
                  <c:v>0.30208333333333331</c:v>
                </c:pt>
                <c:pt idx="31">
                  <c:v>0.3125</c:v>
                </c:pt>
                <c:pt idx="32">
                  <c:v>0.32291666666666669</c:v>
                </c:pt>
                <c:pt idx="33">
                  <c:v>0.33333333333333337</c:v>
                </c:pt>
                <c:pt idx="34">
                  <c:v>0.34375000000000006</c:v>
                </c:pt>
                <c:pt idx="35">
                  <c:v>0.35416666666666674</c:v>
                </c:pt>
                <c:pt idx="36">
                  <c:v>0.36458333333333343</c:v>
                </c:pt>
                <c:pt idx="37">
                  <c:v>0.36458333333333343</c:v>
                </c:pt>
                <c:pt idx="38">
                  <c:v>0.37500000000000011</c:v>
                </c:pt>
                <c:pt idx="39">
                  <c:v>0.3854166666666668</c:v>
                </c:pt>
                <c:pt idx="40">
                  <c:v>0.39583333333333348</c:v>
                </c:pt>
                <c:pt idx="41">
                  <c:v>0.40625000000000017</c:v>
                </c:pt>
                <c:pt idx="42">
                  <c:v>0.41666666666666685</c:v>
                </c:pt>
                <c:pt idx="43">
                  <c:v>0.42708333333333354</c:v>
                </c:pt>
                <c:pt idx="44">
                  <c:v>0.43750000000000022</c:v>
                </c:pt>
                <c:pt idx="45">
                  <c:v>0.44791666666666691</c:v>
                </c:pt>
                <c:pt idx="46">
                  <c:v>0.45833333333333359</c:v>
                </c:pt>
                <c:pt idx="47">
                  <c:v>0.45833333333333359</c:v>
                </c:pt>
                <c:pt idx="48">
                  <c:v>0.46875000000000028</c:v>
                </c:pt>
                <c:pt idx="49">
                  <c:v>0.47916666666666696</c:v>
                </c:pt>
                <c:pt idx="50">
                  <c:v>0.48958333333333365</c:v>
                </c:pt>
                <c:pt idx="51">
                  <c:v>0.50000000000000033</c:v>
                </c:pt>
                <c:pt idx="52">
                  <c:v>0.51041666666666696</c:v>
                </c:pt>
                <c:pt idx="53">
                  <c:v>0.52083333333333359</c:v>
                </c:pt>
                <c:pt idx="54">
                  <c:v>0.53125000000000022</c:v>
                </c:pt>
                <c:pt idx="55">
                  <c:v>0.54166666666666685</c:v>
                </c:pt>
                <c:pt idx="56">
                  <c:v>0.55208333333333348</c:v>
                </c:pt>
                <c:pt idx="57">
                  <c:v>0.56250000000000011</c:v>
                </c:pt>
                <c:pt idx="58">
                  <c:v>0.57291666666666674</c:v>
                </c:pt>
                <c:pt idx="59">
                  <c:v>0.58333333333333337</c:v>
                </c:pt>
                <c:pt idx="60">
                  <c:v>0.59375</c:v>
                </c:pt>
                <c:pt idx="61">
                  <c:v>0.60416666666666663</c:v>
                </c:pt>
                <c:pt idx="62">
                  <c:v>0.61458333333333326</c:v>
                </c:pt>
                <c:pt idx="63">
                  <c:v>0.62499999999999989</c:v>
                </c:pt>
                <c:pt idx="64">
                  <c:v>0.63541666666666652</c:v>
                </c:pt>
                <c:pt idx="65">
                  <c:v>0.64583333333333315</c:v>
                </c:pt>
                <c:pt idx="66">
                  <c:v>0.65624999999999978</c:v>
                </c:pt>
                <c:pt idx="67">
                  <c:v>0.66666666666666641</c:v>
                </c:pt>
                <c:pt idx="68">
                  <c:v>0.67708333333333304</c:v>
                </c:pt>
                <c:pt idx="69">
                  <c:v>0.68749999999999967</c:v>
                </c:pt>
                <c:pt idx="70">
                  <c:v>0.6979166666666663</c:v>
                </c:pt>
                <c:pt idx="71">
                  <c:v>0.70833333333333293</c:v>
                </c:pt>
                <c:pt idx="72">
                  <c:v>0.70833333333333293</c:v>
                </c:pt>
                <c:pt idx="73">
                  <c:v>0.71874999999999956</c:v>
                </c:pt>
                <c:pt idx="74">
                  <c:v>0.72916666666666619</c:v>
                </c:pt>
                <c:pt idx="75">
                  <c:v>0.73958333333333282</c:v>
                </c:pt>
                <c:pt idx="76">
                  <c:v>0.74999999999999944</c:v>
                </c:pt>
                <c:pt idx="77">
                  <c:v>0.76041666666666607</c:v>
                </c:pt>
                <c:pt idx="78">
                  <c:v>0.7708333333333327</c:v>
                </c:pt>
                <c:pt idx="79">
                  <c:v>0.78124999999999933</c:v>
                </c:pt>
                <c:pt idx="80">
                  <c:v>0.79166666666666596</c:v>
                </c:pt>
                <c:pt idx="81">
                  <c:v>0.80208333333333259</c:v>
                </c:pt>
                <c:pt idx="82">
                  <c:v>0.81249999999999922</c:v>
                </c:pt>
                <c:pt idx="83">
                  <c:v>0.82291666666666585</c:v>
                </c:pt>
                <c:pt idx="84">
                  <c:v>0.83333333333333248</c:v>
                </c:pt>
                <c:pt idx="85">
                  <c:v>0.84374999999999911</c:v>
                </c:pt>
                <c:pt idx="86">
                  <c:v>0.85416666666666574</c:v>
                </c:pt>
                <c:pt idx="87">
                  <c:v>0.86458333333333237</c:v>
                </c:pt>
                <c:pt idx="88">
                  <c:v>0.874999999999999</c:v>
                </c:pt>
                <c:pt idx="89">
                  <c:v>0.88541666666666563</c:v>
                </c:pt>
                <c:pt idx="90">
                  <c:v>0.89583333333333226</c:v>
                </c:pt>
                <c:pt idx="91">
                  <c:v>0.90624999999999889</c:v>
                </c:pt>
                <c:pt idx="92">
                  <c:v>0.91666666666666552</c:v>
                </c:pt>
                <c:pt idx="93">
                  <c:v>0.92708333333333215</c:v>
                </c:pt>
                <c:pt idx="94">
                  <c:v>0.93749999999999878</c:v>
                </c:pt>
                <c:pt idx="95">
                  <c:v>0.94791666666666541</c:v>
                </c:pt>
                <c:pt idx="96">
                  <c:v>0.95833333333333204</c:v>
                </c:pt>
                <c:pt idx="97">
                  <c:v>0.96874999999999867</c:v>
                </c:pt>
                <c:pt idx="98">
                  <c:v>0.9791666666666653</c:v>
                </c:pt>
                <c:pt idx="99">
                  <c:v>0.98958333333333193</c:v>
                </c:pt>
                <c:pt idx="100">
                  <c:v>0.99999999999999856</c:v>
                </c:pt>
              </c:numCache>
            </c:numRef>
          </c:xVal>
          <c:yVal>
            <c:numRef>
              <c:f>'indifferent graphs deploy'!$D$2:$D$102</c:f>
              <c:numCache>
                <c:formatCode>General</c:formatCode>
                <c:ptCount val="101"/>
                <c:pt idx="19">
                  <c:v>100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80</c:v>
                </c:pt>
                <c:pt idx="71">
                  <c:v>80</c:v>
                </c:pt>
                <c:pt idx="72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9E1-48A5-8953-3DA1478FD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8819663"/>
        <c:axId val="1288821743"/>
      </c:scatterChart>
      <c:valAx>
        <c:axId val="12888196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43"/>
        <c:crosses val="autoZero"/>
        <c:crossBetween val="midCat"/>
        <c:majorUnit val="0.125"/>
      </c:valAx>
      <c:valAx>
        <c:axId val="128882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19663"/>
        <c:crossesAt val="0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1574162985725E-2"/>
          <c:y val="7.5857038657913933E-2"/>
          <c:w val="0.88249164586134055"/>
          <c:h val="0.7786867451196609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Net Power Consumption</c:v>
                </c:pt>
              </c:strCache>
            </c:strRef>
          </c:tx>
          <c:spPr>
            <a:ln w="19050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Sheet1!$B$3:$B$100</c:f>
              <c:numCache>
                <c:formatCode>General</c:formatCode>
                <c:ptCount val="9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</c:v>
                </c:pt>
                <c:pt idx="79">
                  <c:v>10</c:v>
                </c:pt>
                <c:pt idx="80">
                  <c:v>10</c:v>
                </c:pt>
                <c:pt idx="81">
                  <c:v>10</c:v>
                </c:pt>
                <c:pt idx="82">
                  <c:v>10</c:v>
                </c:pt>
                <c:pt idx="83">
                  <c:v>10</c:v>
                </c:pt>
                <c:pt idx="84">
                  <c:v>10</c:v>
                </c:pt>
                <c:pt idx="85">
                  <c:v>10</c:v>
                </c:pt>
                <c:pt idx="86">
                  <c:v>10</c:v>
                </c:pt>
                <c:pt idx="87">
                  <c:v>10</c:v>
                </c:pt>
                <c:pt idx="88">
                  <c:v>10</c:v>
                </c:pt>
                <c:pt idx="89">
                  <c:v>10</c:v>
                </c:pt>
                <c:pt idx="90">
                  <c:v>10</c:v>
                </c:pt>
                <c:pt idx="91">
                  <c:v>10</c:v>
                </c:pt>
                <c:pt idx="92">
                  <c:v>10</c:v>
                </c:pt>
                <c:pt idx="93">
                  <c:v>10</c:v>
                </c:pt>
                <c:pt idx="94">
                  <c:v>10</c:v>
                </c:pt>
                <c:pt idx="95">
                  <c:v>10</c:v>
                </c:pt>
                <c:pt idx="96">
                  <c:v>10</c:v>
                </c:pt>
                <c:pt idx="9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5B-43DF-81DC-2BDA369A6B3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Low Power Consumption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Sheet1!$C$3:$C$100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D5B-43DF-81DC-2BDA369A6B3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Sheet1!$D$3:$D$100</c:f>
              <c:numCache>
                <c:formatCode>General</c:formatCode>
                <c:ptCount val="98"/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D5B-43DF-81DC-2BDA369A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2823599"/>
        <c:axId val="1482828175"/>
      </c:scatterChart>
      <c:valAx>
        <c:axId val="1482823599"/>
        <c:scaling>
          <c:orientation val="minMax"/>
          <c:max val="44836.02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8175"/>
        <c:crosses val="autoZero"/>
        <c:crossBetween val="midCat"/>
        <c:majorUnit val="0.16666700000000004"/>
      </c:valAx>
      <c:valAx>
        <c:axId val="14828281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3599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1574162985725E-2"/>
          <c:y val="7.5857038657913933E-2"/>
          <c:w val="0.88249164586134055"/>
          <c:h val="0.7786867451196609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Net Power Consumption</c:v>
                </c:pt>
              </c:strCache>
            </c:strRef>
          </c:tx>
          <c:spPr>
            <a:ln w="19050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Sheet1!$B$3:$B$100</c:f>
              <c:numCache>
                <c:formatCode>General</c:formatCode>
                <c:ptCount val="9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10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10</c:v>
                </c:pt>
                <c:pt idx="53">
                  <c:v>10</c:v>
                </c:pt>
                <c:pt idx="54">
                  <c:v>10</c:v>
                </c:pt>
                <c:pt idx="55">
                  <c:v>10</c:v>
                </c:pt>
                <c:pt idx="56">
                  <c:v>10</c:v>
                </c:pt>
                <c:pt idx="57">
                  <c:v>10</c:v>
                </c:pt>
                <c:pt idx="58">
                  <c:v>10</c:v>
                </c:pt>
                <c:pt idx="59">
                  <c:v>10</c:v>
                </c:pt>
                <c:pt idx="60">
                  <c:v>10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10</c:v>
                </c:pt>
                <c:pt idx="75">
                  <c:v>10</c:v>
                </c:pt>
                <c:pt idx="76">
                  <c:v>10</c:v>
                </c:pt>
                <c:pt idx="77">
                  <c:v>10</c:v>
                </c:pt>
                <c:pt idx="78">
                  <c:v>10</c:v>
                </c:pt>
                <c:pt idx="79">
                  <c:v>10</c:v>
                </c:pt>
                <c:pt idx="80">
                  <c:v>10</c:v>
                </c:pt>
                <c:pt idx="81">
                  <c:v>10</c:v>
                </c:pt>
                <c:pt idx="82">
                  <c:v>10</c:v>
                </c:pt>
                <c:pt idx="83">
                  <c:v>10</c:v>
                </c:pt>
                <c:pt idx="84">
                  <c:v>10</c:v>
                </c:pt>
                <c:pt idx="85">
                  <c:v>10</c:v>
                </c:pt>
                <c:pt idx="86">
                  <c:v>10</c:v>
                </c:pt>
                <c:pt idx="87">
                  <c:v>10</c:v>
                </c:pt>
                <c:pt idx="88">
                  <c:v>10</c:v>
                </c:pt>
                <c:pt idx="89">
                  <c:v>10</c:v>
                </c:pt>
                <c:pt idx="90">
                  <c:v>10</c:v>
                </c:pt>
                <c:pt idx="91">
                  <c:v>10</c:v>
                </c:pt>
                <c:pt idx="92">
                  <c:v>10</c:v>
                </c:pt>
                <c:pt idx="93">
                  <c:v>10</c:v>
                </c:pt>
                <c:pt idx="94">
                  <c:v>10</c:v>
                </c:pt>
                <c:pt idx="95">
                  <c:v>10</c:v>
                </c:pt>
                <c:pt idx="96">
                  <c:v>10</c:v>
                </c:pt>
                <c:pt idx="9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5B-43DF-81DC-2BDA369A6B3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Low Power Consumption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Sheet1!$C$3:$C$100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D5B-43DF-81DC-2BDA369A6B3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RRS award</c:v>
                </c:pt>
              </c:strCache>
            </c:strRef>
          </c:tx>
          <c:spPr>
            <a:ln w="19050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Sheet1!$A$3:$A$100</c:f>
              <c:numCache>
                <c:formatCode>m/d/yy\ h:mm;@</c:formatCode>
                <c:ptCount val="98"/>
                <c:pt idx="0">
                  <c:v>44835.010416666664</c:v>
                </c:pt>
                <c:pt idx="1">
                  <c:v>44835.020833333328</c:v>
                </c:pt>
                <c:pt idx="2">
                  <c:v>44835.031249999993</c:v>
                </c:pt>
                <c:pt idx="3">
                  <c:v>44835.041666666657</c:v>
                </c:pt>
                <c:pt idx="4">
                  <c:v>44835.052083333321</c:v>
                </c:pt>
                <c:pt idx="5">
                  <c:v>44835.062499999985</c:v>
                </c:pt>
                <c:pt idx="6">
                  <c:v>44835.07291666665</c:v>
                </c:pt>
                <c:pt idx="7">
                  <c:v>44835.083333333314</c:v>
                </c:pt>
                <c:pt idx="8">
                  <c:v>44835.093749999978</c:v>
                </c:pt>
                <c:pt idx="9">
                  <c:v>44835.104166666642</c:v>
                </c:pt>
                <c:pt idx="10">
                  <c:v>44835.114583333307</c:v>
                </c:pt>
                <c:pt idx="11">
                  <c:v>44835.124999999971</c:v>
                </c:pt>
                <c:pt idx="12">
                  <c:v>44835.135416666635</c:v>
                </c:pt>
                <c:pt idx="13">
                  <c:v>44835.145833333299</c:v>
                </c:pt>
                <c:pt idx="14">
                  <c:v>44835.156249999964</c:v>
                </c:pt>
                <c:pt idx="15">
                  <c:v>44835.166666666628</c:v>
                </c:pt>
                <c:pt idx="16">
                  <c:v>44835.166666666628</c:v>
                </c:pt>
                <c:pt idx="17">
                  <c:v>44835.177083333292</c:v>
                </c:pt>
                <c:pt idx="18">
                  <c:v>44835.187499999956</c:v>
                </c:pt>
                <c:pt idx="19">
                  <c:v>44835.197916666621</c:v>
                </c:pt>
                <c:pt idx="20">
                  <c:v>44835.208333333285</c:v>
                </c:pt>
                <c:pt idx="21">
                  <c:v>44835.218749999949</c:v>
                </c:pt>
                <c:pt idx="22">
                  <c:v>44835.229166666613</c:v>
                </c:pt>
                <c:pt idx="23">
                  <c:v>44835.239583333278</c:v>
                </c:pt>
                <c:pt idx="24">
                  <c:v>44835.249999999942</c:v>
                </c:pt>
                <c:pt idx="25">
                  <c:v>44835.260416666606</c:v>
                </c:pt>
                <c:pt idx="26">
                  <c:v>44835.27083333327</c:v>
                </c:pt>
                <c:pt idx="27">
                  <c:v>44835.281249999935</c:v>
                </c:pt>
                <c:pt idx="28">
                  <c:v>44835.291666666599</c:v>
                </c:pt>
                <c:pt idx="29">
                  <c:v>44835.302083333263</c:v>
                </c:pt>
                <c:pt idx="30">
                  <c:v>44835.312499999927</c:v>
                </c:pt>
                <c:pt idx="31">
                  <c:v>44835.322916666591</c:v>
                </c:pt>
                <c:pt idx="32">
                  <c:v>44835.333333333256</c:v>
                </c:pt>
                <c:pt idx="33">
                  <c:v>44835.34374999992</c:v>
                </c:pt>
                <c:pt idx="34">
                  <c:v>44835.354166666584</c:v>
                </c:pt>
                <c:pt idx="35">
                  <c:v>44835.364583333248</c:v>
                </c:pt>
                <c:pt idx="36">
                  <c:v>44835.374999999913</c:v>
                </c:pt>
                <c:pt idx="37">
                  <c:v>44835.374999999913</c:v>
                </c:pt>
                <c:pt idx="38">
                  <c:v>44835.385416666577</c:v>
                </c:pt>
                <c:pt idx="39">
                  <c:v>44835.395833333241</c:v>
                </c:pt>
                <c:pt idx="40">
                  <c:v>44835.406249999905</c:v>
                </c:pt>
                <c:pt idx="41">
                  <c:v>44835.41666666657</c:v>
                </c:pt>
                <c:pt idx="42">
                  <c:v>44835.427083333234</c:v>
                </c:pt>
                <c:pt idx="43">
                  <c:v>44835.437499999898</c:v>
                </c:pt>
                <c:pt idx="44">
                  <c:v>44835.447916666562</c:v>
                </c:pt>
                <c:pt idx="45">
                  <c:v>44835.458333333227</c:v>
                </c:pt>
                <c:pt idx="46">
                  <c:v>44835.468749999891</c:v>
                </c:pt>
                <c:pt idx="47">
                  <c:v>44835.479166666555</c:v>
                </c:pt>
                <c:pt idx="48">
                  <c:v>44835.489583333219</c:v>
                </c:pt>
                <c:pt idx="49">
                  <c:v>44835.499999999884</c:v>
                </c:pt>
                <c:pt idx="50">
                  <c:v>44835.510416666548</c:v>
                </c:pt>
                <c:pt idx="51">
                  <c:v>44835.520833333212</c:v>
                </c:pt>
                <c:pt idx="52">
                  <c:v>44835.531249999876</c:v>
                </c:pt>
                <c:pt idx="53">
                  <c:v>44835.541666666541</c:v>
                </c:pt>
                <c:pt idx="54">
                  <c:v>44835.552083333205</c:v>
                </c:pt>
                <c:pt idx="55">
                  <c:v>44835.562499999869</c:v>
                </c:pt>
                <c:pt idx="56">
                  <c:v>44835.572916666533</c:v>
                </c:pt>
                <c:pt idx="57">
                  <c:v>44835.583333333198</c:v>
                </c:pt>
                <c:pt idx="58">
                  <c:v>44835.593749999862</c:v>
                </c:pt>
                <c:pt idx="59">
                  <c:v>44835.604166666526</c:v>
                </c:pt>
                <c:pt idx="60">
                  <c:v>44835.61458333319</c:v>
                </c:pt>
                <c:pt idx="61">
                  <c:v>44835.624999999854</c:v>
                </c:pt>
                <c:pt idx="62">
                  <c:v>44835.635416666519</c:v>
                </c:pt>
                <c:pt idx="63">
                  <c:v>44835.645833333183</c:v>
                </c:pt>
                <c:pt idx="64">
                  <c:v>44835.656249999847</c:v>
                </c:pt>
                <c:pt idx="65">
                  <c:v>44835.666666666511</c:v>
                </c:pt>
                <c:pt idx="66">
                  <c:v>44835.677083333176</c:v>
                </c:pt>
                <c:pt idx="67">
                  <c:v>44835.68749999984</c:v>
                </c:pt>
                <c:pt idx="68">
                  <c:v>44835.697916666504</c:v>
                </c:pt>
                <c:pt idx="69">
                  <c:v>44835.708333333168</c:v>
                </c:pt>
                <c:pt idx="70">
                  <c:v>44835.718749999833</c:v>
                </c:pt>
                <c:pt idx="71">
                  <c:v>44835.729166666497</c:v>
                </c:pt>
                <c:pt idx="72">
                  <c:v>44835.739583333161</c:v>
                </c:pt>
                <c:pt idx="73">
                  <c:v>44835.749999999825</c:v>
                </c:pt>
                <c:pt idx="74">
                  <c:v>44835.76041666649</c:v>
                </c:pt>
                <c:pt idx="75">
                  <c:v>44835.770833333154</c:v>
                </c:pt>
                <c:pt idx="76">
                  <c:v>44835.781249999818</c:v>
                </c:pt>
                <c:pt idx="77">
                  <c:v>44835.791666666482</c:v>
                </c:pt>
                <c:pt idx="78">
                  <c:v>44835.802083333147</c:v>
                </c:pt>
                <c:pt idx="79">
                  <c:v>44835.812499999811</c:v>
                </c:pt>
                <c:pt idx="80">
                  <c:v>44835.822916666475</c:v>
                </c:pt>
                <c:pt idx="81">
                  <c:v>44835.833333333139</c:v>
                </c:pt>
                <c:pt idx="82">
                  <c:v>44835.843749999804</c:v>
                </c:pt>
                <c:pt idx="83">
                  <c:v>44835.854166666468</c:v>
                </c:pt>
                <c:pt idx="84">
                  <c:v>44835.864583333132</c:v>
                </c:pt>
                <c:pt idx="85">
                  <c:v>44835.874999999796</c:v>
                </c:pt>
                <c:pt idx="86">
                  <c:v>44835.885416666461</c:v>
                </c:pt>
                <c:pt idx="87">
                  <c:v>44835.895833333125</c:v>
                </c:pt>
                <c:pt idx="88">
                  <c:v>44835.906249999789</c:v>
                </c:pt>
                <c:pt idx="89">
                  <c:v>44835.916666666453</c:v>
                </c:pt>
                <c:pt idx="90">
                  <c:v>44835.927083333117</c:v>
                </c:pt>
                <c:pt idx="91">
                  <c:v>44835.937499999782</c:v>
                </c:pt>
                <c:pt idx="92">
                  <c:v>44835.947916666446</c:v>
                </c:pt>
                <c:pt idx="93">
                  <c:v>44835.95833333311</c:v>
                </c:pt>
                <c:pt idx="94">
                  <c:v>44835.968749999774</c:v>
                </c:pt>
                <c:pt idx="95">
                  <c:v>44835.979166666439</c:v>
                </c:pt>
                <c:pt idx="96">
                  <c:v>44835.989583333103</c:v>
                </c:pt>
                <c:pt idx="97">
                  <c:v>44835.999999999767</c:v>
                </c:pt>
              </c:numCache>
            </c:numRef>
          </c:xVal>
          <c:yVal>
            <c:numRef>
              <c:f>Sheet1!$D$3:$D$100</c:f>
              <c:numCache>
                <c:formatCode>General</c:formatCode>
                <c:ptCount val="98"/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D5B-43DF-81DC-2BDA369A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2823599"/>
        <c:axId val="1482828175"/>
      </c:scatterChart>
      <c:valAx>
        <c:axId val="1482823599"/>
        <c:scaling>
          <c:orientation val="minMax"/>
          <c:max val="44836.02"/>
          <c:min val="448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8175"/>
        <c:crosses val="autoZero"/>
        <c:crossBetween val="midCat"/>
        <c:majorUnit val="0.16666700000000004"/>
      </c:valAx>
      <c:valAx>
        <c:axId val="148282817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2823599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0.39477</cdr:x>
      <cdr:y>0.24429</cdr:y>
    </cdr:from>
    <cdr:to>
      <cdr:x>0.48086</cdr:x>
      <cdr:y>0.36684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6DC7D461-4280-4754-9707-65E59024C65C}"/>
            </a:ext>
          </a:extLst>
        </cdr:cNvPr>
        <cdr:cNvSpPr/>
      </cdr:nvSpPr>
      <cdr:spPr>
        <a:xfrm xmlns:a="http://schemas.openxmlformats.org/drawingml/2006/main">
          <a:off x="3144076" y="911381"/>
          <a:ext cx="685736" cy="4572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0.39954</cdr:x>
      <cdr:y>0.24939</cdr:y>
    </cdr:from>
    <cdr:to>
      <cdr:x>0.48086</cdr:x>
      <cdr:y>0.73448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D474E686-B3DB-4F18-9EB5-345E9A95649F}"/>
            </a:ext>
          </a:extLst>
        </cdr:cNvPr>
        <cdr:cNvSpPr/>
      </cdr:nvSpPr>
      <cdr:spPr>
        <a:xfrm xmlns:a="http://schemas.openxmlformats.org/drawingml/2006/main">
          <a:off x="3182098" y="930402"/>
          <a:ext cx="647714" cy="180976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0.07903</cdr:x>
      <cdr:y>0.72869</cdr:y>
    </cdr:from>
    <cdr:to>
      <cdr:x>0.95446</cdr:x>
      <cdr:y>0.84614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A7C5D87-CB5A-4B92-8CB4-A01D49B65FF3}"/>
            </a:ext>
          </a:extLst>
        </cdr:cNvPr>
        <cdr:cNvSpPr/>
      </cdr:nvSpPr>
      <cdr:spPr>
        <a:xfrm xmlns:a="http://schemas.openxmlformats.org/drawingml/2006/main">
          <a:off x="629431" y="2718550"/>
          <a:ext cx="6972293" cy="4381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0.39477</cdr:x>
      <cdr:y>0.24429</cdr:y>
    </cdr:from>
    <cdr:to>
      <cdr:x>0.48086</cdr:x>
      <cdr:y>0.36684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6DC7D461-4280-4754-9707-65E59024C65C}"/>
            </a:ext>
          </a:extLst>
        </cdr:cNvPr>
        <cdr:cNvSpPr/>
      </cdr:nvSpPr>
      <cdr:spPr>
        <a:xfrm xmlns:a="http://schemas.openxmlformats.org/drawingml/2006/main">
          <a:off x="3144076" y="911381"/>
          <a:ext cx="685736" cy="4572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0.39954</cdr:x>
      <cdr:y>0.24939</cdr:y>
    </cdr:from>
    <cdr:to>
      <cdr:x>0.48086</cdr:x>
      <cdr:y>0.73448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D474E686-B3DB-4F18-9EB5-345E9A95649F}"/>
            </a:ext>
          </a:extLst>
        </cdr:cNvPr>
        <cdr:cNvSpPr/>
      </cdr:nvSpPr>
      <cdr:spPr>
        <a:xfrm xmlns:a="http://schemas.openxmlformats.org/drawingml/2006/main">
          <a:off x="3182098" y="930402"/>
          <a:ext cx="647714" cy="180976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0.07903</cdr:x>
      <cdr:y>0.72869</cdr:y>
    </cdr:from>
    <cdr:to>
      <cdr:x>0.95446</cdr:x>
      <cdr:y>0.84614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A7C5D87-CB5A-4B92-8CB4-A01D49B65FF3}"/>
            </a:ext>
          </a:extLst>
        </cdr:cNvPr>
        <cdr:cNvSpPr/>
      </cdr:nvSpPr>
      <cdr:spPr>
        <a:xfrm xmlns:a="http://schemas.openxmlformats.org/drawingml/2006/main">
          <a:off x="629431" y="2718550"/>
          <a:ext cx="6972293" cy="4381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0.39724</cdr:x>
      <cdr:y>0.24578</cdr:y>
    </cdr:from>
    <cdr:to>
      <cdr:x>0.48335</cdr:x>
      <cdr:y>0.36953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2F1744AC-5863-4464-9CA1-FD940B8394D3}"/>
            </a:ext>
          </a:extLst>
        </cdr:cNvPr>
        <cdr:cNvSpPr/>
      </cdr:nvSpPr>
      <cdr:spPr>
        <a:xfrm xmlns:a="http://schemas.openxmlformats.org/drawingml/2006/main">
          <a:off x="3163824" y="916948"/>
          <a:ext cx="685800" cy="46166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alpha val="38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>
            <a:solidFill>
              <a:schemeClr val="accent6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0.39477</cdr:x>
      <cdr:y>0.24429</cdr:y>
    </cdr:from>
    <cdr:to>
      <cdr:x>0.48086</cdr:x>
      <cdr:y>0.36684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6DC7D461-4280-4754-9707-65E59024C65C}"/>
            </a:ext>
          </a:extLst>
        </cdr:cNvPr>
        <cdr:cNvSpPr/>
      </cdr:nvSpPr>
      <cdr:spPr>
        <a:xfrm xmlns:a="http://schemas.openxmlformats.org/drawingml/2006/main">
          <a:off x="3144076" y="911381"/>
          <a:ext cx="685736" cy="4572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0.39954</cdr:x>
      <cdr:y>0.24939</cdr:y>
    </cdr:from>
    <cdr:to>
      <cdr:x>0.48086</cdr:x>
      <cdr:y>0.73448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D474E686-B3DB-4F18-9EB5-345E9A95649F}"/>
            </a:ext>
          </a:extLst>
        </cdr:cNvPr>
        <cdr:cNvSpPr/>
      </cdr:nvSpPr>
      <cdr:spPr>
        <a:xfrm xmlns:a="http://schemas.openxmlformats.org/drawingml/2006/main">
          <a:off x="3182098" y="930402"/>
          <a:ext cx="647714" cy="180976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0.07903</cdr:x>
      <cdr:y>0.72869</cdr:y>
    </cdr:from>
    <cdr:to>
      <cdr:x>0.95446</cdr:x>
      <cdr:y>0.84614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A7C5D87-CB5A-4B92-8CB4-A01D49B65FF3}"/>
            </a:ext>
          </a:extLst>
        </cdr:cNvPr>
        <cdr:cNvSpPr/>
      </cdr:nvSpPr>
      <cdr:spPr>
        <a:xfrm xmlns:a="http://schemas.openxmlformats.org/drawingml/2006/main">
          <a:off x="629431" y="2718550"/>
          <a:ext cx="6972293" cy="4381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50000"/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0.39724</cdr:x>
      <cdr:y>0.24578</cdr:y>
    </cdr:from>
    <cdr:to>
      <cdr:x>0.48335</cdr:x>
      <cdr:y>0.36953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2F1744AC-5863-4464-9CA1-FD940B8394D3}"/>
            </a:ext>
          </a:extLst>
        </cdr:cNvPr>
        <cdr:cNvSpPr/>
      </cdr:nvSpPr>
      <cdr:spPr>
        <a:xfrm xmlns:a="http://schemas.openxmlformats.org/drawingml/2006/main">
          <a:off x="3163824" y="916948"/>
          <a:ext cx="685800" cy="46166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alpha val="38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>
            <a:solidFill>
              <a:schemeClr val="accent6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MCPC = Market Clearing Price for Capacity ($/MWh)</a:t>
            </a:r>
          </a:p>
          <a:p>
            <a:r>
              <a:rPr lang="en-US" dirty="0"/>
              <a:t>LMP = Locational Marginal Price ($/MWh)</a:t>
            </a:r>
          </a:p>
          <a:p>
            <a:r>
              <a:rPr lang="en-US" dirty="0"/>
              <a:t>ORDC = stands for the online reserve price adder ($/MWh)</a:t>
            </a:r>
          </a:p>
          <a:p>
            <a:r>
              <a:rPr lang="en-US" dirty="0"/>
              <a:t>RDAP = stands for the reliability deployment price adder ($/MWh)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0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95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8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97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81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754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5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64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09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2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92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77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23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9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80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MCPC = Market Clearing Price for Capacity ($/MWh)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28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MCPC = Market Clearing Price for Capacity ($/MWh)</a:t>
            </a:r>
          </a:p>
          <a:p>
            <a:r>
              <a:rPr lang="en-US" dirty="0"/>
              <a:t>LMP = Locational Marginal Price ($/MWh)</a:t>
            </a:r>
          </a:p>
          <a:p>
            <a:r>
              <a:rPr lang="en-US" dirty="0"/>
              <a:t>ORDC = stands for the online reserve price adder ($/MWh)</a:t>
            </a:r>
          </a:p>
          <a:p>
            <a:r>
              <a:rPr lang="en-US" dirty="0"/>
              <a:t>RDAP = stands for the reliability deployment price adder ($/MWh)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08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MCPC = Market Clearing Price for Capacity ($/MWh)</a:t>
            </a:r>
          </a:p>
          <a:p>
            <a:r>
              <a:rPr lang="en-US" dirty="0"/>
              <a:t>LMP = Locational Marginal Price ($/MWh)</a:t>
            </a:r>
          </a:p>
          <a:p>
            <a:r>
              <a:rPr lang="en-US" dirty="0"/>
              <a:t>ORDC = stands for the online reserve price adder ($/MWh)</a:t>
            </a:r>
          </a:p>
          <a:p>
            <a:r>
              <a:rPr lang="en-US" dirty="0"/>
              <a:t>RDAP = stands for the reliability deployment price adder ($/MWh)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85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MCPC = Market Clearing Price for Capacity ($/MWh)</a:t>
            </a:r>
          </a:p>
          <a:p>
            <a:r>
              <a:rPr lang="en-US" dirty="0"/>
              <a:t>LMP = Locational Marginal Price ($/MWh)</a:t>
            </a:r>
          </a:p>
          <a:p>
            <a:r>
              <a:rPr lang="en-US" dirty="0"/>
              <a:t>ORDC = stands for the online reserve price adder ($/MWh)</a:t>
            </a:r>
          </a:p>
          <a:p>
            <a:r>
              <a:rPr lang="en-US" dirty="0"/>
              <a:t>RDAP = stands for the reliability deployment price adder ($/MWh)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87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MCPC = Market Clearing Price for Capacity ($/MWh)</a:t>
            </a:r>
          </a:p>
          <a:p>
            <a:r>
              <a:rPr lang="en-US" dirty="0"/>
              <a:t>LMP = Locational Marginal Price ($/MWh)</a:t>
            </a:r>
          </a:p>
          <a:p>
            <a:r>
              <a:rPr lang="en-US" dirty="0"/>
              <a:t>ORDC = stands for the online reserve price adder ($/MWh)</a:t>
            </a:r>
          </a:p>
          <a:p>
            <a:r>
              <a:rPr lang="en-US" dirty="0"/>
              <a:t>RDAP = stands for the reliability deployment price adder ($/MWh)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8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Energy Storage Resource (ESR)</a:t>
            </a:r>
          </a:p>
          <a:p>
            <a:r>
              <a:rPr lang="en-US" b="1" dirty="0"/>
              <a:t>Dispatch and Settlement</a:t>
            </a:r>
          </a:p>
          <a:p>
            <a:endParaRPr lang="en-US" dirty="0"/>
          </a:p>
          <a:p>
            <a:r>
              <a:rPr lang="en-US" dirty="0"/>
              <a:t>Blake Holt</a:t>
            </a:r>
          </a:p>
          <a:p>
            <a:r>
              <a:rPr lang="en-US" dirty="0"/>
              <a:t>Market Design</a:t>
            </a:r>
          </a:p>
          <a:p>
            <a:endParaRPr lang="en-US" dirty="0"/>
          </a:p>
          <a:p>
            <a:r>
              <a:rPr lang="en-US" dirty="0"/>
              <a:t>11.18.2022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777CA47-9818-44F6-8707-EC13CD9E8A46}"/>
              </a:ext>
            </a:extLst>
          </p:cNvPr>
          <p:cNvSpPr/>
          <p:nvPr/>
        </p:nvSpPr>
        <p:spPr>
          <a:xfrm>
            <a:off x="2628904" y="1976846"/>
            <a:ext cx="3619496" cy="480607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EF295E-2D93-4D75-834A-2500D696C88C}"/>
              </a:ext>
            </a:extLst>
          </p:cNvPr>
          <p:cNvSpPr/>
          <p:nvPr/>
        </p:nvSpPr>
        <p:spPr>
          <a:xfrm>
            <a:off x="1295400" y="1976846"/>
            <a:ext cx="1333504" cy="180652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4EA811-2D67-4FD5-A8E8-4CA4E7F58743}"/>
              </a:ext>
            </a:extLst>
          </p:cNvPr>
          <p:cNvSpPr/>
          <p:nvPr/>
        </p:nvSpPr>
        <p:spPr>
          <a:xfrm>
            <a:off x="2628904" y="2452427"/>
            <a:ext cx="1181096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B90C36-2147-4DEF-B23A-52948D520349}"/>
              </a:ext>
            </a:extLst>
          </p:cNvPr>
          <p:cNvSpPr/>
          <p:nvPr/>
        </p:nvSpPr>
        <p:spPr>
          <a:xfrm>
            <a:off x="4457700" y="2452427"/>
            <a:ext cx="1790700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746875-E477-4002-8914-A8C9833370B6}"/>
              </a:ext>
            </a:extLst>
          </p:cNvPr>
          <p:cNvSpPr/>
          <p:nvPr/>
        </p:nvSpPr>
        <p:spPr>
          <a:xfrm>
            <a:off x="6248400" y="1976846"/>
            <a:ext cx="2019296" cy="180652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C4B6F8-2806-49A0-9C63-AC3B86DA8C3D}"/>
              </a:ext>
            </a:extLst>
          </p:cNvPr>
          <p:cNvSpPr txBox="1"/>
          <p:nvPr/>
        </p:nvSpPr>
        <p:spPr>
          <a:xfrm>
            <a:off x="4495800" y="202939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B1D46F-FF6E-4921-9824-81F941E22DE7}"/>
              </a:ext>
            </a:extLst>
          </p:cNvPr>
          <p:cNvSpPr txBox="1"/>
          <p:nvPr/>
        </p:nvSpPr>
        <p:spPr>
          <a:xfrm>
            <a:off x="4562475" y="289036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90BD0-0B86-4E64-8393-05A9B5A19FD6}"/>
              </a:ext>
            </a:extLst>
          </p:cNvPr>
          <p:cNvSpPr txBox="1"/>
          <p:nvPr/>
        </p:nvSpPr>
        <p:spPr>
          <a:xfrm>
            <a:off x="2400297" y="382540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Meter Price =  LMP + ORDC + RDPA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9FFB76-C974-415B-B43D-165BFF3FC1F8}"/>
              </a:ext>
            </a:extLst>
          </p:cNvPr>
          <p:cNvSpPr txBox="1"/>
          <p:nvPr/>
        </p:nvSpPr>
        <p:spPr>
          <a:xfrm>
            <a:off x="3810000" y="19767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ORDC+</a:t>
            </a:r>
          </a:p>
          <a:p>
            <a:r>
              <a:rPr lang="en-US" sz="1200" dirty="0">
                <a:solidFill>
                  <a:schemeClr val="accent6"/>
                </a:solidFill>
              </a:rPr>
              <a:t>RDPA</a:t>
            </a:r>
          </a:p>
        </p:txBody>
      </p: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CD76EDB5-F100-4E17-9703-FC8C519EB2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116196"/>
              </p:ext>
            </p:extLst>
          </p:nvPr>
        </p:nvGraphicFramePr>
        <p:xfrm>
          <a:off x="646176" y="1066800"/>
          <a:ext cx="7964424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195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777CA47-9818-44F6-8707-EC13CD9E8A46}"/>
              </a:ext>
            </a:extLst>
          </p:cNvPr>
          <p:cNvSpPr/>
          <p:nvPr/>
        </p:nvSpPr>
        <p:spPr>
          <a:xfrm>
            <a:off x="2628904" y="1976846"/>
            <a:ext cx="3616448" cy="480607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EF295E-2D93-4D75-834A-2500D696C88C}"/>
              </a:ext>
            </a:extLst>
          </p:cNvPr>
          <p:cNvSpPr/>
          <p:nvPr/>
        </p:nvSpPr>
        <p:spPr>
          <a:xfrm>
            <a:off x="1295400" y="1976846"/>
            <a:ext cx="1333504" cy="180652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4EA811-2D67-4FD5-A8E8-4CA4E7F58743}"/>
              </a:ext>
            </a:extLst>
          </p:cNvPr>
          <p:cNvSpPr/>
          <p:nvPr/>
        </p:nvSpPr>
        <p:spPr>
          <a:xfrm>
            <a:off x="2628904" y="2452427"/>
            <a:ext cx="1181096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B90C36-2147-4DEF-B23A-52948D520349}"/>
              </a:ext>
            </a:extLst>
          </p:cNvPr>
          <p:cNvSpPr/>
          <p:nvPr/>
        </p:nvSpPr>
        <p:spPr>
          <a:xfrm>
            <a:off x="4457700" y="2452427"/>
            <a:ext cx="1787652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746875-E477-4002-8914-A8C9833370B6}"/>
              </a:ext>
            </a:extLst>
          </p:cNvPr>
          <p:cNvSpPr/>
          <p:nvPr/>
        </p:nvSpPr>
        <p:spPr>
          <a:xfrm>
            <a:off x="6245352" y="1976846"/>
            <a:ext cx="2022344" cy="180652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C4B6F8-2806-49A0-9C63-AC3B86DA8C3D}"/>
              </a:ext>
            </a:extLst>
          </p:cNvPr>
          <p:cNvSpPr txBox="1"/>
          <p:nvPr/>
        </p:nvSpPr>
        <p:spPr>
          <a:xfrm>
            <a:off x="4495800" y="202939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B1D46F-FF6E-4921-9824-81F941E22DE7}"/>
              </a:ext>
            </a:extLst>
          </p:cNvPr>
          <p:cNvSpPr txBox="1"/>
          <p:nvPr/>
        </p:nvSpPr>
        <p:spPr>
          <a:xfrm>
            <a:off x="4562475" y="289036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90BD0-0B86-4E64-8393-05A9B5A19FD6}"/>
              </a:ext>
            </a:extLst>
          </p:cNvPr>
          <p:cNvSpPr txBox="1"/>
          <p:nvPr/>
        </p:nvSpPr>
        <p:spPr>
          <a:xfrm>
            <a:off x="2400297" y="382540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Meter Price =  LMP + ORDC + RDPA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9FFB76-C974-415B-B43D-165BFF3FC1F8}"/>
              </a:ext>
            </a:extLst>
          </p:cNvPr>
          <p:cNvSpPr txBox="1"/>
          <p:nvPr/>
        </p:nvSpPr>
        <p:spPr>
          <a:xfrm>
            <a:off x="3810000" y="19767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ORDC+</a:t>
            </a:r>
          </a:p>
          <a:p>
            <a:r>
              <a:rPr lang="en-US" sz="1200" dirty="0">
                <a:solidFill>
                  <a:schemeClr val="accent6"/>
                </a:solidFill>
              </a:rPr>
              <a:t>RDPA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C1275C-3E93-44BE-9123-4CF93BF1F772}"/>
              </a:ext>
            </a:extLst>
          </p:cNvPr>
          <p:cNvSpPr txBox="1"/>
          <p:nvPr/>
        </p:nvSpPr>
        <p:spPr>
          <a:xfrm>
            <a:off x="5980176" y="947865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DAM payment for Procured Capacity for RRS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(PCRRAMT)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C4FF3E-2187-4593-85E1-F9F02203E8E9}"/>
              </a:ext>
            </a:extLst>
          </p:cNvPr>
          <p:cNvCxnSpPr>
            <a:cxnSpLocks/>
          </p:cNvCxnSpPr>
          <p:nvPr/>
        </p:nvCxnSpPr>
        <p:spPr>
          <a:xfrm flipH="1">
            <a:off x="5675376" y="1386682"/>
            <a:ext cx="304800" cy="72812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DC8C6109-32F1-46A4-90C3-5575DD0B13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798272"/>
              </p:ext>
            </p:extLst>
          </p:nvPr>
        </p:nvGraphicFramePr>
        <p:xfrm>
          <a:off x="646176" y="1066800"/>
          <a:ext cx="7964424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E882B2D7-92F1-4544-BCAE-E5997BA85768}"/>
              </a:ext>
            </a:extLst>
          </p:cNvPr>
          <p:cNvSpPr txBox="1"/>
          <p:nvPr/>
        </p:nvSpPr>
        <p:spPr>
          <a:xfrm>
            <a:off x="646176" y="918846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Ancillary Service Imbalance Charge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(RTASIAMT)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43A863-716A-497D-BEB8-27E52D7292BE}"/>
              </a:ext>
            </a:extLst>
          </p:cNvPr>
          <p:cNvCxnSpPr>
            <a:cxnSpLocks/>
          </p:cNvCxnSpPr>
          <p:nvPr/>
        </p:nvCxnSpPr>
        <p:spPr>
          <a:xfrm>
            <a:off x="3810000" y="1349733"/>
            <a:ext cx="533400" cy="67965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CC2C7AC-4B4C-4DCA-8EC8-FED2405BAAB2}"/>
              </a:ext>
            </a:extLst>
          </p:cNvPr>
          <p:cNvSpPr txBox="1"/>
          <p:nvPr/>
        </p:nvSpPr>
        <p:spPr>
          <a:xfrm>
            <a:off x="5980177" y="4730062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Ancillary Service Imbalance Payment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(RTASIAMT)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329FC54-599C-4724-AE89-6168CD8DEE6B}"/>
              </a:ext>
            </a:extLst>
          </p:cNvPr>
          <p:cNvCxnSpPr>
            <a:cxnSpLocks/>
          </p:cNvCxnSpPr>
          <p:nvPr/>
        </p:nvCxnSpPr>
        <p:spPr>
          <a:xfrm flipH="1" flipV="1">
            <a:off x="7426448" y="3329873"/>
            <a:ext cx="309376" cy="138369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0A71FB4-243F-4553-A399-487A199D4F71}"/>
              </a:ext>
            </a:extLst>
          </p:cNvPr>
          <p:cNvSpPr txBox="1"/>
          <p:nvPr/>
        </p:nvSpPr>
        <p:spPr>
          <a:xfrm>
            <a:off x="646176" y="4763807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Energy Imbalance Payment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(RTEIAMT) 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DA7F468-D3D3-46D9-A1FD-5EDC6B1FF2FB}"/>
              </a:ext>
            </a:extLst>
          </p:cNvPr>
          <p:cNvCxnSpPr>
            <a:cxnSpLocks/>
          </p:cNvCxnSpPr>
          <p:nvPr/>
        </p:nvCxnSpPr>
        <p:spPr>
          <a:xfrm flipV="1">
            <a:off x="2228088" y="4021719"/>
            <a:ext cx="113540" cy="74208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1C14A86-862D-40C3-9473-877B78FF1538}"/>
              </a:ext>
            </a:extLst>
          </p:cNvPr>
          <p:cNvSpPr txBox="1"/>
          <p:nvPr/>
        </p:nvSpPr>
        <p:spPr>
          <a:xfrm>
            <a:off x="3305987" y="5343762"/>
            <a:ext cx="5791200" cy="1077218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Key Take-Away:</a:t>
            </a:r>
          </a:p>
          <a:p>
            <a:pPr algn="ctr"/>
            <a:endParaRPr lang="en-US" sz="1600" dirty="0">
              <a:solidFill>
                <a:schemeClr val="accent1"/>
              </a:solidFill>
            </a:endParaRPr>
          </a:p>
          <a:p>
            <a:pPr algn="ctr"/>
            <a:r>
              <a:rPr lang="en-US" sz="1600" dirty="0">
                <a:solidFill>
                  <a:schemeClr val="accent1"/>
                </a:solidFill>
              </a:rPr>
              <a:t>When AS is deployed, a generator is only paid LMP + MCPC for the AS capacity that was reserved and deployed.</a:t>
            </a:r>
            <a:endParaRPr lang="en-US" sz="1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72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CLR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44B0AC2-8957-4506-BCB3-EE75A259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940862"/>
              </p:ext>
            </p:extLst>
          </p:nvPr>
        </p:nvGraphicFramePr>
        <p:xfrm>
          <a:off x="666750" y="1157287"/>
          <a:ext cx="78105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749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CLR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44B0AC2-8957-4506-BCB3-EE75A259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827533"/>
              </p:ext>
            </p:extLst>
          </p:nvPr>
        </p:nvGraphicFramePr>
        <p:xfrm>
          <a:off x="666750" y="1157287"/>
          <a:ext cx="78105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82F97EE-75A4-4B3E-859C-7D6202B415A4}"/>
              </a:ext>
            </a:extLst>
          </p:cNvPr>
          <p:cNvSpPr/>
          <p:nvPr/>
        </p:nvSpPr>
        <p:spPr>
          <a:xfrm>
            <a:off x="2362200" y="1905000"/>
            <a:ext cx="1447800" cy="533399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BEBE11-BD71-4465-832F-A803F31DECA1}"/>
              </a:ext>
            </a:extLst>
          </p:cNvPr>
          <p:cNvSpPr txBox="1"/>
          <p:nvPr/>
        </p:nvSpPr>
        <p:spPr>
          <a:xfrm>
            <a:off x="2619375" y="1981199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</p:spTree>
    <p:extLst>
      <p:ext uri="{BB962C8B-B14F-4D97-AF65-F5344CB8AC3E}">
        <p14:creationId xmlns:p14="http://schemas.microsoft.com/office/powerpoint/2010/main" val="104106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CLR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44B0AC2-8957-4506-BCB3-EE75A259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816034"/>
              </p:ext>
            </p:extLst>
          </p:nvPr>
        </p:nvGraphicFramePr>
        <p:xfrm>
          <a:off x="666750" y="1157287"/>
          <a:ext cx="78105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82F97EE-75A4-4B3E-859C-7D6202B415A4}"/>
              </a:ext>
            </a:extLst>
          </p:cNvPr>
          <p:cNvSpPr/>
          <p:nvPr/>
        </p:nvSpPr>
        <p:spPr>
          <a:xfrm>
            <a:off x="2362200" y="1905000"/>
            <a:ext cx="1447800" cy="533399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BEBE11-BD71-4465-832F-A803F31DECA1}"/>
              </a:ext>
            </a:extLst>
          </p:cNvPr>
          <p:cNvSpPr txBox="1"/>
          <p:nvPr/>
        </p:nvSpPr>
        <p:spPr>
          <a:xfrm>
            <a:off x="2619375" y="1981199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EF20A6-88FB-4981-9467-55DC38473310}"/>
              </a:ext>
            </a:extLst>
          </p:cNvPr>
          <p:cNvSpPr/>
          <p:nvPr/>
        </p:nvSpPr>
        <p:spPr>
          <a:xfrm>
            <a:off x="1295400" y="1905000"/>
            <a:ext cx="1066800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D75AAE-9314-4C20-9ADB-B917906A412B}"/>
              </a:ext>
            </a:extLst>
          </p:cNvPr>
          <p:cNvSpPr/>
          <p:nvPr/>
        </p:nvSpPr>
        <p:spPr>
          <a:xfrm>
            <a:off x="2362200" y="2412432"/>
            <a:ext cx="1443031" cy="1930968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4539E6-F3A3-4D84-B6D7-28B32E1CE5B1}"/>
              </a:ext>
            </a:extLst>
          </p:cNvPr>
          <p:cNvSpPr/>
          <p:nvPr/>
        </p:nvSpPr>
        <p:spPr>
          <a:xfrm>
            <a:off x="3805231" y="1930330"/>
            <a:ext cx="4195769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006307-85CD-4393-9B13-B89FEA94C9EE}"/>
              </a:ext>
            </a:extLst>
          </p:cNvPr>
          <p:cNvSpPr txBox="1"/>
          <p:nvPr/>
        </p:nvSpPr>
        <p:spPr>
          <a:xfrm>
            <a:off x="4295762" y="337791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</p:spTree>
    <p:extLst>
      <p:ext uri="{BB962C8B-B14F-4D97-AF65-F5344CB8AC3E}">
        <p14:creationId xmlns:p14="http://schemas.microsoft.com/office/powerpoint/2010/main" val="2197578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CLR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44B0AC2-8957-4506-BCB3-EE75A259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904042"/>
              </p:ext>
            </p:extLst>
          </p:nvPr>
        </p:nvGraphicFramePr>
        <p:xfrm>
          <a:off x="666750" y="1157287"/>
          <a:ext cx="78105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82F97EE-75A4-4B3E-859C-7D6202B415A4}"/>
              </a:ext>
            </a:extLst>
          </p:cNvPr>
          <p:cNvSpPr/>
          <p:nvPr/>
        </p:nvSpPr>
        <p:spPr>
          <a:xfrm>
            <a:off x="2362200" y="1905000"/>
            <a:ext cx="1447800" cy="533399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BEBE11-BD71-4465-832F-A803F31DECA1}"/>
              </a:ext>
            </a:extLst>
          </p:cNvPr>
          <p:cNvSpPr txBox="1"/>
          <p:nvPr/>
        </p:nvSpPr>
        <p:spPr>
          <a:xfrm>
            <a:off x="2619375" y="1981199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EF20A6-88FB-4981-9467-55DC38473310}"/>
              </a:ext>
            </a:extLst>
          </p:cNvPr>
          <p:cNvSpPr/>
          <p:nvPr/>
        </p:nvSpPr>
        <p:spPr>
          <a:xfrm>
            <a:off x="1295400" y="1905000"/>
            <a:ext cx="1066800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D75AAE-9314-4C20-9ADB-B917906A412B}"/>
              </a:ext>
            </a:extLst>
          </p:cNvPr>
          <p:cNvSpPr/>
          <p:nvPr/>
        </p:nvSpPr>
        <p:spPr>
          <a:xfrm>
            <a:off x="2362200" y="2412432"/>
            <a:ext cx="1443031" cy="1930968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4539E6-F3A3-4D84-B6D7-28B32E1CE5B1}"/>
              </a:ext>
            </a:extLst>
          </p:cNvPr>
          <p:cNvSpPr/>
          <p:nvPr/>
        </p:nvSpPr>
        <p:spPr>
          <a:xfrm>
            <a:off x="3805231" y="1930330"/>
            <a:ext cx="4195769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006307-85CD-4393-9B13-B89FEA94C9EE}"/>
              </a:ext>
            </a:extLst>
          </p:cNvPr>
          <p:cNvSpPr txBox="1"/>
          <p:nvPr/>
        </p:nvSpPr>
        <p:spPr>
          <a:xfrm>
            <a:off x="4295762" y="337791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DC0904-8039-46C0-A276-79E4D5EFE211}"/>
              </a:ext>
            </a:extLst>
          </p:cNvPr>
          <p:cNvSpPr/>
          <p:nvPr/>
        </p:nvSpPr>
        <p:spPr>
          <a:xfrm>
            <a:off x="1295400" y="1930330"/>
            <a:ext cx="1066800" cy="243840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17176E-6F19-469D-942E-14BEEE22016C}"/>
              </a:ext>
            </a:extLst>
          </p:cNvPr>
          <p:cNvSpPr/>
          <p:nvPr/>
        </p:nvSpPr>
        <p:spPr>
          <a:xfrm>
            <a:off x="2362199" y="1930330"/>
            <a:ext cx="1428751" cy="241307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9B0918-3B77-4065-AC21-8553B4332B49}"/>
              </a:ext>
            </a:extLst>
          </p:cNvPr>
          <p:cNvSpPr/>
          <p:nvPr/>
        </p:nvSpPr>
        <p:spPr>
          <a:xfrm>
            <a:off x="3790950" y="1920824"/>
            <a:ext cx="4210050" cy="2422575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DDBA5B-84FA-46FA-B69C-83DD8F122FDA}"/>
              </a:ext>
            </a:extLst>
          </p:cNvPr>
          <p:cNvSpPr txBox="1"/>
          <p:nvPr/>
        </p:nvSpPr>
        <p:spPr>
          <a:xfrm>
            <a:off x="3733800" y="2956253"/>
            <a:ext cx="394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Meter Price = LMP + ORDC + RDPA</a:t>
            </a:r>
          </a:p>
        </p:txBody>
      </p:sp>
    </p:spTree>
    <p:extLst>
      <p:ext uri="{BB962C8B-B14F-4D97-AF65-F5344CB8AC3E}">
        <p14:creationId xmlns:p14="http://schemas.microsoft.com/office/powerpoint/2010/main" val="181208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1AE83D8-0D53-4C3C-85A5-4372213D90FC}"/>
              </a:ext>
            </a:extLst>
          </p:cNvPr>
          <p:cNvCxnSpPr>
            <a:cxnSpLocks/>
          </p:cNvCxnSpPr>
          <p:nvPr/>
        </p:nvCxnSpPr>
        <p:spPr>
          <a:xfrm>
            <a:off x="4280118" y="3562582"/>
            <a:ext cx="189208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CLR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44B0AC2-8957-4506-BCB3-EE75A259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287787"/>
              </p:ext>
            </p:extLst>
          </p:nvPr>
        </p:nvGraphicFramePr>
        <p:xfrm>
          <a:off x="666750" y="1157287"/>
          <a:ext cx="7810500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82F97EE-75A4-4B3E-859C-7D6202B415A4}"/>
              </a:ext>
            </a:extLst>
          </p:cNvPr>
          <p:cNvSpPr/>
          <p:nvPr/>
        </p:nvSpPr>
        <p:spPr>
          <a:xfrm>
            <a:off x="2362200" y="1905000"/>
            <a:ext cx="1447800" cy="533399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BEBE11-BD71-4465-832F-A803F31DECA1}"/>
              </a:ext>
            </a:extLst>
          </p:cNvPr>
          <p:cNvSpPr txBox="1"/>
          <p:nvPr/>
        </p:nvSpPr>
        <p:spPr>
          <a:xfrm>
            <a:off x="2619375" y="1981199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EF20A6-88FB-4981-9467-55DC38473310}"/>
              </a:ext>
            </a:extLst>
          </p:cNvPr>
          <p:cNvSpPr/>
          <p:nvPr/>
        </p:nvSpPr>
        <p:spPr>
          <a:xfrm>
            <a:off x="1295400" y="1905000"/>
            <a:ext cx="1066800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D75AAE-9314-4C20-9ADB-B917906A412B}"/>
              </a:ext>
            </a:extLst>
          </p:cNvPr>
          <p:cNvSpPr/>
          <p:nvPr/>
        </p:nvSpPr>
        <p:spPr>
          <a:xfrm>
            <a:off x="2362200" y="2412432"/>
            <a:ext cx="1443031" cy="1930968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4539E6-F3A3-4D84-B6D7-28B32E1CE5B1}"/>
              </a:ext>
            </a:extLst>
          </p:cNvPr>
          <p:cNvSpPr/>
          <p:nvPr/>
        </p:nvSpPr>
        <p:spPr>
          <a:xfrm>
            <a:off x="3805231" y="1930330"/>
            <a:ext cx="4195769" cy="24384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006307-85CD-4393-9B13-B89FEA94C9EE}"/>
              </a:ext>
            </a:extLst>
          </p:cNvPr>
          <p:cNvSpPr txBox="1"/>
          <p:nvPr/>
        </p:nvSpPr>
        <p:spPr>
          <a:xfrm>
            <a:off x="4295762" y="337791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DC0904-8039-46C0-A276-79E4D5EFE211}"/>
              </a:ext>
            </a:extLst>
          </p:cNvPr>
          <p:cNvSpPr/>
          <p:nvPr/>
        </p:nvSpPr>
        <p:spPr>
          <a:xfrm>
            <a:off x="1295400" y="1930330"/>
            <a:ext cx="1066800" cy="243840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17176E-6F19-469D-942E-14BEEE22016C}"/>
              </a:ext>
            </a:extLst>
          </p:cNvPr>
          <p:cNvSpPr/>
          <p:nvPr/>
        </p:nvSpPr>
        <p:spPr>
          <a:xfrm>
            <a:off x="2362199" y="1921786"/>
            <a:ext cx="1428751" cy="2421614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9B0918-3B77-4065-AC21-8553B4332B49}"/>
              </a:ext>
            </a:extLst>
          </p:cNvPr>
          <p:cNvSpPr/>
          <p:nvPr/>
        </p:nvSpPr>
        <p:spPr>
          <a:xfrm>
            <a:off x="3790950" y="1901960"/>
            <a:ext cx="4210050" cy="2422575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45E31C-B359-4A32-A17F-E68B5871F697}"/>
              </a:ext>
            </a:extLst>
          </p:cNvPr>
          <p:cNvSpPr txBox="1"/>
          <p:nvPr/>
        </p:nvSpPr>
        <p:spPr>
          <a:xfrm>
            <a:off x="1097503" y="860649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DAM payment for Procured Capacity for RRS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(PCRRAMT)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AA6358-1FFC-4421-9ACA-71A354854408}"/>
              </a:ext>
            </a:extLst>
          </p:cNvPr>
          <p:cNvCxnSpPr>
            <a:cxnSpLocks/>
          </p:cNvCxnSpPr>
          <p:nvPr/>
        </p:nvCxnSpPr>
        <p:spPr>
          <a:xfrm>
            <a:off x="2817015" y="1301542"/>
            <a:ext cx="533401" cy="74594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8486DB8-F442-4FCC-93A9-A8ECEFB9681E}"/>
              </a:ext>
            </a:extLst>
          </p:cNvPr>
          <p:cNvSpPr txBox="1"/>
          <p:nvPr/>
        </p:nvSpPr>
        <p:spPr>
          <a:xfrm>
            <a:off x="569976" y="4913999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Ancillary Service Imbalance Payment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(RTASIAMT)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54DD85-F605-4099-BE96-4E1CCB573299}"/>
              </a:ext>
            </a:extLst>
          </p:cNvPr>
          <p:cNvSpPr txBox="1"/>
          <p:nvPr/>
        </p:nvSpPr>
        <p:spPr>
          <a:xfrm>
            <a:off x="5584901" y="867597"/>
            <a:ext cx="3163824" cy="43088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Energy Imbalance Charge</a:t>
            </a:r>
          </a:p>
          <a:p>
            <a:pPr algn="ctr"/>
            <a:r>
              <a:rPr lang="en-US" sz="1100" dirty="0">
                <a:solidFill>
                  <a:schemeClr val="tx2"/>
                </a:solidFill>
              </a:rPr>
              <a:t>(RTEIAMT)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BDDEA6-17AD-4A1D-AA90-7FB9ABA555AB}"/>
              </a:ext>
            </a:extLst>
          </p:cNvPr>
          <p:cNvCxnSpPr>
            <a:cxnSpLocks/>
          </p:cNvCxnSpPr>
          <p:nvPr/>
        </p:nvCxnSpPr>
        <p:spPr>
          <a:xfrm flipH="1">
            <a:off x="6477000" y="1298484"/>
            <a:ext cx="689813" cy="100180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2F6B4B4-41E1-464D-9583-4311451C4985}"/>
              </a:ext>
            </a:extLst>
          </p:cNvPr>
          <p:cNvCxnSpPr>
            <a:cxnSpLocks/>
          </p:cNvCxnSpPr>
          <p:nvPr/>
        </p:nvCxnSpPr>
        <p:spPr>
          <a:xfrm flipV="1">
            <a:off x="2208697" y="3855164"/>
            <a:ext cx="608318" cy="105029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066C222-8F66-4437-AD6A-A2D8B813F871}"/>
              </a:ext>
            </a:extLst>
          </p:cNvPr>
          <p:cNvSpPr txBox="1"/>
          <p:nvPr/>
        </p:nvSpPr>
        <p:spPr>
          <a:xfrm>
            <a:off x="3733800" y="2956253"/>
            <a:ext cx="394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Meter Price = LMP + ORDC + RDPA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6675FC-483A-445D-BB86-11D1C7A56C0E}"/>
              </a:ext>
            </a:extLst>
          </p:cNvPr>
          <p:cNvSpPr txBox="1"/>
          <p:nvPr/>
        </p:nvSpPr>
        <p:spPr>
          <a:xfrm>
            <a:off x="3276600" y="5498463"/>
            <a:ext cx="57912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Key Take-Away:</a:t>
            </a:r>
          </a:p>
          <a:p>
            <a:pPr algn="ctr"/>
            <a:endParaRPr lang="en-US" sz="1600" dirty="0">
              <a:solidFill>
                <a:schemeClr val="accent1"/>
              </a:solidFill>
            </a:endParaRPr>
          </a:p>
          <a:p>
            <a:pPr algn="ctr"/>
            <a:r>
              <a:rPr lang="en-US" sz="1600" dirty="0">
                <a:solidFill>
                  <a:schemeClr val="accent1"/>
                </a:solidFill>
              </a:rPr>
              <a:t>A CLR is only charged LMP when consuming.</a:t>
            </a:r>
            <a:endParaRPr lang="en-US" sz="1100" dirty="0">
              <a:solidFill>
                <a:schemeClr val="accent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30A1BB-E177-4C47-9E77-FBCB9E313E9F}"/>
              </a:ext>
            </a:extLst>
          </p:cNvPr>
          <p:cNvCxnSpPr>
            <a:cxnSpLocks/>
            <a:endCxn id="29" idx="3"/>
          </p:cNvCxnSpPr>
          <p:nvPr/>
        </p:nvCxnSpPr>
        <p:spPr>
          <a:xfrm>
            <a:off x="5791200" y="3140919"/>
            <a:ext cx="1892082" cy="0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267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normal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B6A613-B22E-4694-ACA5-A2532FAB0143}"/>
              </a:ext>
            </a:extLst>
          </p:cNvPr>
          <p:cNvSpPr txBox="1"/>
          <p:nvPr/>
        </p:nvSpPr>
        <p:spPr>
          <a:xfrm>
            <a:off x="5148668" y="4148138"/>
            <a:ext cx="36905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LMP rises above $60 the ESR-Gen is willing to generate. It gets a dispatch instruction of 10 to 20MW.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83A7A74-5243-4553-AB91-F7E6F30F93FD}"/>
              </a:ext>
            </a:extLst>
          </p:cNvPr>
          <p:cNvSpPr txBox="1"/>
          <p:nvPr/>
        </p:nvSpPr>
        <p:spPr>
          <a:xfrm>
            <a:off x="457200" y="4148138"/>
            <a:ext cx="365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LMP drops below $40 the ESR-CLR is willing to charge. It gets a dispatch instruction of 15MW. </a:t>
            </a:r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0F15CF4-0396-42F6-BF25-4B6A2C3FEB0C}"/>
              </a:ext>
            </a:extLst>
          </p:cNvPr>
          <p:cNvCxnSpPr>
            <a:cxnSpLocks/>
          </p:cNvCxnSpPr>
          <p:nvPr/>
        </p:nvCxnSpPr>
        <p:spPr>
          <a:xfrm flipH="1" flipV="1">
            <a:off x="6208173" y="2860983"/>
            <a:ext cx="1183227" cy="1301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43CD2AB-1FD6-4A40-8C3E-63081C5A2180}"/>
              </a:ext>
            </a:extLst>
          </p:cNvPr>
          <p:cNvCxnSpPr>
            <a:cxnSpLocks/>
          </p:cNvCxnSpPr>
          <p:nvPr/>
        </p:nvCxnSpPr>
        <p:spPr>
          <a:xfrm flipV="1">
            <a:off x="1066800" y="3200400"/>
            <a:ext cx="990600" cy="962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2C9C8CF4-36D0-4877-A55C-94EC30697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004766"/>
              </p:ext>
            </p:extLst>
          </p:nvPr>
        </p:nvGraphicFramePr>
        <p:xfrm>
          <a:off x="5429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378D4529-3BC6-4CAB-B582-ADC11824982F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51F214-B33F-4F31-B2F7-848D54CC9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8590"/>
              </p:ext>
            </p:extLst>
          </p:nvPr>
        </p:nvGraphicFramePr>
        <p:xfrm>
          <a:off x="849823" y="4914900"/>
          <a:ext cx="2557220" cy="7620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9522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(2,888)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(825)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(413)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9829060-FE3B-4676-835B-B6E699C0B2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77190"/>
              </p:ext>
            </p:extLst>
          </p:nvPr>
        </p:nvGraphicFramePr>
        <p:xfrm>
          <a:off x="5562600" y="4914900"/>
          <a:ext cx="2655377" cy="7620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902777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4,175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575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288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897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A86AAAF-888A-4A21-B1B9-61FA98C04F3B}"/>
              </a:ext>
            </a:extLst>
          </p:cNvPr>
          <p:cNvSpPr/>
          <p:nvPr/>
        </p:nvSpPr>
        <p:spPr>
          <a:xfrm>
            <a:off x="5384714" y="1167649"/>
            <a:ext cx="1092286" cy="1693334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EC1550E-5656-4A3A-B786-218013388675}"/>
              </a:ext>
            </a:extLst>
          </p:cNvPr>
          <p:cNvSpPr/>
          <p:nvPr/>
        </p:nvSpPr>
        <p:spPr>
          <a:xfrm>
            <a:off x="5413472" y="2518807"/>
            <a:ext cx="1082695" cy="381468"/>
          </a:xfrm>
          <a:custGeom>
            <a:avLst/>
            <a:gdLst>
              <a:gd name="connsiteX0" fmla="*/ 0 w 1082695"/>
              <a:gd name="connsiteY0" fmla="*/ 359029 h 381468"/>
              <a:gd name="connsiteX1" fmla="*/ 0 w 1082695"/>
              <a:gd name="connsiteY1" fmla="*/ 359029 h 381468"/>
              <a:gd name="connsiteX2" fmla="*/ 28049 w 1082695"/>
              <a:gd name="connsiteY2" fmla="*/ 314150 h 381468"/>
              <a:gd name="connsiteX3" fmla="*/ 33659 w 1082695"/>
              <a:gd name="connsiteY3" fmla="*/ 269272 h 381468"/>
              <a:gd name="connsiteX4" fmla="*/ 44879 w 1082695"/>
              <a:gd name="connsiteY4" fmla="*/ 246832 h 381468"/>
              <a:gd name="connsiteX5" fmla="*/ 50489 w 1082695"/>
              <a:gd name="connsiteY5" fmla="*/ 230003 h 381468"/>
              <a:gd name="connsiteX6" fmla="*/ 61708 w 1082695"/>
              <a:gd name="connsiteY6" fmla="*/ 207564 h 381468"/>
              <a:gd name="connsiteX7" fmla="*/ 78538 w 1082695"/>
              <a:gd name="connsiteY7" fmla="*/ 168295 h 381468"/>
              <a:gd name="connsiteX8" fmla="*/ 117807 w 1082695"/>
              <a:gd name="connsiteY8" fmla="*/ 117806 h 381468"/>
              <a:gd name="connsiteX9" fmla="*/ 117807 w 1082695"/>
              <a:gd name="connsiteY9" fmla="*/ 117806 h 381468"/>
              <a:gd name="connsiteX10" fmla="*/ 145856 w 1082695"/>
              <a:gd name="connsiteY10" fmla="*/ 72928 h 381468"/>
              <a:gd name="connsiteX11" fmla="*/ 151465 w 1082695"/>
              <a:gd name="connsiteY11" fmla="*/ 39269 h 381468"/>
              <a:gd name="connsiteX12" fmla="*/ 162685 w 1082695"/>
              <a:gd name="connsiteY12" fmla="*/ 0 h 381468"/>
              <a:gd name="connsiteX13" fmla="*/ 246832 w 1082695"/>
              <a:gd name="connsiteY13" fmla="*/ 11220 h 381468"/>
              <a:gd name="connsiteX14" fmla="*/ 645129 w 1082695"/>
              <a:gd name="connsiteY14" fmla="*/ 22440 h 381468"/>
              <a:gd name="connsiteX15" fmla="*/ 673178 w 1082695"/>
              <a:gd name="connsiteY15" fmla="*/ 44879 h 381468"/>
              <a:gd name="connsiteX16" fmla="*/ 690008 w 1082695"/>
              <a:gd name="connsiteY16" fmla="*/ 56099 h 381468"/>
              <a:gd name="connsiteX17" fmla="*/ 729276 w 1082695"/>
              <a:gd name="connsiteY17" fmla="*/ 89757 h 381468"/>
              <a:gd name="connsiteX18" fmla="*/ 746106 w 1082695"/>
              <a:gd name="connsiteY18" fmla="*/ 100977 h 381468"/>
              <a:gd name="connsiteX19" fmla="*/ 819034 w 1082695"/>
              <a:gd name="connsiteY19" fmla="*/ 106587 h 381468"/>
              <a:gd name="connsiteX20" fmla="*/ 835863 w 1082695"/>
              <a:gd name="connsiteY20" fmla="*/ 129026 h 381468"/>
              <a:gd name="connsiteX21" fmla="*/ 841473 w 1082695"/>
              <a:gd name="connsiteY21" fmla="*/ 145856 h 381468"/>
              <a:gd name="connsiteX22" fmla="*/ 858302 w 1082695"/>
              <a:gd name="connsiteY22" fmla="*/ 162685 h 381468"/>
              <a:gd name="connsiteX23" fmla="*/ 869522 w 1082695"/>
              <a:gd name="connsiteY23" fmla="*/ 179514 h 381468"/>
              <a:gd name="connsiteX24" fmla="*/ 914400 w 1082695"/>
              <a:gd name="connsiteY24" fmla="*/ 190734 h 381468"/>
              <a:gd name="connsiteX25" fmla="*/ 1037816 w 1082695"/>
              <a:gd name="connsiteY25" fmla="*/ 196344 h 381468"/>
              <a:gd name="connsiteX26" fmla="*/ 1054646 w 1082695"/>
              <a:gd name="connsiteY26" fmla="*/ 263662 h 381468"/>
              <a:gd name="connsiteX27" fmla="*/ 1065865 w 1082695"/>
              <a:gd name="connsiteY27" fmla="*/ 302930 h 381468"/>
              <a:gd name="connsiteX28" fmla="*/ 1071475 w 1082695"/>
              <a:gd name="connsiteY28" fmla="*/ 319760 h 381468"/>
              <a:gd name="connsiteX29" fmla="*/ 1082695 w 1082695"/>
              <a:gd name="connsiteY29" fmla="*/ 336589 h 381468"/>
              <a:gd name="connsiteX30" fmla="*/ 1060256 w 1082695"/>
              <a:gd name="connsiteY30" fmla="*/ 364638 h 381468"/>
              <a:gd name="connsiteX31" fmla="*/ 1004157 w 1082695"/>
              <a:gd name="connsiteY31" fmla="*/ 359029 h 381468"/>
              <a:gd name="connsiteX32" fmla="*/ 953669 w 1082695"/>
              <a:gd name="connsiteY32" fmla="*/ 347809 h 381468"/>
              <a:gd name="connsiteX33" fmla="*/ 639519 w 1082695"/>
              <a:gd name="connsiteY33" fmla="*/ 353419 h 381468"/>
              <a:gd name="connsiteX34" fmla="*/ 617080 w 1082695"/>
              <a:gd name="connsiteY34" fmla="*/ 359029 h 381468"/>
              <a:gd name="connsiteX35" fmla="*/ 560982 w 1082695"/>
              <a:gd name="connsiteY35" fmla="*/ 364638 h 381468"/>
              <a:gd name="connsiteX36" fmla="*/ 476835 w 1082695"/>
              <a:gd name="connsiteY36" fmla="*/ 381468 h 381468"/>
              <a:gd name="connsiteX37" fmla="*/ 297321 w 1082695"/>
              <a:gd name="connsiteY37" fmla="*/ 375858 h 381468"/>
              <a:gd name="connsiteX38" fmla="*/ 224393 w 1082695"/>
              <a:gd name="connsiteY38" fmla="*/ 364638 h 381468"/>
              <a:gd name="connsiteX39" fmla="*/ 201954 w 1082695"/>
              <a:gd name="connsiteY39" fmla="*/ 359029 h 381468"/>
              <a:gd name="connsiteX40" fmla="*/ 0 w 1082695"/>
              <a:gd name="connsiteY40" fmla="*/ 359029 h 38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82695" h="381468">
                <a:moveTo>
                  <a:pt x="0" y="359029"/>
                </a:moveTo>
                <a:lnTo>
                  <a:pt x="0" y="359029"/>
                </a:lnTo>
                <a:cubicBezTo>
                  <a:pt x="9350" y="344069"/>
                  <a:pt x="21855" y="330668"/>
                  <a:pt x="28049" y="314150"/>
                </a:cubicBezTo>
                <a:cubicBezTo>
                  <a:pt x="33342" y="300034"/>
                  <a:pt x="30002" y="283898"/>
                  <a:pt x="33659" y="269272"/>
                </a:cubicBezTo>
                <a:cubicBezTo>
                  <a:pt x="35687" y="261159"/>
                  <a:pt x="41585" y="254519"/>
                  <a:pt x="44879" y="246832"/>
                </a:cubicBezTo>
                <a:cubicBezTo>
                  <a:pt x="47208" y="241397"/>
                  <a:pt x="48160" y="235438"/>
                  <a:pt x="50489" y="230003"/>
                </a:cubicBezTo>
                <a:cubicBezTo>
                  <a:pt x="53783" y="222317"/>
                  <a:pt x="58772" y="215394"/>
                  <a:pt x="61708" y="207564"/>
                </a:cubicBezTo>
                <a:cubicBezTo>
                  <a:pt x="77231" y="166167"/>
                  <a:pt x="55802" y="202397"/>
                  <a:pt x="78538" y="168295"/>
                </a:cubicBezTo>
                <a:cubicBezTo>
                  <a:pt x="89166" y="136412"/>
                  <a:pt x="79967" y="155646"/>
                  <a:pt x="117807" y="117806"/>
                </a:cubicBezTo>
                <a:lnTo>
                  <a:pt x="117807" y="117806"/>
                </a:lnTo>
                <a:cubicBezTo>
                  <a:pt x="138105" y="83976"/>
                  <a:pt x="128588" y="98829"/>
                  <a:pt x="145856" y="72928"/>
                </a:cubicBezTo>
                <a:cubicBezTo>
                  <a:pt x="147726" y="61708"/>
                  <a:pt x="149234" y="50423"/>
                  <a:pt x="151465" y="39269"/>
                </a:cubicBezTo>
                <a:cubicBezTo>
                  <a:pt x="154986" y="21663"/>
                  <a:pt x="157339" y="16037"/>
                  <a:pt x="162685" y="0"/>
                </a:cubicBezTo>
                <a:cubicBezTo>
                  <a:pt x="196305" y="6724"/>
                  <a:pt x="206586" y="9729"/>
                  <a:pt x="246832" y="11220"/>
                </a:cubicBezTo>
                <a:lnTo>
                  <a:pt x="645129" y="22440"/>
                </a:lnTo>
                <a:cubicBezTo>
                  <a:pt x="654479" y="29920"/>
                  <a:pt x="663599" y="37695"/>
                  <a:pt x="673178" y="44879"/>
                </a:cubicBezTo>
                <a:cubicBezTo>
                  <a:pt x="678572" y="48924"/>
                  <a:pt x="684828" y="51783"/>
                  <a:pt x="690008" y="56099"/>
                </a:cubicBezTo>
                <a:cubicBezTo>
                  <a:pt x="738938" y="96874"/>
                  <a:pt x="670450" y="47739"/>
                  <a:pt x="729276" y="89757"/>
                </a:cubicBezTo>
                <a:cubicBezTo>
                  <a:pt x="734763" y="93676"/>
                  <a:pt x="739479" y="99734"/>
                  <a:pt x="746106" y="100977"/>
                </a:cubicBezTo>
                <a:cubicBezTo>
                  <a:pt x="770070" y="105470"/>
                  <a:pt x="794725" y="104717"/>
                  <a:pt x="819034" y="106587"/>
                </a:cubicBezTo>
                <a:cubicBezTo>
                  <a:pt x="824644" y="114067"/>
                  <a:pt x="831224" y="120908"/>
                  <a:pt x="835863" y="129026"/>
                </a:cubicBezTo>
                <a:cubicBezTo>
                  <a:pt x="838797" y="134160"/>
                  <a:pt x="838193" y="140936"/>
                  <a:pt x="841473" y="145856"/>
                </a:cubicBezTo>
                <a:cubicBezTo>
                  <a:pt x="845874" y="152457"/>
                  <a:pt x="853223" y="156591"/>
                  <a:pt x="858302" y="162685"/>
                </a:cubicBezTo>
                <a:cubicBezTo>
                  <a:pt x="862618" y="167864"/>
                  <a:pt x="864257" y="175302"/>
                  <a:pt x="869522" y="179514"/>
                </a:cubicBezTo>
                <a:cubicBezTo>
                  <a:pt x="875122" y="183994"/>
                  <a:pt x="913245" y="190648"/>
                  <a:pt x="914400" y="190734"/>
                </a:cubicBezTo>
                <a:cubicBezTo>
                  <a:pt x="955469" y="193776"/>
                  <a:pt x="996677" y="194474"/>
                  <a:pt x="1037816" y="196344"/>
                </a:cubicBezTo>
                <a:cubicBezTo>
                  <a:pt x="1060849" y="230891"/>
                  <a:pt x="1042214" y="197357"/>
                  <a:pt x="1054646" y="263662"/>
                </a:cubicBezTo>
                <a:cubicBezTo>
                  <a:pt x="1057155" y="277042"/>
                  <a:pt x="1061953" y="289891"/>
                  <a:pt x="1065865" y="302930"/>
                </a:cubicBezTo>
                <a:cubicBezTo>
                  <a:pt x="1067564" y="308594"/>
                  <a:pt x="1068830" y="314471"/>
                  <a:pt x="1071475" y="319760"/>
                </a:cubicBezTo>
                <a:cubicBezTo>
                  <a:pt x="1074490" y="325790"/>
                  <a:pt x="1078955" y="330979"/>
                  <a:pt x="1082695" y="336589"/>
                </a:cubicBezTo>
                <a:cubicBezTo>
                  <a:pt x="1075215" y="345939"/>
                  <a:pt x="1071769" y="361349"/>
                  <a:pt x="1060256" y="364638"/>
                </a:cubicBezTo>
                <a:cubicBezTo>
                  <a:pt x="1042186" y="369801"/>
                  <a:pt x="1022805" y="361360"/>
                  <a:pt x="1004157" y="359029"/>
                </a:cubicBezTo>
                <a:cubicBezTo>
                  <a:pt x="972567" y="355080"/>
                  <a:pt x="977182" y="355647"/>
                  <a:pt x="953669" y="347809"/>
                </a:cubicBezTo>
                <a:lnTo>
                  <a:pt x="639519" y="353419"/>
                </a:lnTo>
                <a:cubicBezTo>
                  <a:pt x="631813" y="353676"/>
                  <a:pt x="624712" y="357939"/>
                  <a:pt x="617080" y="359029"/>
                </a:cubicBezTo>
                <a:cubicBezTo>
                  <a:pt x="598476" y="361687"/>
                  <a:pt x="579629" y="362307"/>
                  <a:pt x="560982" y="364638"/>
                </a:cubicBezTo>
                <a:cubicBezTo>
                  <a:pt x="532034" y="368256"/>
                  <a:pt x="505512" y="375095"/>
                  <a:pt x="476835" y="381468"/>
                </a:cubicBezTo>
                <a:cubicBezTo>
                  <a:pt x="416997" y="379598"/>
                  <a:pt x="357056" y="379840"/>
                  <a:pt x="297321" y="375858"/>
                </a:cubicBezTo>
                <a:cubicBezTo>
                  <a:pt x="272780" y="374222"/>
                  <a:pt x="248614" y="368912"/>
                  <a:pt x="224393" y="364638"/>
                </a:cubicBezTo>
                <a:cubicBezTo>
                  <a:pt x="216801" y="363298"/>
                  <a:pt x="209639" y="359644"/>
                  <a:pt x="201954" y="359029"/>
                </a:cubicBezTo>
                <a:cubicBezTo>
                  <a:pt x="110699" y="351729"/>
                  <a:pt x="33659" y="359029"/>
                  <a:pt x="0" y="35902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normal</a:t>
            </a: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DD0C94-9010-42B0-A0F7-F6DD7B3B2B35}"/>
              </a:ext>
            </a:extLst>
          </p:cNvPr>
          <p:cNvSpPr txBox="1"/>
          <p:nvPr/>
        </p:nvSpPr>
        <p:spPr>
          <a:xfrm>
            <a:off x="457199" y="4148138"/>
            <a:ext cx="389572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ESR-CLR is charging, the load is treated as online reserve. The ESR-Gen is also online (at a reduced state of charge) and providing online reserve with its dispatchable range.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05461-3BDA-4CBC-BE28-2CD0A4CE2FE8}"/>
              </a:ext>
            </a:extLst>
          </p:cNvPr>
          <p:cNvSpPr txBox="1"/>
          <p:nvPr/>
        </p:nvSpPr>
        <p:spPr>
          <a:xfrm>
            <a:off x="5148668" y="4148138"/>
            <a:ext cx="3690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ESR-Gen is online and generating below its HSL, the dispatchable range is treated as online reserve.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FA21752-5A06-4A97-A1EB-79F02D2DA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11159"/>
              </p:ext>
            </p:extLst>
          </p:nvPr>
        </p:nvGraphicFramePr>
        <p:xfrm>
          <a:off x="849823" y="4914900"/>
          <a:ext cx="2557220" cy="13335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9522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(2,888)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(825)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(413)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  825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  413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Net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(2,888)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FAE29CB-D413-4595-B57C-4375E4D82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188160"/>
              </p:ext>
            </p:extLst>
          </p:nvPr>
        </p:nvGraphicFramePr>
        <p:xfrm>
          <a:off x="5562600" y="4914900"/>
          <a:ext cx="2655377" cy="13335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902777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4,175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575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288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2,925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1,463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9,425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FAF78B5-CAF2-48E5-AD72-D1FC2BDAA8A4}"/>
              </a:ext>
            </a:extLst>
          </p:cNvPr>
          <p:cNvCxnSpPr>
            <a:cxnSpLocks/>
          </p:cNvCxnSpPr>
          <p:nvPr/>
        </p:nvCxnSpPr>
        <p:spPr>
          <a:xfrm flipH="1" flipV="1">
            <a:off x="6208173" y="2860983"/>
            <a:ext cx="1183227" cy="1301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A15B3C-11F3-48A3-B32C-41784BC37049}"/>
              </a:ext>
            </a:extLst>
          </p:cNvPr>
          <p:cNvCxnSpPr>
            <a:cxnSpLocks/>
          </p:cNvCxnSpPr>
          <p:nvPr/>
        </p:nvCxnSpPr>
        <p:spPr>
          <a:xfrm flipV="1">
            <a:off x="1066800" y="3200400"/>
            <a:ext cx="990600" cy="962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85D173C-85AE-41D5-957B-2979490B83A9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ABBF409F-C4B6-476C-9920-AB7BC94693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202445"/>
              </p:ext>
            </p:extLst>
          </p:nvPr>
        </p:nvGraphicFramePr>
        <p:xfrm>
          <a:off x="5429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318404F-A88A-4D12-A44F-3333C9712E37}"/>
              </a:ext>
            </a:extLst>
          </p:cNvPr>
          <p:cNvSpPr/>
          <p:nvPr/>
        </p:nvSpPr>
        <p:spPr>
          <a:xfrm>
            <a:off x="2057399" y="2029619"/>
            <a:ext cx="1701887" cy="831363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184960C-51E3-48B6-B47A-572D718ECF09}"/>
              </a:ext>
            </a:extLst>
          </p:cNvPr>
          <p:cNvCxnSpPr>
            <a:cxnSpLocks/>
          </p:cNvCxnSpPr>
          <p:nvPr/>
        </p:nvCxnSpPr>
        <p:spPr>
          <a:xfrm>
            <a:off x="1580717" y="1768009"/>
            <a:ext cx="595589" cy="631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AE79B90-F4F6-4551-B73A-9D3E9861FE68}"/>
              </a:ext>
            </a:extLst>
          </p:cNvPr>
          <p:cNvCxnSpPr>
            <a:cxnSpLocks/>
          </p:cNvCxnSpPr>
          <p:nvPr/>
        </p:nvCxnSpPr>
        <p:spPr>
          <a:xfrm flipH="1" flipV="1">
            <a:off x="6400800" y="2362200"/>
            <a:ext cx="4572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26296A1-6C0C-4E5D-B8FA-A2022E33C8BA}"/>
              </a:ext>
            </a:extLst>
          </p:cNvPr>
          <p:cNvSpPr txBox="1"/>
          <p:nvPr/>
        </p:nvSpPr>
        <p:spPr>
          <a:xfrm>
            <a:off x="2057399" y="2007958"/>
            <a:ext cx="1836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Online Reserve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5865F97-F258-4278-8598-91421F1FB698}"/>
              </a:ext>
            </a:extLst>
          </p:cNvPr>
          <p:cNvSpPr/>
          <p:nvPr/>
        </p:nvSpPr>
        <p:spPr>
          <a:xfrm>
            <a:off x="2057399" y="2831354"/>
            <a:ext cx="1701887" cy="324517"/>
          </a:xfrm>
          <a:prstGeom prst="rect">
            <a:avLst/>
          </a:pr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01B038-D4FB-46E2-BB23-85AE82BF04E9}"/>
              </a:ext>
            </a:extLst>
          </p:cNvPr>
          <p:cNvSpPr txBox="1"/>
          <p:nvPr/>
        </p:nvSpPr>
        <p:spPr>
          <a:xfrm>
            <a:off x="2013660" y="2860982"/>
            <a:ext cx="17730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4"/>
                </a:solidFill>
              </a:rPr>
              <a:t>ESR-CLR Online</a:t>
            </a:r>
            <a:r>
              <a:rPr lang="en-US" sz="1100" dirty="0">
                <a:solidFill>
                  <a:schemeClr val="accent4"/>
                </a:solidFill>
              </a:rPr>
              <a:t> Reserve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E7C7C5-783F-4713-8979-E1D0AB28C809}"/>
              </a:ext>
            </a:extLst>
          </p:cNvPr>
          <p:cNvSpPr txBox="1"/>
          <p:nvPr/>
        </p:nvSpPr>
        <p:spPr>
          <a:xfrm>
            <a:off x="5116713" y="1149201"/>
            <a:ext cx="1836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Online Reserve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DA85EDA4-F5F9-4A3C-8FDC-CB9BA8F43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67098"/>
              </p:ext>
            </p:extLst>
          </p:nvPr>
        </p:nvGraphicFramePr>
        <p:xfrm>
          <a:off x="-2263" y="1077478"/>
          <a:ext cx="2178569" cy="7086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462359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16210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283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2,750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4,125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AC3905-E3E1-49B6-BC76-FF46C3EC0AF5}"/>
              </a:ext>
            </a:extLst>
          </p:cNvPr>
          <p:cNvSpPr txBox="1"/>
          <p:nvPr/>
        </p:nvSpPr>
        <p:spPr>
          <a:xfrm>
            <a:off x="3536826" y="1868716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50 HSL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E1C3AD-9C6C-4528-89B6-88C9C0F0DEA4}"/>
              </a:ext>
            </a:extLst>
          </p:cNvPr>
          <p:cNvSpPr txBox="1"/>
          <p:nvPr/>
        </p:nvSpPr>
        <p:spPr>
          <a:xfrm>
            <a:off x="6331605" y="976628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100 HSL</a:t>
            </a:r>
          </a:p>
        </p:txBody>
      </p:sp>
    </p:spTree>
    <p:extLst>
      <p:ext uri="{BB962C8B-B14F-4D97-AF65-F5344CB8AC3E}">
        <p14:creationId xmlns:p14="http://schemas.microsoft.com/office/powerpoint/2010/main" val="638420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A86AAAF-888A-4A21-B1B9-61FA98C04F3B}"/>
              </a:ext>
            </a:extLst>
          </p:cNvPr>
          <p:cNvSpPr/>
          <p:nvPr/>
        </p:nvSpPr>
        <p:spPr>
          <a:xfrm>
            <a:off x="5384714" y="1167649"/>
            <a:ext cx="1092286" cy="1693334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EC1550E-5656-4A3A-B786-218013388675}"/>
              </a:ext>
            </a:extLst>
          </p:cNvPr>
          <p:cNvSpPr/>
          <p:nvPr/>
        </p:nvSpPr>
        <p:spPr>
          <a:xfrm>
            <a:off x="5413472" y="2518807"/>
            <a:ext cx="1082695" cy="381468"/>
          </a:xfrm>
          <a:custGeom>
            <a:avLst/>
            <a:gdLst>
              <a:gd name="connsiteX0" fmla="*/ 0 w 1082695"/>
              <a:gd name="connsiteY0" fmla="*/ 359029 h 381468"/>
              <a:gd name="connsiteX1" fmla="*/ 0 w 1082695"/>
              <a:gd name="connsiteY1" fmla="*/ 359029 h 381468"/>
              <a:gd name="connsiteX2" fmla="*/ 28049 w 1082695"/>
              <a:gd name="connsiteY2" fmla="*/ 314150 h 381468"/>
              <a:gd name="connsiteX3" fmla="*/ 33659 w 1082695"/>
              <a:gd name="connsiteY3" fmla="*/ 269272 h 381468"/>
              <a:gd name="connsiteX4" fmla="*/ 44879 w 1082695"/>
              <a:gd name="connsiteY4" fmla="*/ 246832 h 381468"/>
              <a:gd name="connsiteX5" fmla="*/ 50489 w 1082695"/>
              <a:gd name="connsiteY5" fmla="*/ 230003 h 381468"/>
              <a:gd name="connsiteX6" fmla="*/ 61708 w 1082695"/>
              <a:gd name="connsiteY6" fmla="*/ 207564 h 381468"/>
              <a:gd name="connsiteX7" fmla="*/ 78538 w 1082695"/>
              <a:gd name="connsiteY7" fmla="*/ 168295 h 381468"/>
              <a:gd name="connsiteX8" fmla="*/ 117807 w 1082695"/>
              <a:gd name="connsiteY8" fmla="*/ 117806 h 381468"/>
              <a:gd name="connsiteX9" fmla="*/ 117807 w 1082695"/>
              <a:gd name="connsiteY9" fmla="*/ 117806 h 381468"/>
              <a:gd name="connsiteX10" fmla="*/ 145856 w 1082695"/>
              <a:gd name="connsiteY10" fmla="*/ 72928 h 381468"/>
              <a:gd name="connsiteX11" fmla="*/ 151465 w 1082695"/>
              <a:gd name="connsiteY11" fmla="*/ 39269 h 381468"/>
              <a:gd name="connsiteX12" fmla="*/ 162685 w 1082695"/>
              <a:gd name="connsiteY12" fmla="*/ 0 h 381468"/>
              <a:gd name="connsiteX13" fmla="*/ 246832 w 1082695"/>
              <a:gd name="connsiteY13" fmla="*/ 11220 h 381468"/>
              <a:gd name="connsiteX14" fmla="*/ 645129 w 1082695"/>
              <a:gd name="connsiteY14" fmla="*/ 22440 h 381468"/>
              <a:gd name="connsiteX15" fmla="*/ 673178 w 1082695"/>
              <a:gd name="connsiteY15" fmla="*/ 44879 h 381468"/>
              <a:gd name="connsiteX16" fmla="*/ 690008 w 1082695"/>
              <a:gd name="connsiteY16" fmla="*/ 56099 h 381468"/>
              <a:gd name="connsiteX17" fmla="*/ 729276 w 1082695"/>
              <a:gd name="connsiteY17" fmla="*/ 89757 h 381468"/>
              <a:gd name="connsiteX18" fmla="*/ 746106 w 1082695"/>
              <a:gd name="connsiteY18" fmla="*/ 100977 h 381468"/>
              <a:gd name="connsiteX19" fmla="*/ 819034 w 1082695"/>
              <a:gd name="connsiteY19" fmla="*/ 106587 h 381468"/>
              <a:gd name="connsiteX20" fmla="*/ 835863 w 1082695"/>
              <a:gd name="connsiteY20" fmla="*/ 129026 h 381468"/>
              <a:gd name="connsiteX21" fmla="*/ 841473 w 1082695"/>
              <a:gd name="connsiteY21" fmla="*/ 145856 h 381468"/>
              <a:gd name="connsiteX22" fmla="*/ 858302 w 1082695"/>
              <a:gd name="connsiteY22" fmla="*/ 162685 h 381468"/>
              <a:gd name="connsiteX23" fmla="*/ 869522 w 1082695"/>
              <a:gd name="connsiteY23" fmla="*/ 179514 h 381468"/>
              <a:gd name="connsiteX24" fmla="*/ 914400 w 1082695"/>
              <a:gd name="connsiteY24" fmla="*/ 190734 h 381468"/>
              <a:gd name="connsiteX25" fmla="*/ 1037816 w 1082695"/>
              <a:gd name="connsiteY25" fmla="*/ 196344 h 381468"/>
              <a:gd name="connsiteX26" fmla="*/ 1054646 w 1082695"/>
              <a:gd name="connsiteY26" fmla="*/ 263662 h 381468"/>
              <a:gd name="connsiteX27" fmla="*/ 1065865 w 1082695"/>
              <a:gd name="connsiteY27" fmla="*/ 302930 h 381468"/>
              <a:gd name="connsiteX28" fmla="*/ 1071475 w 1082695"/>
              <a:gd name="connsiteY28" fmla="*/ 319760 h 381468"/>
              <a:gd name="connsiteX29" fmla="*/ 1082695 w 1082695"/>
              <a:gd name="connsiteY29" fmla="*/ 336589 h 381468"/>
              <a:gd name="connsiteX30" fmla="*/ 1060256 w 1082695"/>
              <a:gd name="connsiteY30" fmla="*/ 364638 h 381468"/>
              <a:gd name="connsiteX31" fmla="*/ 1004157 w 1082695"/>
              <a:gd name="connsiteY31" fmla="*/ 359029 h 381468"/>
              <a:gd name="connsiteX32" fmla="*/ 953669 w 1082695"/>
              <a:gd name="connsiteY32" fmla="*/ 347809 h 381468"/>
              <a:gd name="connsiteX33" fmla="*/ 639519 w 1082695"/>
              <a:gd name="connsiteY33" fmla="*/ 353419 h 381468"/>
              <a:gd name="connsiteX34" fmla="*/ 617080 w 1082695"/>
              <a:gd name="connsiteY34" fmla="*/ 359029 h 381468"/>
              <a:gd name="connsiteX35" fmla="*/ 560982 w 1082695"/>
              <a:gd name="connsiteY35" fmla="*/ 364638 h 381468"/>
              <a:gd name="connsiteX36" fmla="*/ 476835 w 1082695"/>
              <a:gd name="connsiteY36" fmla="*/ 381468 h 381468"/>
              <a:gd name="connsiteX37" fmla="*/ 297321 w 1082695"/>
              <a:gd name="connsiteY37" fmla="*/ 375858 h 381468"/>
              <a:gd name="connsiteX38" fmla="*/ 224393 w 1082695"/>
              <a:gd name="connsiteY38" fmla="*/ 364638 h 381468"/>
              <a:gd name="connsiteX39" fmla="*/ 201954 w 1082695"/>
              <a:gd name="connsiteY39" fmla="*/ 359029 h 381468"/>
              <a:gd name="connsiteX40" fmla="*/ 0 w 1082695"/>
              <a:gd name="connsiteY40" fmla="*/ 359029 h 38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82695" h="381468">
                <a:moveTo>
                  <a:pt x="0" y="359029"/>
                </a:moveTo>
                <a:lnTo>
                  <a:pt x="0" y="359029"/>
                </a:lnTo>
                <a:cubicBezTo>
                  <a:pt x="9350" y="344069"/>
                  <a:pt x="21855" y="330668"/>
                  <a:pt x="28049" y="314150"/>
                </a:cubicBezTo>
                <a:cubicBezTo>
                  <a:pt x="33342" y="300034"/>
                  <a:pt x="30002" y="283898"/>
                  <a:pt x="33659" y="269272"/>
                </a:cubicBezTo>
                <a:cubicBezTo>
                  <a:pt x="35687" y="261159"/>
                  <a:pt x="41585" y="254519"/>
                  <a:pt x="44879" y="246832"/>
                </a:cubicBezTo>
                <a:cubicBezTo>
                  <a:pt x="47208" y="241397"/>
                  <a:pt x="48160" y="235438"/>
                  <a:pt x="50489" y="230003"/>
                </a:cubicBezTo>
                <a:cubicBezTo>
                  <a:pt x="53783" y="222317"/>
                  <a:pt x="58772" y="215394"/>
                  <a:pt x="61708" y="207564"/>
                </a:cubicBezTo>
                <a:cubicBezTo>
                  <a:pt x="77231" y="166167"/>
                  <a:pt x="55802" y="202397"/>
                  <a:pt x="78538" y="168295"/>
                </a:cubicBezTo>
                <a:cubicBezTo>
                  <a:pt x="89166" y="136412"/>
                  <a:pt x="79967" y="155646"/>
                  <a:pt x="117807" y="117806"/>
                </a:cubicBezTo>
                <a:lnTo>
                  <a:pt x="117807" y="117806"/>
                </a:lnTo>
                <a:cubicBezTo>
                  <a:pt x="138105" y="83976"/>
                  <a:pt x="128588" y="98829"/>
                  <a:pt x="145856" y="72928"/>
                </a:cubicBezTo>
                <a:cubicBezTo>
                  <a:pt x="147726" y="61708"/>
                  <a:pt x="149234" y="50423"/>
                  <a:pt x="151465" y="39269"/>
                </a:cubicBezTo>
                <a:cubicBezTo>
                  <a:pt x="154986" y="21663"/>
                  <a:pt x="157339" y="16037"/>
                  <a:pt x="162685" y="0"/>
                </a:cubicBezTo>
                <a:cubicBezTo>
                  <a:pt x="196305" y="6724"/>
                  <a:pt x="206586" y="9729"/>
                  <a:pt x="246832" y="11220"/>
                </a:cubicBezTo>
                <a:lnTo>
                  <a:pt x="645129" y="22440"/>
                </a:lnTo>
                <a:cubicBezTo>
                  <a:pt x="654479" y="29920"/>
                  <a:pt x="663599" y="37695"/>
                  <a:pt x="673178" y="44879"/>
                </a:cubicBezTo>
                <a:cubicBezTo>
                  <a:pt x="678572" y="48924"/>
                  <a:pt x="684828" y="51783"/>
                  <a:pt x="690008" y="56099"/>
                </a:cubicBezTo>
                <a:cubicBezTo>
                  <a:pt x="738938" y="96874"/>
                  <a:pt x="670450" y="47739"/>
                  <a:pt x="729276" y="89757"/>
                </a:cubicBezTo>
                <a:cubicBezTo>
                  <a:pt x="734763" y="93676"/>
                  <a:pt x="739479" y="99734"/>
                  <a:pt x="746106" y="100977"/>
                </a:cubicBezTo>
                <a:cubicBezTo>
                  <a:pt x="770070" y="105470"/>
                  <a:pt x="794725" y="104717"/>
                  <a:pt x="819034" y="106587"/>
                </a:cubicBezTo>
                <a:cubicBezTo>
                  <a:pt x="824644" y="114067"/>
                  <a:pt x="831224" y="120908"/>
                  <a:pt x="835863" y="129026"/>
                </a:cubicBezTo>
                <a:cubicBezTo>
                  <a:pt x="838797" y="134160"/>
                  <a:pt x="838193" y="140936"/>
                  <a:pt x="841473" y="145856"/>
                </a:cubicBezTo>
                <a:cubicBezTo>
                  <a:pt x="845874" y="152457"/>
                  <a:pt x="853223" y="156591"/>
                  <a:pt x="858302" y="162685"/>
                </a:cubicBezTo>
                <a:cubicBezTo>
                  <a:pt x="862618" y="167864"/>
                  <a:pt x="864257" y="175302"/>
                  <a:pt x="869522" y="179514"/>
                </a:cubicBezTo>
                <a:cubicBezTo>
                  <a:pt x="875122" y="183994"/>
                  <a:pt x="913245" y="190648"/>
                  <a:pt x="914400" y="190734"/>
                </a:cubicBezTo>
                <a:cubicBezTo>
                  <a:pt x="955469" y="193776"/>
                  <a:pt x="996677" y="194474"/>
                  <a:pt x="1037816" y="196344"/>
                </a:cubicBezTo>
                <a:cubicBezTo>
                  <a:pt x="1060849" y="230891"/>
                  <a:pt x="1042214" y="197357"/>
                  <a:pt x="1054646" y="263662"/>
                </a:cubicBezTo>
                <a:cubicBezTo>
                  <a:pt x="1057155" y="277042"/>
                  <a:pt x="1061953" y="289891"/>
                  <a:pt x="1065865" y="302930"/>
                </a:cubicBezTo>
                <a:cubicBezTo>
                  <a:pt x="1067564" y="308594"/>
                  <a:pt x="1068830" y="314471"/>
                  <a:pt x="1071475" y="319760"/>
                </a:cubicBezTo>
                <a:cubicBezTo>
                  <a:pt x="1074490" y="325790"/>
                  <a:pt x="1078955" y="330979"/>
                  <a:pt x="1082695" y="336589"/>
                </a:cubicBezTo>
                <a:cubicBezTo>
                  <a:pt x="1075215" y="345939"/>
                  <a:pt x="1071769" y="361349"/>
                  <a:pt x="1060256" y="364638"/>
                </a:cubicBezTo>
                <a:cubicBezTo>
                  <a:pt x="1042186" y="369801"/>
                  <a:pt x="1022805" y="361360"/>
                  <a:pt x="1004157" y="359029"/>
                </a:cubicBezTo>
                <a:cubicBezTo>
                  <a:pt x="972567" y="355080"/>
                  <a:pt x="977182" y="355647"/>
                  <a:pt x="953669" y="347809"/>
                </a:cubicBezTo>
                <a:lnTo>
                  <a:pt x="639519" y="353419"/>
                </a:lnTo>
                <a:cubicBezTo>
                  <a:pt x="631813" y="353676"/>
                  <a:pt x="624712" y="357939"/>
                  <a:pt x="617080" y="359029"/>
                </a:cubicBezTo>
                <a:cubicBezTo>
                  <a:pt x="598476" y="361687"/>
                  <a:pt x="579629" y="362307"/>
                  <a:pt x="560982" y="364638"/>
                </a:cubicBezTo>
                <a:cubicBezTo>
                  <a:pt x="532034" y="368256"/>
                  <a:pt x="505512" y="375095"/>
                  <a:pt x="476835" y="381468"/>
                </a:cubicBezTo>
                <a:cubicBezTo>
                  <a:pt x="416997" y="379598"/>
                  <a:pt x="357056" y="379840"/>
                  <a:pt x="297321" y="375858"/>
                </a:cubicBezTo>
                <a:cubicBezTo>
                  <a:pt x="272780" y="374222"/>
                  <a:pt x="248614" y="368912"/>
                  <a:pt x="224393" y="364638"/>
                </a:cubicBezTo>
                <a:cubicBezTo>
                  <a:pt x="216801" y="363298"/>
                  <a:pt x="209639" y="359644"/>
                  <a:pt x="201954" y="359029"/>
                </a:cubicBezTo>
                <a:cubicBezTo>
                  <a:pt x="110699" y="351729"/>
                  <a:pt x="33659" y="359029"/>
                  <a:pt x="0" y="35902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normal</a:t>
            </a: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5D173C-85AE-41D5-957B-2979490B83A9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18404F-A88A-4D12-A44F-3333C9712E37}"/>
              </a:ext>
            </a:extLst>
          </p:cNvPr>
          <p:cNvSpPr/>
          <p:nvPr/>
        </p:nvSpPr>
        <p:spPr>
          <a:xfrm>
            <a:off x="2057399" y="2029619"/>
            <a:ext cx="1701887" cy="831363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5865F97-F258-4278-8598-91421F1FB698}"/>
              </a:ext>
            </a:extLst>
          </p:cNvPr>
          <p:cNvSpPr/>
          <p:nvPr/>
        </p:nvSpPr>
        <p:spPr>
          <a:xfrm>
            <a:off x="2057399" y="2831354"/>
            <a:ext cx="1701887" cy="324517"/>
          </a:xfrm>
          <a:prstGeom prst="rect">
            <a:avLst/>
          </a:pr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2BBC6F-850E-43BD-8B75-3569AA4EED45}"/>
              </a:ext>
            </a:extLst>
          </p:cNvPr>
          <p:cNvSpPr txBox="1"/>
          <p:nvPr/>
        </p:nvSpPr>
        <p:spPr>
          <a:xfrm>
            <a:off x="457200" y="4148138"/>
            <a:ext cx="365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The ESR-CLR is essentially only charged LMP for consuming. The payments &amp; charges from the ORDC and RDPA adders cancel out. 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C5C6F9-0A68-4A30-AC4A-E1CBDF702C84}"/>
              </a:ext>
            </a:extLst>
          </p:cNvPr>
          <p:cNvSpPr txBox="1"/>
          <p:nvPr/>
        </p:nvSpPr>
        <p:spPr>
          <a:xfrm>
            <a:off x="5148668" y="4148138"/>
            <a:ext cx="3690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The ESR-Gen gets paid LMP+ORDC+RDPA for generation, and ORDC+RDPA for any headroom while online.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9CC2D01-9A78-44BE-9C5E-E52DC20FB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272208"/>
              </p:ext>
            </p:extLst>
          </p:nvPr>
        </p:nvGraphicFramePr>
        <p:xfrm>
          <a:off x="849823" y="4914900"/>
          <a:ext cx="2557220" cy="13335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9522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(2,888)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(825)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(413)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  825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  413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Net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(2,888)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sp>
        <p:nvSpPr>
          <p:cNvPr id="28" name="Multiplication Sign 27">
            <a:extLst>
              <a:ext uri="{FF2B5EF4-FFF2-40B4-BE49-F238E27FC236}">
                <a16:creationId xmlns:a16="http://schemas.microsoft.com/office/drawing/2014/main" id="{711D03AE-16ED-41D1-96B1-5A7DC378421D}"/>
              </a:ext>
            </a:extLst>
          </p:cNvPr>
          <p:cNvSpPr/>
          <p:nvPr/>
        </p:nvSpPr>
        <p:spPr>
          <a:xfrm>
            <a:off x="2448734" y="5153832"/>
            <a:ext cx="1513666" cy="1094568"/>
          </a:xfrm>
          <a:prstGeom prst="mathMultiply">
            <a:avLst/>
          </a:prstGeom>
          <a:solidFill>
            <a:schemeClr val="accent6">
              <a:alpha val="71000"/>
            </a:schemeClr>
          </a:solidFill>
          <a:ln w="12700">
            <a:solidFill>
              <a:schemeClr val="accent6"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F08F00B-5F8F-438F-8E12-403F3B329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78586"/>
              </p:ext>
            </p:extLst>
          </p:nvPr>
        </p:nvGraphicFramePr>
        <p:xfrm>
          <a:off x="5562600" y="4914900"/>
          <a:ext cx="2655377" cy="13335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902777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4,175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575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288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2,925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    1,463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9,425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AC0B3D28-DC6D-4646-ACC2-C6DD0F9339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208793"/>
              </p:ext>
            </p:extLst>
          </p:nvPr>
        </p:nvGraphicFramePr>
        <p:xfrm>
          <a:off x="5429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89F5AF4-9003-4F62-91C9-DF082E74EC37}"/>
              </a:ext>
            </a:extLst>
          </p:cNvPr>
          <p:cNvSpPr txBox="1"/>
          <p:nvPr/>
        </p:nvSpPr>
        <p:spPr>
          <a:xfrm>
            <a:off x="2057399" y="2007958"/>
            <a:ext cx="1836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Online Reserve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F2069E-16D4-45EC-886E-7DF6256C926A}"/>
              </a:ext>
            </a:extLst>
          </p:cNvPr>
          <p:cNvSpPr txBox="1"/>
          <p:nvPr/>
        </p:nvSpPr>
        <p:spPr>
          <a:xfrm>
            <a:off x="2013660" y="2860982"/>
            <a:ext cx="17730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4"/>
                </a:solidFill>
              </a:rPr>
              <a:t>ESR-CLR Online</a:t>
            </a:r>
            <a:r>
              <a:rPr lang="en-US" sz="1100" dirty="0">
                <a:solidFill>
                  <a:schemeClr val="accent4"/>
                </a:solidFill>
              </a:rPr>
              <a:t> Reserve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297326-4EA0-49DC-8992-DD074F236CA4}"/>
              </a:ext>
            </a:extLst>
          </p:cNvPr>
          <p:cNvSpPr txBox="1"/>
          <p:nvPr/>
        </p:nvSpPr>
        <p:spPr>
          <a:xfrm>
            <a:off x="5116713" y="1149201"/>
            <a:ext cx="1836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Online Reserve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0ED952-C5C4-48A4-A9DB-7742B38DE43F}"/>
              </a:ext>
            </a:extLst>
          </p:cNvPr>
          <p:cNvSpPr txBox="1"/>
          <p:nvPr/>
        </p:nvSpPr>
        <p:spPr>
          <a:xfrm>
            <a:off x="3536826" y="1868716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50 HSL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0D73537-5992-435D-82AA-5D2A0AF4D311}"/>
              </a:ext>
            </a:extLst>
          </p:cNvPr>
          <p:cNvSpPr txBox="1"/>
          <p:nvPr/>
        </p:nvSpPr>
        <p:spPr>
          <a:xfrm>
            <a:off x="6331605" y="976628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100 HSL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523D0DE-8222-404F-A2BF-11BF222AD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439966"/>
              </p:ext>
            </p:extLst>
          </p:nvPr>
        </p:nvGraphicFramePr>
        <p:xfrm>
          <a:off x="-2263" y="1077478"/>
          <a:ext cx="2178569" cy="7086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462359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16210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283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2,750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4,125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12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Goals for today’s presentation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C67A0-AB84-46A3-8B0F-1AD35A8D3243}"/>
              </a:ext>
            </a:extLst>
          </p:cNvPr>
          <p:cNvSpPr txBox="1"/>
          <p:nvPr/>
        </p:nvSpPr>
        <p:spPr>
          <a:xfrm>
            <a:off x="533400" y="1219200"/>
            <a:ext cx="7772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High level overview of current ESR modeling, energy offer and bid curves, and dispatch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High level overview of meter price composition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Fundamentals of Energy and Ancillary Service Imbalance 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ESR settlement examples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Changes to this process coming with NPRR987 and OBDRR017</a:t>
            </a: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8129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extreme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DD0C94-9010-42B0-A0F7-F6DD7B3B2B35}"/>
              </a:ext>
            </a:extLst>
          </p:cNvPr>
          <p:cNvSpPr txBox="1"/>
          <p:nvPr/>
        </p:nvSpPr>
        <p:spPr>
          <a:xfrm>
            <a:off x="457200" y="4148138"/>
            <a:ext cx="3657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LMP drops below $2000 the ESR-CLR is willing to charge. It gets a dispatch instruction of 15MW.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05461-3BDA-4CBC-BE28-2CD0A4CE2FE8}"/>
              </a:ext>
            </a:extLst>
          </p:cNvPr>
          <p:cNvSpPr txBox="1"/>
          <p:nvPr/>
        </p:nvSpPr>
        <p:spPr>
          <a:xfrm>
            <a:off x="5148668" y="4148138"/>
            <a:ext cx="38429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LMP rises above $2000 the ESR-Gen is willing to generate. It gets a dispatch instruction of 100MW.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FAF78B5-CAF2-48E5-AD72-D1FC2BDAA8A4}"/>
              </a:ext>
            </a:extLst>
          </p:cNvPr>
          <p:cNvCxnSpPr>
            <a:cxnSpLocks/>
          </p:cNvCxnSpPr>
          <p:nvPr/>
        </p:nvCxnSpPr>
        <p:spPr>
          <a:xfrm flipH="1" flipV="1">
            <a:off x="6553200" y="3048000"/>
            <a:ext cx="1295400" cy="1100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A15B3C-11F3-48A3-B32C-41784BC37049}"/>
              </a:ext>
            </a:extLst>
          </p:cNvPr>
          <p:cNvCxnSpPr>
            <a:cxnSpLocks/>
          </p:cNvCxnSpPr>
          <p:nvPr/>
        </p:nvCxnSpPr>
        <p:spPr>
          <a:xfrm flipV="1">
            <a:off x="781050" y="3287239"/>
            <a:ext cx="590550" cy="751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F37732E-ABA5-4C2E-A920-A6F28544164A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C56FDF9C-0A54-4EC2-8778-DCBE4066C6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013710"/>
              </p:ext>
            </p:extLst>
          </p:nvPr>
        </p:nvGraphicFramePr>
        <p:xfrm>
          <a:off x="5810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410C70C-4D1A-4293-A496-3F9C07349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707277"/>
              </p:ext>
            </p:extLst>
          </p:nvPr>
        </p:nvGraphicFramePr>
        <p:xfrm>
          <a:off x="849823" y="4928235"/>
          <a:ext cx="2481018" cy="76200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63027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17991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(79,290)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(9,956)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(192,004)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6501567-E73C-4BD4-A82B-A5954B8CE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496992"/>
              </p:ext>
            </p:extLst>
          </p:nvPr>
        </p:nvGraphicFramePr>
        <p:xfrm>
          <a:off x="5486400" y="4914900"/>
          <a:ext cx="2731577" cy="7620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24831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1006746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769,373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18,465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212,162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81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8129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extreme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DD0C94-9010-42B0-A0F7-F6DD7B3B2B35}"/>
              </a:ext>
            </a:extLst>
          </p:cNvPr>
          <p:cNvSpPr txBox="1"/>
          <p:nvPr/>
        </p:nvSpPr>
        <p:spPr>
          <a:xfrm>
            <a:off x="457200" y="4148138"/>
            <a:ext cx="36576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When the ESR-CLR is charging, the load is treated as online reserve. The ESR-Gen is also online (at a reduced state of charge) and providing online reserve with its dispatchable range.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05461-3BDA-4CBC-BE28-2CD0A4CE2FE8}"/>
              </a:ext>
            </a:extLst>
          </p:cNvPr>
          <p:cNvSpPr txBox="1"/>
          <p:nvPr/>
        </p:nvSpPr>
        <p:spPr>
          <a:xfrm>
            <a:off x="5148668" y="4148138"/>
            <a:ext cx="3842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The ESR-Gen is dispatched up to its HSL and does not receive any additional payments for providing online reserve. The entire unit is being used for energy.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FA21752-5A06-4A97-A1EB-79F02D2DA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08074"/>
              </p:ext>
            </p:extLst>
          </p:nvPr>
        </p:nvGraphicFramePr>
        <p:xfrm>
          <a:off x="849823" y="4928235"/>
          <a:ext cx="2481018" cy="132016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63027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17991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(79,290)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(9,956)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(192,004)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9,956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192,004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407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Net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(79,290)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FAE29CB-D413-4595-B57C-4375E4D82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527253"/>
              </p:ext>
            </p:extLst>
          </p:nvPr>
        </p:nvGraphicFramePr>
        <p:xfrm>
          <a:off x="5486400" y="4914900"/>
          <a:ext cx="2731577" cy="13335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24831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1006746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769,373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18,465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212,162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FAF78B5-CAF2-48E5-AD72-D1FC2BDAA8A4}"/>
              </a:ext>
            </a:extLst>
          </p:cNvPr>
          <p:cNvCxnSpPr>
            <a:cxnSpLocks/>
          </p:cNvCxnSpPr>
          <p:nvPr/>
        </p:nvCxnSpPr>
        <p:spPr>
          <a:xfrm flipH="1" flipV="1">
            <a:off x="6553200" y="3048000"/>
            <a:ext cx="1295400" cy="1100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A15B3C-11F3-48A3-B32C-41784BC37049}"/>
              </a:ext>
            </a:extLst>
          </p:cNvPr>
          <p:cNvCxnSpPr>
            <a:cxnSpLocks/>
          </p:cNvCxnSpPr>
          <p:nvPr/>
        </p:nvCxnSpPr>
        <p:spPr>
          <a:xfrm flipV="1">
            <a:off x="781050" y="3287239"/>
            <a:ext cx="590550" cy="751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F37732E-ABA5-4C2E-A920-A6F28544164A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C56FDF9C-0A54-4EC2-8778-DCBE4066C6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921318"/>
              </p:ext>
            </p:extLst>
          </p:nvPr>
        </p:nvGraphicFramePr>
        <p:xfrm>
          <a:off x="5810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A7DC432-E7F6-4404-AE81-5D449BE8101B}"/>
              </a:ext>
            </a:extLst>
          </p:cNvPr>
          <p:cNvSpPr/>
          <p:nvPr/>
        </p:nvSpPr>
        <p:spPr>
          <a:xfrm>
            <a:off x="1227467" y="2347698"/>
            <a:ext cx="1200673" cy="634053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EBF216-EE01-46AE-9789-A160306EAB24}"/>
              </a:ext>
            </a:extLst>
          </p:cNvPr>
          <p:cNvSpPr txBox="1"/>
          <p:nvPr/>
        </p:nvSpPr>
        <p:spPr>
          <a:xfrm>
            <a:off x="1204266" y="2284011"/>
            <a:ext cx="1366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 Rsv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B80D4A-DDD6-4DE8-B9DD-24E22209553C}"/>
              </a:ext>
            </a:extLst>
          </p:cNvPr>
          <p:cNvSpPr/>
          <p:nvPr/>
        </p:nvSpPr>
        <p:spPr>
          <a:xfrm>
            <a:off x="1227467" y="2960370"/>
            <a:ext cx="1200673" cy="249050"/>
          </a:xfrm>
          <a:prstGeom prst="rect">
            <a:avLst/>
          </a:pr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88D758-AA0E-445C-A83B-3327714ACFFB}"/>
              </a:ext>
            </a:extLst>
          </p:cNvPr>
          <p:cNvSpPr txBox="1"/>
          <p:nvPr/>
        </p:nvSpPr>
        <p:spPr>
          <a:xfrm>
            <a:off x="1204266" y="2921042"/>
            <a:ext cx="12693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4"/>
                </a:solidFill>
              </a:rPr>
              <a:t>ESR-CLR On Rsv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1260040-61C4-483D-8DD2-DF36165DC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097"/>
              </p:ext>
            </p:extLst>
          </p:nvPr>
        </p:nvGraphicFramePr>
        <p:xfrm>
          <a:off x="2234381" y="1458716"/>
          <a:ext cx="2362200" cy="7086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491592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870608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283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05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26,549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05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512,010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538,559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12FB5A0-4B24-4A27-BC22-D5015933A6B3}"/>
              </a:ext>
            </a:extLst>
          </p:cNvPr>
          <p:cNvCxnSpPr>
            <a:cxnSpLocks/>
          </p:cNvCxnSpPr>
          <p:nvPr/>
        </p:nvCxnSpPr>
        <p:spPr>
          <a:xfrm flipH="1">
            <a:off x="2286000" y="2174473"/>
            <a:ext cx="810815" cy="456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A7B411E-067B-463B-9641-3CEEFA9E23F1}"/>
              </a:ext>
            </a:extLst>
          </p:cNvPr>
          <p:cNvSpPr txBox="1"/>
          <p:nvPr/>
        </p:nvSpPr>
        <p:spPr>
          <a:xfrm>
            <a:off x="1080811" y="2187251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40 HSL</a:t>
            </a:r>
          </a:p>
        </p:txBody>
      </p:sp>
    </p:spTree>
    <p:extLst>
      <p:ext uri="{BB962C8B-B14F-4D97-AF65-F5344CB8AC3E}">
        <p14:creationId xmlns:p14="http://schemas.microsoft.com/office/powerpoint/2010/main" val="2929423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30EADDEB-5F4D-4A7C-9DD3-C365609EE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261413"/>
              </p:ext>
            </p:extLst>
          </p:nvPr>
        </p:nvGraphicFramePr>
        <p:xfrm>
          <a:off x="581025" y="762000"/>
          <a:ext cx="8058150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8129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dispatch and settlement - extreme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DD0C94-9010-42B0-A0F7-F6DD7B3B2B35}"/>
              </a:ext>
            </a:extLst>
          </p:cNvPr>
          <p:cNvSpPr txBox="1"/>
          <p:nvPr/>
        </p:nvSpPr>
        <p:spPr>
          <a:xfrm>
            <a:off x="457200" y="4148138"/>
            <a:ext cx="365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The ESR-CLR is essentially only charged LMP for consuming. The payments &amp; charges from the ORDC and RDPA adders cancel out. 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05461-3BDA-4CBC-BE28-2CD0A4CE2FE8}"/>
              </a:ext>
            </a:extLst>
          </p:cNvPr>
          <p:cNvSpPr txBox="1"/>
          <p:nvPr/>
        </p:nvSpPr>
        <p:spPr>
          <a:xfrm>
            <a:off x="5148668" y="4148138"/>
            <a:ext cx="38429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The ESR-Gen gets paid LMP+ORDC+RDPA for generation, and ORDC+RDPA for any headroom while online.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37732E-ABA5-4C2E-A920-A6F28544164A}"/>
              </a:ext>
            </a:extLst>
          </p:cNvPr>
          <p:cNvSpPr txBox="1"/>
          <p:nvPr/>
        </p:nvSpPr>
        <p:spPr>
          <a:xfrm>
            <a:off x="5257800" y="6544389"/>
            <a:ext cx="2935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</a:rPr>
              <a:t>* </a:t>
            </a:r>
            <a:r>
              <a:rPr lang="en-US" sz="900" dirty="0">
                <a:solidFill>
                  <a:schemeClr val="accent2"/>
                </a:solidFill>
              </a:rPr>
              <a:t>positive dollars = payment, negative dollars = charge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7DC432-E7F6-4404-AE81-5D449BE8101B}"/>
              </a:ext>
            </a:extLst>
          </p:cNvPr>
          <p:cNvSpPr/>
          <p:nvPr/>
        </p:nvSpPr>
        <p:spPr>
          <a:xfrm>
            <a:off x="1227467" y="2347698"/>
            <a:ext cx="1200673" cy="634053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B80D4A-DDD6-4DE8-B9DD-24E22209553C}"/>
              </a:ext>
            </a:extLst>
          </p:cNvPr>
          <p:cNvSpPr/>
          <p:nvPr/>
        </p:nvSpPr>
        <p:spPr>
          <a:xfrm>
            <a:off x="1227467" y="2960370"/>
            <a:ext cx="1200673" cy="249050"/>
          </a:xfrm>
          <a:prstGeom prst="rect">
            <a:avLst/>
          </a:pr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89354A0-B948-42BA-956F-C7D7E23B4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787698"/>
              </p:ext>
            </p:extLst>
          </p:nvPr>
        </p:nvGraphicFramePr>
        <p:xfrm>
          <a:off x="2234381" y="1458716"/>
          <a:ext cx="2362200" cy="7086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491592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870608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2834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05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26,549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05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512,010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28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538,559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8EA2F7C-B80A-4102-B021-D50E57FE2A57}"/>
              </a:ext>
            </a:extLst>
          </p:cNvPr>
          <p:cNvSpPr txBox="1"/>
          <p:nvPr/>
        </p:nvSpPr>
        <p:spPr>
          <a:xfrm>
            <a:off x="1204266" y="2284011"/>
            <a:ext cx="1366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ESR-Gen On Rsv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43DD8B-9569-4F40-9887-62D00AA4CD0F}"/>
              </a:ext>
            </a:extLst>
          </p:cNvPr>
          <p:cNvSpPr txBox="1"/>
          <p:nvPr/>
        </p:nvSpPr>
        <p:spPr>
          <a:xfrm>
            <a:off x="1204266" y="2921042"/>
            <a:ext cx="12693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accent4"/>
                </a:solidFill>
              </a:rPr>
              <a:t>ESR-CLR On Rsv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52CEF6-7CD9-4403-96AF-5194FD672A98}"/>
              </a:ext>
            </a:extLst>
          </p:cNvPr>
          <p:cNvSpPr txBox="1"/>
          <p:nvPr/>
        </p:nvSpPr>
        <p:spPr>
          <a:xfrm>
            <a:off x="1080811" y="2187251"/>
            <a:ext cx="595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/>
                </a:solidFill>
              </a:rPr>
              <a:t>40 HSL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0ECE60F3-2AF3-443F-B08E-1B32575B7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75694"/>
              </p:ext>
            </p:extLst>
          </p:nvPr>
        </p:nvGraphicFramePr>
        <p:xfrm>
          <a:off x="849823" y="4928235"/>
          <a:ext cx="2481018" cy="132016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763027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717991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ESR-CLR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(79,290)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(9,956)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(192,004)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9,956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192,004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407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Net</a:t>
                      </a:r>
                      <a:endParaRPr lang="en-US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(79,290)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  <p:sp>
        <p:nvSpPr>
          <p:cNvPr id="19" name="Multiplication Sign 18">
            <a:extLst>
              <a:ext uri="{FF2B5EF4-FFF2-40B4-BE49-F238E27FC236}">
                <a16:creationId xmlns:a16="http://schemas.microsoft.com/office/drawing/2014/main" id="{AC0977F3-F623-4346-9D29-2867053A9F07}"/>
              </a:ext>
            </a:extLst>
          </p:cNvPr>
          <p:cNvSpPr/>
          <p:nvPr/>
        </p:nvSpPr>
        <p:spPr>
          <a:xfrm>
            <a:off x="2318305" y="5168999"/>
            <a:ext cx="1513666" cy="1094568"/>
          </a:xfrm>
          <a:prstGeom prst="mathMultiply">
            <a:avLst/>
          </a:prstGeom>
          <a:solidFill>
            <a:schemeClr val="accent6">
              <a:alpha val="71000"/>
            </a:schemeClr>
          </a:solidFill>
          <a:ln w="12700">
            <a:solidFill>
              <a:schemeClr val="accent6"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C8DD9E5-ABD9-4A4C-A802-F11A3F7E5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5045"/>
              </p:ext>
            </p:extLst>
          </p:nvPr>
        </p:nvGraphicFramePr>
        <p:xfrm>
          <a:off x="5486400" y="4914900"/>
          <a:ext cx="2731577" cy="13335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724831">
                  <a:extLst>
                    <a:ext uri="{9D8B030D-6E8A-4147-A177-3AD203B41FA5}">
                      <a16:colId xmlns:a16="http://schemas.microsoft.com/office/drawing/2014/main" val="2131822530"/>
                    </a:ext>
                  </a:extLst>
                </a:gridCol>
                <a:gridCol w="1006746">
                  <a:extLst>
                    <a:ext uri="{9D8B030D-6E8A-4147-A177-3AD203B41FA5}">
                      <a16:colId xmlns:a16="http://schemas.microsoft.com/office/drawing/2014/main" val="217852715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ESR-Gen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4421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(LMP)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769,373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51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18,465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12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Energy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212,162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24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(ORDC)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029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Imbalance (RDPA)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376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9020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117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ESR</a:t>
            </a:r>
            <a:r>
              <a:rPr lang="en-US" b="1" dirty="0">
                <a:solidFill>
                  <a:schemeClr val="accent1"/>
                </a:solidFill>
              </a:rPr>
              <a:t> dispatch and settlement – post NPRR987  and OBDRR017</a:t>
            </a: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DDCEA-6BFC-482F-A7D3-7B91064DD244}"/>
              </a:ext>
            </a:extLst>
          </p:cNvPr>
          <p:cNvSpPr txBox="1"/>
          <p:nvPr/>
        </p:nvSpPr>
        <p:spPr>
          <a:xfrm>
            <a:off x="685800" y="14478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The remaining portions of NPRR987 and ODBRR017 will be implemented at a future date and will incorporate an ESR state of charge into the ORDC pricing and AS Imbalance settlement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Real-Time Energy Imbalance pricing and settlement will remain the same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3D1FA2-AB08-4253-94E6-834D09982850}"/>
              </a:ext>
            </a:extLst>
          </p:cNvPr>
          <p:cNvSpPr txBox="1"/>
          <p:nvPr/>
        </p:nvSpPr>
        <p:spPr>
          <a:xfrm>
            <a:off x="-457200" y="3517374"/>
            <a:ext cx="9601200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spcAft>
                <a:spcPts val="600"/>
              </a:spcAft>
            </a:pPr>
            <a:r>
              <a:rPr lang="en-US" u="sng" dirty="0">
                <a:solidFill>
                  <a:schemeClr val="accent2"/>
                </a:solidFill>
              </a:rPr>
              <a:t>OBDRR017 changes</a:t>
            </a:r>
          </a:p>
          <a:p>
            <a:pPr marL="457200" algn="ctr">
              <a:spcAft>
                <a:spcPts val="600"/>
              </a:spcAft>
            </a:pPr>
            <a:endParaRPr lang="en-US" u="sng" dirty="0">
              <a:solidFill>
                <a:schemeClr val="accent2"/>
              </a:solidFill>
            </a:endParaRPr>
          </a:p>
          <a:p>
            <a:pPr marL="457200">
              <a:spcAft>
                <a:spcPts val="600"/>
              </a:spcAft>
            </a:pPr>
            <a:r>
              <a:rPr lang="en-US" sz="1400" i="1" dirty="0">
                <a:solidFill>
                  <a:schemeClr val="accent2"/>
                </a:solidFill>
              </a:rPr>
              <a:t>R</a:t>
            </a:r>
            <a:r>
              <a:rPr lang="en-US" sz="1400" i="1" baseline="-25000" dirty="0">
                <a:solidFill>
                  <a:schemeClr val="accent2"/>
                </a:solidFill>
              </a:rPr>
              <a:t>s </a:t>
            </a:r>
            <a:r>
              <a:rPr lang="en-US" sz="1400" i="1" dirty="0">
                <a:solidFill>
                  <a:schemeClr val="accent2"/>
                </a:solidFill>
              </a:rPr>
              <a:t>= RTOLCAP = RTOLHSL – RTBP + RTCLRCAP + RTNCLRCAP </a:t>
            </a:r>
            <a:r>
              <a:rPr lang="en-US" sz="1400" i="1" dirty="0">
                <a:solidFill>
                  <a:schemeClr val="accent1"/>
                </a:solidFill>
              </a:rPr>
              <a:t>+ RTESRCAP </a:t>
            </a:r>
            <a:r>
              <a:rPr lang="en-US" sz="1400" i="1" dirty="0">
                <a:solidFill>
                  <a:schemeClr val="accent2"/>
                </a:solidFill>
              </a:rPr>
              <a:t>– RTOLNSRS – RTPBPC</a:t>
            </a:r>
            <a:endParaRPr lang="en-US" sz="1400" dirty="0">
              <a:solidFill>
                <a:schemeClr val="accent2"/>
              </a:solidFill>
            </a:endParaRPr>
          </a:p>
          <a:p>
            <a:pPr marL="457200" marR="0">
              <a:spcBef>
                <a:spcPts val="0"/>
              </a:spcBef>
              <a:spcAft>
                <a:spcPts val="600"/>
              </a:spcAft>
            </a:pPr>
            <a:endParaRPr lang="en-US" sz="1400" i="1" dirty="0">
              <a:solidFill>
                <a:schemeClr val="accent2"/>
              </a:solidFill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600"/>
              </a:spcAft>
            </a:pPr>
            <a:r>
              <a:rPr lang="en-US" sz="1400" i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RTESRCAP = </a:t>
            </a:r>
            <a:r>
              <a:rPr lang="en-US" sz="14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Min(ESR Gen HSL – ESR Gen Base Point, SOC </a:t>
            </a:r>
            <a:r>
              <a:rPr lang="en-US" sz="1400" dirty="0" err="1">
                <a:solidFill>
                  <a:schemeClr val="accent1"/>
                </a:solidFill>
                <a:ea typeface="Times New Roman" panose="02020603050405020304" pitchFamily="18" charset="0"/>
              </a:rPr>
              <a:t>T</a:t>
            </a:r>
            <a:r>
              <a:rPr lang="en-US" sz="14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elem</a:t>
            </a:r>
            <a:r>
              <a:rPr lang="en-US" sz="14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– SOC </a:t>
            </a:r>
            <a:r>
              <a:rPr lang="en-US" sz="14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OperMin</a:t>
            </a:r>
            <a:r>
              <a:rPr lang="en-US" sz="14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) + ESR CLR Base Point</a:t>
            </a:r>
            <a:endParaRPr lang="en-US" sz="1400" i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600"/>
              </a:spcAft>
            </a:pPr>
            <a:endParaRPr lang="en-US" sz="1400" i="1" dirty="0">
              <a:solidFill>
                <a:schemeClr val="accent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0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ESR Modeling Today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4073E1-F428-4BD8-AE35-4A65FFD4823D}"/>
              </a:ext>
            </a:extLst>
          </p:cNvPr>
          <p:cNvSpPr txBox="1"/>
          <p:nvPr/>
        </p:nvSpPr>
        <p:spPr>
          <a:xfrm>
            <a:off x="526002" y="914400"/>
            <a:ext cx="7772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Energy Storage Resources (ESRs) are currently modeled as two distinct units.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The Controllable Load Resource (ESR-CLR) and the battery (ESR-Gen) are dispatched and settled separately in the ERCOT systems.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This separation means that the two sides of the ESR must submit separate curves to indicate their willingness to charge from or dispatch energy into the grid.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The dispatch is based on the LMP at the electrical bus.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231D34-F909-4CC9-866E-280D0125E158}"/>
              </a:ext>
            </a:extLst>
          </p:cNvPr>
          <p:cNvSpPr txBox="1"/>
          <p:nvPr/>
        </p:nvSpPr>
        <p:spPr>
          <a:xfrm>
            <a:off x="1095238" y="3592910"/>
            <a:ext cx="238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ESR-CLR bid curve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D8DA1E-2A82-423A-B102-2C30F9F40FA0}"/>
              </a:ext>
            </a:extLst>
          </p:cNvPr>
          <p:cNvSpPr txBox="1"/>
          <p:nvPr/>
        </p:nvSpPr>
        <p:spPr>
          <a:xfrm>
            <a:off x="5411680" y="3592910"/>
            <a:ext cx="3206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ESR-Gen energy offer curve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A19FF8-31A1-4E76-A201-CAE39463D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075" y="4060323"/>
            <a:ext cx="2802552" cy="2103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54D27C-3AFD-4F49-9142-AEB60DAEC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705" y="4060323"/>
            <a:ext cx="2758268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1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Energy paid/charged meter prices, not “SPP”</a:t>
            </a: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5E017A-573B-450E-BBC5-4CB905123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60937"/>
            <a:ext cx="8686800" cy="6706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A5FE3B-CCE0-48F5-9B20-4CC38E9E5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506" y="1867037"/>
            <a:ext cx="8077200" cy="62355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1533AE9-56D4-43E3-A558-7C9FEEFB5010}"/>
              </a:ext>
            </a:extLst>
          </p:cNvPr>
          <p:cNvSpPr txBox="1"/>
          <p:nvPr/>
        </p:nvSpPr>
        <p:spPr>
          <a:xfrm>
            <a:off x="1018563" y="4120634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Meter Price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B53CAA15-C7EE-4021-86BE-4C5378A19F2D}"/>
              </a:ext>
            </a:extLst>
          </p:cNvPr>
          <p:cNvSpPr/>
          <p:nvPr/>
        </p:nvSpPr>
        <p:spPr>
          <a:xfrm>
            <a:off x="2496786" y="2743200"/>
            <a:ext cx="421660" cy="3124200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9F03F5-68E4-4321-A253-0BC4C9C73358}"/>
              </a:ext>
            </a:extLst>
          </p:cNvPr>
          <p:cNvSpPr/>
          <p:nvPr/>
        </p:nvSpPr>
        <p:spPr>
          <a:xfrm>
            <a:off x="3299446" y="5105400"/>
            <a:ext cx="3200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RTLMP (LMP)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4D0AF6-B265-47FA-8095-0436F0A21419}"/>
              </a:ext>
            </a:extLst>
          </p:cNvPr>
          <p:cNvSpPr/>
          <p:nvPr/>
        </p:nvSpPr>
        <p:spPr>
          <a:xfrm>
            <a:off x="3299446" y="3924300"/>
            <a:ext cx="32004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RTRSVPOR (ORDC)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F290CA9-ED76-48F8-8489-39C89AC7B4E6}"/>
              </a:ext>
            </a:extLst>
          </p:cNvPr>
          <p:cNvSpPr/>
          <p:nvPr/>
        </p:nvSpPr>
        <p:spPr>
          <a:xfrm>
            <a:off x="3299446" y="2743200"/>
            <a:ext cx="3200400" cy="762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RTRDP (RDPA)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847FBD-1891-4A47-B001-96344E3C308E}"/>
              </a:ext>
            </a:extLst>
          </p:cNvPr>
          <p:cNvSpPr txBox="1"/>
          <p:nvPr/>
        </p:nvSpPr>
        <p:spPr>
          <a:xfrm>
            <a:off x="39469" y="1196422"/>
            <a:ext cx="979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ESR-CLR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501D2B-8091-4CBF-A684-21B3EBEC05F6}"/>
              </a:ext>
            </a:extLst>
          </p:cNvPr>
          <p:cNvSpPr txBox="1"/>
          <p:nvPr/>
        </p:nvSpPr>
        <p:spPr>
          <a:xfrm>
            <a:off x="56529" y="1884066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2"/>
                </a:solidFill>
              </a:rPr>
              <a:t>ESR-Gen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560D21-F82F-492F-9D96-9EBDCCA38774}"/>
              </a:ext>
            </a:extLst>
          </p:cNvPr>
          <p:cNvCxnSpPr/>
          <p:nvPr/>
        </p:nvCxnSpPr>
        <p:spPr>
          <a:xfrm>
            <a:off x="1018563" y="1371600"/>
            <a:ext cx="276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2ED33B4-30B0-42A9-A2B8-2203CDCD68CE}"/>
              </a:ext>
            </a:extLst>
          </p:cNvPr>
          <p:cNvCxnSpPr/>
          <p:nvPr/>
        </p:nvCxnSpPr>
        <p:spPr>
          <a:xfrm>
            <a:off x="1018563" y="2057400"/>
            <a:ext cx="276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83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C4B7DDC-8543-497D-8A3B-F78F2BB7CE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768832"/>
              </p:ext>
            </p:extLst>
          </p:nvPr>
        </p:nvGraphicFramePr>
        <p:xfrm>
          <a:off x="647700" y="1066800"/>
          <a:ext cx="79629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439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2304F0-FC65-45B1-B33A-A0B0E1A32E96}"/>
              </a:ext>
            </a:extLst>
          </p:cNvPr>
          <p:cNvSpPr txBox="1"/>
          <p:nvPr/>
        </p:nvSpPr>
        <p:spPr>
          <a:xfrm>
            <a:off x="4114800" y="2057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MCPC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C7C0863-5F0D-4E54-B907-F88040BE3F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52458"/>
              </p:ext>
            </p:extLst>
          </p:nvPr>
        </p:nvGraphicFramePr>
        <p:xfrm>
          <a:off x="647700" y="1066800"/>
          <a:ext cx="79629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1CE0251B-B91D-48C0-9D90-F7A55F0F877A}"/>
              </a:ext>
            </a:extLst>
          </p:cNvPr>
          <p:cNvSpPr/>
          <p:nvPr/>
        </p:nvSpPr>
        <p:spPr>
          <a:xfrm>
            <a:off x="2667000" y="1981196"/>
            <a:ext cx="3581394" cy="457204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2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2304F0-FC65-45B1-B33A-A0B0E1A32E96}"/>
              </a:ext>
            </a:extLst>
          </p:cNvPr>
          <p:cNvSpPr txBox="1"/>
          <p:nvPr/>
        </p:nvSpPr>
        <p:spPr>
          <a:xfrm>
            <a:off x="4114800" y="2057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MCPC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7B2879-89D1-4727-9EB7-C464CEA61560}"/>
              </a:ext>
            </a:extLst>
          </p:cNvPr>
          <p:cNvSpPr/>
          <p:nvPr/>
        </p:nvSpPr>
        <p:spPr>
          <a:xfrm>
            <a:off x="1295400" y="3783369"/>
            <a:ext cx="6981824" cy="453406"/>
          </a:xfrm>
          <a:prstGeom prst="rect">
            <a:avLst/>
          </a:prstGeom>
          <a:solidFill>
            <a:schemeClr val="bg2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4F277B-135D-4CF6-8DF0-4BFB173A12A8}"/>
              </a:ext>
            </a:extLst>
          </p:cNvPr>
          <p:cNvSpPr txBox="1"/>
          <p:nvPr/>
        </p:nvSpPr>
        <p:spPr>
          <a:xfrm>
            <a:off x="2400297" y="382540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Meter Price =  LMP + ORDC + RDPA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8E3663-0F2D-4903-B2D5-16D61239E7B6}"/>
              </a:ext>
            </a:extLst>
          </p:cNvPr>
          <p:cNvSpPr/>
          <p:nvPr/>
        </p:nvSpPr>
        <p:spPr>
          <a:xfrm>
            <a:off x="2667000" y="1981196"/>
            <a:ext cx="3581394" cy="457204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1086AD2-71EB-4608-9209-8B1484800F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412946"/>
              </p:ext>
            </p:extLst>
          </p:nvPr>
        </p:nvGraphicFramePr>
        <p:xfrm>
          <a:off x="656578" y="1066800"/>
          <a:ext cx="79629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1419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2304F0-FC65-45B1-B33A-A0B0E1A32E96}"/>
              </a:ext>
            </a:extLst>
          </p:cNvPr>
          <p:cNvSpPr txBox="1"/>
          <p:nvPr/>
        </p:nvSpPr>
        <p:spPr>
          <a:xfrm>
            <a:off x="4114800" y="2057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MCPC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AB24B6-F335-4EF1-AC34-3DE744190B42}"/>
              </a:ext>
            </a:extLst>
          </p:cNvPr>
          <p:cNvSpPr txBox="1"/>
          <p:nvPr/>
        </p:nvSpPr>
        <p:spPr>
          <a:xfrm>
            <a:off x="3733800" y="2895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42EFF0-70CB-473F-85EA-D36009379E7B}"/>
              </a:ext>
            </a:extLst>
          </p:cNvPr>
          <p:cNvSpPr/>
          <p:nvPr/>
        </p:nvSpPr>
        <p:spPr>
          <a:xfrm>
            <a:off x="2667000" y="1975344"/>
            <a:ext cx="3581400" cy="482109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0D3968-25B3-4BD2-8BA4-485FA4E5E90A}"/>
              </a:ext>
            </a:extLst>
          </p:cNvPr>
          <p:cNvSpPr/>
          <p:nvPr/>
        </p:nvSpPr>
        <p:spPr>
          <a:xfrm>
            <a:off x="1295400" y="1981200"/>
            <a:ext cx="1371600" cy="179631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BA4907-9982-44D1-A06E-5A5CF58140BB}"/>
              </a:ext>
            </a:extLst>
          </p:cNvPr>
          <p:cNvSpPr/>
          <p:nvPr/>
        </p:nvSpPr>
        <p:spPr>
          <a:xfrm>
            <a:off x="2667000" y="2457454"/>
            <a:ext cx="3581400" cy="132591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D5F018-D5CD-48DC-8994-68D0BC36EBBA}"/>
              </a:ext>
            </a:extLst>
          </p:cNvPr>
          <p:cNvSpPr/>
          <p:nvPr/>
        </p:nvSpPr>
        <p:spPr>
          <a:xfrm>
            <a:off x="6248400" y="1975344"/>
            <a:ext cx="2028824" cy="180802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2C5B3E-C28B-4B90-889A-1827D8155ABC}"/>
              </a:ext>
            </a:extLst>
          </p:cNvPr>
          <p:cNvSpPr/>
          <p:nvPr/>
        </p:nvSpPr>
        <p:spPr>
          <a:xfrm>
            <a:off x="1295400" y="3783369"/>
            <a:ext cx="6981824" cy="453406"/>
          </a:xfrm>
          <a:prstGeom prst="rect">
            <a:avLst/>
          </a:prstGeom>
          <a:solidFill>
            <a:schemeClr val="bg2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118D65-4A5D-4A1F-AC6E-F2603949F5F5}"/>
              </a:ext>
            </a:extLst>
          </p:cNvPr>
          <p:cNvSpPr txBox="1"/>
          <p:nvPr/>
        </p:nvSpPr>
        <p:spPr>
          <a:xfrm>
            <a:off x="2400297" y="382540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Meter Price =  LMP + ORDC + RDPA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9007DF7A-C73D-4558-8326-99D280498A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902888"/>
              </p:ext>
            </p:extLst>
          </p:nvPr>
        </p:nvGraphicFramePr>
        <p:xfrm>
          <a:off x="656578" y="1066800"/>
          <a:ext cx="79629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3427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777CA47-9818-44F6-8707-EC13CD9E8A46}"/>
              </a:ext>
            </a:extLst>
          </p:cNvPr>
          <p:cNvSpPr/>
          <p:nvPr/>
        </p:nvSpPr>
        <p:spPr>
          <a:xfrm>
            <a:off x="2628904" y="1976846"/>
            <a:ext cx="3619496" cy="480607"/>
          </a:xfrm>
          <a:prstGeom prst="rect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Energy and AS Imbalance settlement – Generator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EF295E-2D93-4D75-834A-2500D696C88C}"/>
              </a:ext>
            </a:extLst>
          </p:cNvPr>
          <p:cNvSpPr/>
          <p:nvPr/>
        </p:nvSpPr>
        <p:spPr>
          <a:xfrm>
            <a:off x="1295400" y="1976846"/>
            <a:ext cx="1333504" cy="180652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4EA811-2D67-4FD5-A8E8-4CA4E7F58743}"/>
              </a:ext>
            </a:extLst>
          </p:cNvPr>
          <p:cNvSpPr/>
          <p:nvPr/>
        </p:nvSpPr>
        <p:spPr>
          <a:xfrm>
            <a:off x="2628904" y="2452427"/>
            <a:ext cx="1181096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B90C36-2147-4DEF-B23A-52948D520349}"/>
              </a:ext>
            </a:extLst>
          </p:cNvPr>
          <p:cNvSpPr/>
          <p:nvPr/>
        </p:nvSpPr>
        <p:spPr>
          <a:xfrm>
            <a:off x="4457700" y="2452427"/>
            <a:ext cx="1790700" cy="133094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746875-E477-4002-8914-A8C9833370B6}"/>
              </a:ext>
            </a:extLst>
          </p:cNvPr>
          <p:cNvSpPr/>
          <p:nvPr/>
        </p:nvSpPr>
        <p:spPr>
          <a:xfrm>
            <a:off x="6248400" y="1976846"/>
            <a:ext cx="2019296" cy="180652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C4B6F8-2806-49A0-9C63-AC3B86DA8C3D}"/>
              </a:ext>
            </a:extLst>
          </p:cNvPr>
          <p:cNvSpPr txBox="1"/>
          <p:nvPr/>
        </p:nvSpPr>
        <p:spPr>
          <a:xfrm>
            <a:off x="4495800" y="202939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MCPC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B1D46F-FF6E-4921-9824-81F941E22DE7}"/>
              </a:ext>
            </a:extLst>
          </p:cNvPr>
          <p:cNvSpPr txBox="1"/>
          <p:nvPr/>
        </p:nvSpPr>
        <p:spPr>
          <a:xfrm>
            <a:off x="4562475" y="289036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ORDC + RDPA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90BD0-0B86-4E64-8393-05A9B5A19FD6}"/>
              </a:ext>
            </a:extLst>
          </p:cNvPr>
          <p:cNvSpPr txBox="1"/>
          <p:nvPr/>
        </p:nvSpPr>
        <p:spPr>
          <a:xfrm>
            <a:off x="2400297" y="382540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Meter Price =  LMP + ORDC + RDPA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148B062-5D11-4490-A928-0954C17724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763669"/>
              </p:ext>
            </p:extLst>
          </p:nvPr>
        </p:nvGraphicFramePr>
        <p:xfrm>
          <a:off x="646176" y="1066800"/>
          <a:ext cx="7964424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291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4073</TotalTime>
  <Words>1881</Words>
  <Application>Microsoft Office PowerPoint</Application>
  <PresentationFormat>On-screen Show (4:3)</PresentationFormat>
  <Paragraphs>407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Goals for today’s presentation </vt:lpstr>
      <vt:lpstr>ESR Modeling Today </vt:lpstr>
      <vt:lpstr>Energy paid/charged meter prices, not “SPP”   </vt:lpstr>
      <vt:lpstr>Energy and AS Imbalance settlement – Generator    </vt:lpstr>
      <vt:lpstr>Energy and AS Imbalance settlement – Generator    </vt:lpstr>
      <vt:lpstr>Energy and AS Imbalance settlement – Generator    </vt:lpstr>
      <vt:lpstr>Energy and AS Imbalance settlement – Generator    </vt:lpstr>
      <vt:lpstr>Energy and AS Imbalance settlement – Generator    </vt:lpstr>
      <vt:lpstr>Energy and AS Imbalance settlement – Generator    </vt:lpstr>
      <vt:lpstr>Energy and AS Imbalance settlement – Generator    </vt:lpstr>
      <vt:lpstr>Energy and AS Imbalance settlement – CLR    </vt:lpstr>
      <vt:lpstr>Energy and AS Imbalance settlement – CLR    </vt:lpstr>
      <vt:lpstr>Energy and AS Imbalance settlement – CLR    </vt:lpstr>
      <vt:lpstr>Energy and AS Imbalance settlement – CLR    </vt:lpstr>
      <vt:lpstr>Energy and AS Imbalance settlement – CLR    </vt:lpstr>
      <vt:lpstr>ESR dispatch and settlement - normal    </vt:lpstr>
      <vt:lpstr>ESR dispatch and settlement - normal     </vt:lpstr>
      <vt:lpstr>ESR dispatch and settlement - normal     </vt:lpstr>
      <vt:lpstr>ESR dispatch and settlement - extreme </vt:lpstr>
      <vt:lpstr>ESR dispatch and settlement - extreme </vt:lpstr>
      <vt:lpstr>ESR dispatch and settlement - extreme </vt:lpstr>
      <vt:lpstr>ESR dispatch and settlement – post NPRR987  and OBDRR017    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113</cp:revision>
  <cp:lastPrinted>2016-01-21T20:53:15Z</cp:lastPrinted>
  <dcterms:created xsi:type="dcterms:W3CDTF">2016-01-21T15:20:31Z</dcterms:created>
  <dcterms:modified xsi:type="dcterms:W3CDTF">2022-11-17T18:12:44Z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