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81" d="100"/>
          <a:sy n="81" d="100"/>
        </p:scale>
        <p:origin x="24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2021/11</c:v>
                </c:pt>
                <c:pt idx="1">
                  <c:v>2021/12</c:v>
                </c:pt>
                <c:pt idx="2">
                  <c:v>2022/01</c:v>
                </c:pt>
                <c:pt idx="3">
                  <c:v>2022/02</c:v>
                </c:pt>
                <c:pt idx="4">
                  <c:v>2022/03</c:v>
                </c:pt>
                <c:pt idx="5">
                  <c:v>2022/04</c:v>
                </c:pt>
                <c:pt idx="6">
                  <c:v>2022/05</c:v>
                </c:pt>
                <c:pt idx="7">
                  <c:v>2022/06</c:v>
                </c:pt>
                <c:pt idx="8">
                  <c:v>2022/07</c:v>
                </c:pt>
                <c:pt idx="9">
                  <c:v>2022/08</c:v>
                </c:pt>
                <c:pt idx="10">
                  <c:v>2022/09</c:v>
                </c:pt>
                <c:pt idx="11">
                  <c:v>2022/10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320892</c:v>
                </c:pt>
                <c:pt idx="1">
                  <c:v>379947</c:v>
                </c:pt>
                <c:pt idx="2">
                  <c:v>383426</c:v>
                </c:pt>
                <c:pt idx="3">
                  <c:v>349127</c:v>
                </c:pt>
                <c:pt idx="4">
                  <c:v>224637</c:v>
                </c:pt>
                <c:pt idx="5">
                  <c:v>265706</c:v>
                </c:pt>
                <c:pt idx="6">
                  <c:v>373868</c:v>
                </c:pt>
                <c:pt idx="7">
                  <c:v>357391</c:v>
                </c:pt>
                <c:pt idx="8">
                  <c:v>362494</c:v>
                </c:pt>
                <c:pt idx="9">
                  <c:v>288462</c:v>
                </c:pt>
                <c:pt idx="10">
                  <c:v>345002</c:v>
                </c:pt>
                <c:pt idx="11">
                  <c:v>325190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2021/11</c:v>
                </c:pt>
                <c:pt idx="1">
                  <c:v>2021/12</c:v>
                </c:pt>
                <c:pt idx="2">
                  <c:v>2022/01</c:v>
                </c:pt>
                <c:pt idx="3">
                  <c:v>2022/02</c:v>
                </c:pt>
                <c:pt idx="4">
                  <c:v>2022/03</c:v>
                </c:pt>
                <c:pt idx="5">
                  <c:v>2022/04</c:v>
                </c:pt>
                <c:pt idx="6">
                  <c:v>2022/05</c:v>
                </c:pt>
                <c:pt idx="7">
                  <c:v>2022/06</c:v>
                </c:pt>
                <c:pt idx="8">
                  <c:v>2022/07</c:v>
                </c:pt>
                <c:pt idx="9">
                  <c:v>2022/08</c:v>
                </c:pt>
                <c:pt idx="10">
                  <c:v>2022/09</c:v>
                </c:pt>
                <c:pt idx="11">
                  <c:v>2022/10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670</c:v>
                </c:pt>
                <c:pt idx="1">
                  <c:v>634</c:v>
                </c:pt>
                <c:pt idx="2">
                  <c:v>763</c:v>
                </c:pt>
                <c:pt idx="3">
                  <c:v>679</c:v>
                </c:pt>
                <c:pt idx="4">
                  <c:v>481</c:v>
                </c:pt>
                <c:pt idx="5">
                  <c:v>577</c:v>
                </c:pt>
                <c:pt idx="6">
                  <c:v>711</c:v>
                </c:pt>
                <c:pt idx="7">
                  <c:v>709</c:v>
                </c:pt>
                <c:pt idx="8">
                  <c:v>691</c:v>
                </c:pt>
                <c:pt idx="9">
                  <c:v>722</c:v>
                </c:pt>
                <c:pt idx="10">
                  <c:v>779</c:v>
                </c:pt>
                <c:pt idx="11">
                  <c:v>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6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Market Application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October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October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2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is back to 99.9% for the year and meeting the annual SLA. </a:t>
            </a:r>
            <a:endParaRPr lang="en-US" sz="8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October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October 9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-  Retail Database maintenance and patching.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October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October 6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- Database maintenance and patching.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sz="1600" kern="0">
                <a:solidFill>
                  <a:srgbClr val="000000"/>
                </a:solidFill>
              </a:rPr>
              <a:t>October 11</a:t>
            </a:r>
            <a:r>
              <a:rPr lang="en-US" sz="1600" kern="0" baseline="30000">
                <a:solidFill>
                  <a:srgbClr val="000000"/>
                </a:solidFill>
              </a:rPr>
              <a:t>th</a:t>
            </a:r>
            <a:r>
              <a:rPr lang="en-US" sz="1600" kern="0">
                <a:solidFill>
                  <a:srgbClr val="000000"/>
                </a:solidFill>
              </a:rPr>
              <a:t> - 12</a:t>
            </a:r>
            <a:r>
              <a:rPr lang="en-US" sz="1600" kern="0" baseline="30000">
                <a:solidFill>
                  <a:srgbClr val="000000"/>
                </a:solidFill>
              </a:rPr>
              <a:t>th</a:t>
            </a:r>
            <a:r>
              <a:rPr lang="en-US" sz="1600" kern="0">
                <a:solidFill>
                  <a:srgbClr val="000000"/>
                </a:solidFill>
              </a:rPr>
              <a:t>  </a:t>
            </a:r>
            <a:r>
              <a:rPr lang="en-US" sz="1600" kern="0" dirty="0">
                <a:solidFill>
                  <a:srgbClr val="000000"/>
                </a:solidFill>
              </a:rPr>
              <a:t>- Database maintenance and patching.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October 2022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668419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B810D88-CE7E-4D53-B5FF-0D8FCDFB5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" y="3106704"/>
            <a:ext cx="9144000" cy="291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718 Posts</a:t>
            </a:r>
          </a:p>
          <a:p>
            <a:r>
              <a:rPr lang="en-US" sz="2400" dirty="0"/>
              <a:t>325190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 74 Posts</a:t>
            </a:r>
          </a:p>
          <a:p>
            <a:pPr lvl="1"/>
            <a:r>
              <a:rPr lang="en-US" sz="2400" dirty="0"/>
              <a:t> 9 New Subscriptions</a:t>
            </a:r>
          </a:p>
          <a:p>
            <a:pPr lvl="1"/>
            <a:r>
              <a:rPr lang="en-US" sz="2400" dirty="0"/>
              <a:t> 0 Unsubscribe</a:t>
            </a:r>
          </a:p>
          <a:p>
            <a:r>
              <a:rPr lang="en-US" sz="2400" dirty="0"/>
              <a:t>TDTMS List</a:t>
            </a:r>
          </a:p>
          <a:p>
            <a:pPr lvl="1"/>
            <a:r>
              <a:rPr lang="en-US" sz="2400" dirty="0"/>
              <a:t> 2 Posts</a:t>
            </a:r>
          </a:p>
          <a:p>
            <a:pPr lvl="1"/>
            <a:r>
              <a:rPr lang="en-US" sz="2400" dirty="0"/>
              <a:t> 0 New Subscriptions</a:t>
            </a:r>
          </a:p>
          <a:p>
            <a:pPr lvl="1"/>
            <a:r>
              <a:rPr lang="en-US" sz="2400" dirty="0"/>
              <a:t> 0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0635803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6367452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Weather Moratoriums Last 2 Months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0 Manual Sign Offs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 autodeleted subscribers (20 bounces with a 10 day delay)</a:t>
            </a:r>
          </a:p>
          <a:p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99C473-0116-450B-A821-2BFD07977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817255"/>
              </p:ext>
            </p:extLst>
          </p:nvPr>
        </p:nvGraphicFramePr>
        <p:xfrm>
          <a:off x="10212" y="3657600"/>
          <a:ext cx="8915400" cy="2470930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3099974693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365290049"/>
                    </a:ext>
                  </a:extLst>
                </a:gridCol>
              </a:tblGrid>
              <a:tr h="173077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2022-09-23 00:00:01</a:t>
                      </a:r>
                    </a:p>
                  </a:txBody>
                  <a:tcPr marL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dpardo@JUSTENERGY.COM</a:t>
                      </a: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5030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2022-09-23 00:00:01</a:t>
                      </a:r>
                    </a:p>
                  </a:txBody>
                  <a:tcPr marL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u="none" strike="noStrike" dirty="0">
                          <a:solidFill>
                            <a:srgbClr val="006297"/>
                          </a:solidFill>
                          <a:effectLst/>
                        </a:rPr>
                        <a:t>amanda.mitchell@JERAAMERICAS.COM</a:t>
                      </a: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34004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13357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45639"/>
                  </a:ext>
                </a:extLst>
              </a:tr>
              <a:tr h="173077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1825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34961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 u="none" strike="noStrike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0524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F7CA0D-2408-41E4-AB77-A86293685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71005"/>
              </p:ext>
            </p:extLst>
          </p:nvPr>
        </p:nvGraphicFramePr>
        <p:xfrm>
          <a:off x="10212" y="1676067"/>
          <a:ext cx="8915400" cy="731520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657698289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76987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685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u="none" strike="noStrike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16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958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22531</TotalTime>
  <Words>260</Words>
  <Application>Microsoft Office PowerPoint</Application>
  <PresentationFormat>On-screen Show (4:3)</PresentationFormat>
  <Paragraphs>85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July ListServ Stats</vt:lpstr>
      <vt:lpstr>Weather Moratoriums Last 2 Months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294</cp:revision>
  <cp:lastPrinted>2019-05-06T20:09:17Z</cp:lastPrinted>
  <dcterms:created xsi:type="dcterms:W3CDTF">2016-01-21T15:20:31Z</dcterms:created>
  <dcterms:modified xsi:type="dcterms:W3CDTF">2022-11-15T16:00:26Z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