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29"/>
  </p:notesMasterIdLst>
  <p:sldIdLst>
    <p:sldId id="257" r:id="rId6"/>
    <p:sldId id="266" r:id="rId7"/>
    <p:sldId id="267" r:id="rId8"/>
    <p:sldId id="291" r:id="rId9"/>
    <p:sldId id="292" r:id="rId10"/>
    <p:sldId id="290" r:id="rId11"/>
    <p:sldId id="275" r:id="rId12"/>
    <p:sldId id="268" r:id="rId13"/>
    <p:sldId id="269" r:id="rId14"/>
    <p:sldId id="278" r:id="rId15"/>
    <p:sldId id="284" r:id="rId16"/>
    <p:sldId id="283" r:id="rId17"/>
    <p:sldId id="277" r:id="rId18"/>
    <p:sldId id="279" r:id="rId19"/>
    <p:sldId id="271" r:id="rId20"/>
    <p:sldId id="285" r:id="rId21"/>
    <p:sldId id="286" r:id="rId22"/>
    <p:sldId id="273" r:id="rId23"/>
    <p:sldId id="294" r:id="rId24"/>
    <p:sldId id="281" r:id="rId25"/>
    <p:sldId id="287" r:id="rId26"/>
    <p:sldId id="288" r:id="rId27"/>
    <p:sldId id="293"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B1B066D-8681-4684-B6A5-D14CC4709356}" type="datetimeFigureOut">
              <a:rPr lang="en-US" smtClean="0"/>
              <a:t>11/14/2022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D7B156D-2438-4EB1-A3A8-92C18850FA87}" type="slidenum">
              <a:rPr lang="en-US" smtClean="0"/>
              <a:t>‹#›</a:t>
            </a:fld>
            <a:endParaRPr lang="en-US"/>
          </a:p>
        </p:txBody>
      </p:sp>
    </p:spTree>
    <p:extLst>
      <p:ext uri="{BB962C8B-B14F-4D97-AF65-F5344CB8AC3E}">
        <p14:creationId xmlns:p14="http://schemas.microsoft.com/office/powerpoint/2010/main" val="17537930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0D7C77B-1670-4DBB-8013-51EB8FCD6CF4}" type="slidenum">
              <a:rPr lang="en-US" smtClean="0"/>
              <a:pPr>
                <a:defRPr/>
              </a:pPr>
              <a:t>1</a:t>
            </a:fld>
            <a:endParaRPr lang="en-US"/>
          </a:p>
        </p:txBody>
      </p:sp>
    </p:spTree>
    <p:extLst>
      <p:ext uri="{BB962C8B-B14F-4D97-AF65-F5344CB8AC3E}">
        <p14:creationId xmlns:p14="http://schemas.microsoft.com/office/powerpoint/2010/main" val="34390710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781288F-872F-41D8-9601-9417CC9A84B3}"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11664201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81288F-872F-41D8-9601-9417CC9A84B3}"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29402726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81288F-872F-41D8-9601-9417CC9A84B3}"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20264570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1">
    <p:spTree>
      <p:nvGrpSpPr>
        <p:cNvPr id="1" name=""/>
        <p:cNvGrpSpPr/>
        <p:nvPr/>
      </p:nvGrpSpPr>
      <p:grpSpPr>
        <a:xfrm>
          <a:off x="0" y="0"/>
          <a:ext cx="0" cy="0"/>
          <a:chOff x="0" y="0"/>
          <a:chExt cx="0" cy="0"/>
        </a:xfrm>
      </p:grpSpPr>
      <p:pic>
        <p:nvPicPr>
          <p:cNvPr id="9" name="RB.07.297 NRG Powerpoint I title tag.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22"/>
            <a:ext cx="9143999" cy="6855555"/>
          </a:xfrm>
          <a:prstGeom prst="rect">
            <a:avLst/>
          </a:prstGeom>
        </p:spPr>
      </p:pic>
      <p:sp>
        <p:nvSpPr>
          <p:cNvPr id="3" name="Subtitle 2"/>
          <p:cNvSpPr>
            <a:spLocks noGrp="1"/>
          </p:cNvSpPr>
          <p:nvPr>
            <p:ph type="subTitle" idx="1" hasCustomPrompt="1"/>
          </p:nvPr>
        </p:nvSpPr>
        <p:spPr>
          <a:xfrm>
            <a:off x="248929" y="3371458"/>
            <a:ext cx="8219975" cy="1029811"/>
          </a:xfrm>
          <a:prstGeom prst="rect">
            <a:avLst/>
          </a:prstGeom>
        </p:spPr>
        <p:txBody>
          <a:bodyPr/>
          <a:lstStyle>
            <a:lvl1pPr marL="0" indent="0" algn="l">
              <a:lnSpc>
                <a:spcPct val="100000"/>
              </a:lnSpc>
              <a:buNone/>
              <a:defRPr sz="5400" baseline="0">
                <a:solidFill>
                  <a:schemeClr val="accent1"/>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title style</a:t>
            </a:r>
          </a:p>
        </p:txBody>
      </p:sp>
      <p:sp>
        <p:nvSpPr>
          <p:cNvPr id="16" name="Text Placeholder 15"/>
          <p:cNvSpPr>
            <a:spLocks noGrp="1"/>
          </p:cNvSpPr>
          <p:nvPr>
            <p:ph type="body" sz="quarter" idx="13"/>
          </p:nvPr>
        </p:nvSpPr>
        <p:spPr>
          <a:xfrm>
            <a:off x="248929" y="2997543"/>
            <a:ext cx="6551612" cy="434975"/>
          </a:xfrm>
          <a:prstGeom prst="rect">
            <a:avLst/>
          </a:prstGeom>
        </p:spPr>
        <p:txBody>
          <a:bodyPr/>
          <a:lstStyle>
            <a:lvl1pPr marL="0" indent="0">
              <a:buFontTx/>
              <a:buNone/>
              <a:defRPr sz="1800"/>
            </a:lvl1pPr>
          </a:lstStyle>
          <a:p>
            <a:pPr lvl="0"/>
            <a:r>
              <a:rPr lang="en-US"/>
              <a:t>Click to edit Master text styles</a:t>
            </a:r>
          </a:p>
        </p:txBody>
      </p:sp>
      <p:sp>
        <p:nvSpPr>
          <p:cNvPr id="18" name="Text Placeholder 17"/>
          <p:cNvSpPr>
            <a:spLocks noGrp="1"/>
          </p:cNvSpPr>
          <p:nvPr>
            <p:ph type="body" sz="quarter" idx="14"/>
          </p:nvPr>
        </p:nvSpPr>
        <p:spPr>
          <a:xfrm>
            <a:off x="248929" y="5120368"/>
            <a:ext cx="7647501" cy="968405"/>
          </a:xfrm>
          <a:prstGeom prst="rect">
            <a:avLst/>
          </a:prstGeom>
        </p:spPr>
        <p:txBody>
          <a:bodyPr/>
          <a:lstStyle>
            <a:lvl1pPr marL="0" indent="0">
              <a:buFontTx/>
              <a:buNone/>
              <a:defRPr sz="2400" baseline="0">
                <a:solidFill>
                  <a:schemeClr val="bg1">
                    <a:lumMod val="50000"/>
                  </a:schemeClr>
                </a:solidFill>
              </a:defRPr>
            </a:lvl1pPr>
          </a:lstStyle>
          <a:p>
            <a:pPr lvl="0"/>
            <a:r>
              <a:rPr lang="en-US"/>
              <a:t>Click to edit Master text styles</a:t>
            </a:r>
          </a:p>
        </p:txBody>
      </p:sp>
      <p:sp>
        <p:nvSpPr>
          <p:cNvPr id="8" name="Line 17"/>
          <p:cNvSpPr>
            <a:spLocks noChangeShapeType="1"/>
          </p:cNvSpPr>
          <p:nvPr userDrawn="1"/>
        </p:nvSpPr>
        <p:spPr bwMode="auto">
          <a:xfrm>
            <a:off x="336883" y="5126289"/>
            <a:ext cx="8450981" cy="0"/>
          </a:xfrm>
          <a:prstGeom prst="line">
            <a:avLst/>
          </a:prstGeom>
          <a:noFill/>
          <a:ln w="12700">
            <a:solidFill>
              <a:srgbClr val="D2D2D2"/>
            </a:solidFill>
            <a:round/>
            <a:headEnd/>
            <a:tailEnd/>
          </a:ln>
          <a:effectLst/>
        </p:spPr>
        <p:txBody>
          <a:bodyPr/>
          <a:lstStyle/>
          <a:p>
            <a:pPr>
              <a:defRPr/>
            </a:pPr>
            <a:endParaRPr lang="en-US">
              <a:latin typeface="Verdana" charset="0"/>
              <a:ea typeface="ＭＳ Ｐゴシック" charset="0"/>
              <a:cs typeface="Arial" charset="0"/>
            </a:endParaRPr>
          </a:p>
        </p:txBody>
      </p:sp>
    </p:spTree>
    <p:extLst>
      <p:ext uri="{BB962C8B-B14F-4D97-AF65-F5344CB8AC3E}">
        <p14:creationId xmlns:p14="http://schemas.microsoft.com/office/powerpoint/2010/main" val="17925027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ontent slide chart, no subsection header">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222"/>
            <a:ext cx="9144000" cy="6855555"/>
          </a:xfrm>
          <a:prstGeom prst="rect">
            <a:avLst/>
          </a:prstGeom>
        </p:spPr>
      </p:pic>
      <p:sp>
        <p:nvSpPr>
          <p:cNvPr id="9" name="Text Placeholder 8"/>
          <p:cNvSpPr>
            <a:spLocks noGrp="1"/>
          </p:cNvSpPr>
          <p:nvPr>
            <p:ph type="body" sz="quarter" idx="11"/>
          </p:nvPr>
        </p:nvSpPr>
        <p:spPr>
          <a:xfrm>
            <a:off x="317634" y="1376413"/>
            <a:ext cx="8431730" cy="4966635"/>
          </a:xfrm>
          <a:prstGeom prst="rect">
            <a:avLst/>
          </a:prstGeom>
        </p:spPr>
        <p:txBody>
          <a:bodyPr/>
          <a:lstStyle>
            <a:lvl1pPr marL="182880" indent="-182880">
              <a:spcBef>
                <a:spcPts val="600"/>
              </a:spcBef>
              <a:buFont typeface="Arial" pitchFamily="34" charset="0"/>
              <a:buChar char="•"/>
              <a:defRPr sz="2600" baseline="0"/>
            </a:lvl1pPr>
            <a:lvl2pPr marL="457200" indent="-182880">
              <a:spcBef>
                <a:spcPts val="600"/>
              </a:spcBef>
              <a:buFont typeface="Verdana" pitchFamily="34" charset="0"/>
              <a:buChar char="—"/>
              <a:defRPr sz="1800" baseline="0"/>
            </a:lvl2pPr>
            <a:lvl3pPr marL="822960" indent="-182880">
              <a:spcBef>
                <a:spcPts val="600"/>
              </a:spcBef>
              <a:buFont typeface="Courier New" pitchFamily="49" charset="0"/>
              <a:buChar char="o"/>
              <a:defRPr lang="en-US" sz="1400" baseline="0" dirty="0" smtClean="0">
                <a:solidFill>
                  <a:schemeClr val="tx1"/>
                </a:solidFill>
                <a:latin typeface="+mn-lt"/>
                <a:ea typeface="ＭＳ Ｐゴシック" charset="0"/>
                <a:cs typeface="ＭＳ Ｐゴシック"/>
              </a:defRPr>
            </a:lvl3pPr>
            <a:lvl4pPr marL="1097280" indent="-182880">
              <a:spcBef>
                <a:spcPts val="600"/>
              </a:spcBef>
              <a:defRPr/>
            </a:lvl4pPr>
          </a:lstStyle>
          <a:p>
            <a:pPr lvl="0"/>
            <a:r>
              <a:rPr lang="en-US"/>
              <a:t>Click to edit Master text styles</a:t>
            </a:r>
          </a:p>
          <a:p>
            <a:pPr lvl="1"/>
            <a:r>
              <a:rPr lang="en-US"/>
              <a:t>Second level</a:t>
            </a:r>
          </a:p>
          <a:p>
            <a:pPr lvl="2"/>
            <a:r>
              <a:rPr lang="en-US"/>
              <a:t>Third level</a:t>
            </a:r>
          </a:p>
          <a:p>
            <a:pPr lvl="3"/>
            <a:r>
              <a:rPr lang="en-US"/>
              <a:t>Fourth level</a:t>
            </a:r>
          </a:p>
        </p:txBody>
      </p:sp>
      <p:sp>
        <p:nvSpPr>
          <p:cNvPr id="11" name="Line 17"/>
          <p:cNvSpPr>
            <a:spLocks noChangeShapeType="1"/>
          </p:cNvSpPr>
          <p:nvPr userDrawn="1"/>
        </p:nvSpPr>
        <p:spPr bwMode="auto">
          <a:xfrm>
            <a:off x="336883" y="1151055"/>
            <a:ext cx="8450981" cy="0"/>
          </a:xfrm>
          <a:prstGeom prst="line">
            <a:avLst/>
          </a:prstGeom>
          <a:noFill/>
          <a:ln w="12700">
            <a:solidFill>
              <a:srgbClr val="D2D2D2"/>
            </a:solidFill>
            <a:round/>
            <a:headEnd/>
            <a:tailEnd/>
          </a:ln>
          <a:effectLst/>
        </p:spPr>
        <p:txBody>
          <a:bodyPr/>
          <a:lstStyle/>
          <a:p>
            <a:pPr>
              <a:defRPr/>
            </a:pPr>
            <a:endParaRPr lang="en-US">
              <a:latin typeface="Verdana" charset="0"/>
              <a:ea typeface="ＭＳ Ｐゴシック" charset="0"/>
              <a:cs typeface="Arial" charset="0"/>
            </a:endParaRPr>
          </a:p>
        </p:txBody>
      </p:sp>
      <p:sp>
        <p:nvSpPr>
          <p:cNvPr id="10" name="Title 1"/>
          <p:cNvSpPr>
            <a:spLocks noGrp="1"/>
          </p:cNvSpPr>
          <p:nvPr>
            <p:ph type="title" hasCustomPrompt="1"/>
          </p:nvPr>
        </p:nvSpPr>
        <p:spPr>
          <a:xfrm>
            <a:off x="1761424" y="57750"/>
            <a:ext cx="7026440" cy="1097282"/>
          </a:xfrm>
          <a:prstGeom prst="rect">
            <a:avLst/>
          </a:prstGeom>
        </p:spPr>
        <p:txBody>
          <a:bodyPr anchor="ctr"/>
          <a:lstStyle>
            <a:lvl1pPr>
              <a:lnSpc>
                <a:spcPct val="85000"/>
              </a:lnSpc>
              <a:defRPr sz="3200"/>
            </a:lvl1pPr>
          </a:lstStyle>
          <a:p>
            <a:r>
              <a:rPr lang="en-US" dirty="0"/>
              <a:t>Click to edit Master title style – two line capable</a:t>
            </a:r>
          </a:p>
        </p:txBody>
      </p:sp>
      <p:sp>
        <p:nvSpPr>
          <p:cNvPr id="8" name="Date Placeholder 7"/>
          <p:cNvSpPr>
            <a:spLocks noGrp="1"/>
          </p:cNvSpPr>
          <p:nvPr>
            <p:ph type="dt" sz="half" idx="12"/>
          </p:nvPr>
        </p:nvSpPr>
        <p:spPr/>
        <p:txBody>
          <a:bodyPr/>
          <a:lstStyle/>
          <a:p>
            <a:r>
              <a:rPr lang="en-US"/>
              <a:t>November 2015</a:t>
            </a:r>
            <a:endParaRPr lang="en-US" dirty="0"/>
          </a:p>
        </p:txBody>
      </p:sp>
      <p:sp>
        <p:nvSpPr>
          <p:cNvPr id="12" name="Slide Number Placeholder 11"/>
          <p:cNvSpPr>
            <a:spLocks noGrp="1"/>
          </p:cNvSpPr>
          <p:nvPr>
            <p:ph type="sldNum" sz="quarter" idx="13"/>
          </p:nvPr>
        </p:nvSpPr>
        <p:spPr/>
        <p:txBody>
          <a:bodyPr/>
          <a:lstStyle/>
          <a:p>
            <a:fld id="{C464BEA4-ECAD-4B23-B682-AF22774D7D0B}" type="slidenum">
              <a:rPr lang="en-US" smtClean="0"/>
              <a:pPr/>
              <a:t>‹#›</a:t>
            </a:fld>
            <a:endParaRPr lang="en-US" dirty="0"/>
          </a:p>
        </p:txBody>
      </p:sp>
      <p:sp>
        <p:nvSpPr>
          <p:cNvPr id="13" name="Footer Placeholder 12"/>
          <p:cNvSpPr>
            <a:spLocks noGrp="1"/>
          </p:cNvSpPr>
          <p:nvPr>
            <p:ph type="ftr" sz="quarter" idx="14"/>
          </p:nvPr>
        </p:nvSpPr>
        <p:spPr/>
        <p:txBody>
          <a:bodyPr/>
          <a:lstStyle/>
          <a:p>
            <a:pPr>
              <a:defRPr/>
            </a:pPr>
            <a:r>
              <a:rPr lang="en-US"/>
              <a:t>Processing Success the NRG Way</a:t>
            </a:r>
            <a:endParaRPr lang="en-US" dirty="0"/>
          </a:p>
        </p:txBody>
      </p:sp>
    </p:spTree>
    <p:extLst>
      <p:ext uri="{BB962C8B-B14F-4D97-AF65-F5344CB8AC3E}">
        <p14:creationId xmlns:p14="http://schemas.microsoft.com/office/powerpoint/2010/main" val="1325360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781288F-872F-41D8-9601-9417CC9A84B3}"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488667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781288F-872F-41D8-9601-9417CC9A84B3}" type="datetimeFigureOut">
              <a:rPr lang="en-US" smtClean="0"/>
              <a:t>11/14/2022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2263130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781288F-872F-41D8-9601-9417CC9A84B3}"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1580467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781288F-872F-41D8-9601-9417CC9A84B3}" type="datetimeFigureOut">
              <a:rPr lang="en-US" smtClean="0"/>
              <a:t>11/14/2022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15055194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781288F-872F-41D8-9601-9417CC9A84B3}" type="datetimeFigureOut">
              <a:rPr lang="en-US" smtClean="0"/>
              <a:t>11/14/2022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3870759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81288F-872F-41D8-9601-9417CC9A84B3}" type="datetimeFigureOut">
              <a:rPr lang="en-US" smtClean="0"/>
              <a:t>11/14/2022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3597728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81288F-872F-41D8-9601-9417CC9A84B3}"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13703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781288F-872F-41D8-9601-9417CC9A84B3}" type="datetimeFigureOut">
              <a:rPr lang="en-US" smtClean="0"/>
              <a:t>11/14/2022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FCED21-0B74-45E4-9CD4-1A294BD9FEE1}" type="slidenum">
              <a:rPr lang="en-US" smtClean="0"/>
              <a:t>‹#›</a:t>
            </a:fld>
            <a:endParaRPr lang="en-US"/>
          </a:p>
        </p:txBody>
      </p:sp>
    </p:spTree>
    <p:extLst>
      <p:ext uri="{BB962C8B-B14F-4D97-AF65-F5344CB8AC3E}">
        <p14:creationId xmlns:p14="http://schemas.microsoft.com/office/powerpoint/2010/main" val="3829243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81288F-872F-41D8-9601-9417CC9A84B3}" type="datetimeFigureOut">
              <a:rPr lang="en-US" smtClean="0"/>
              <a:t>11/14/2022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FCED21-0B74-45E4-9CD4-1A294BD9FEE1}" type="slidenum">
              <a:rPr lang="en-US" smtClean="0"/>
              <a:t>‹#›</a:t>
            </a:fld>
            <a:endParaRPr lang="en-US"/>
          </a:p>
        </p:txBody>
      </p:sp>
    </p:spTree>
    <p:extLst>
      <p:ext uri="{BB962C8B-B14F-4D97-AF65-F5344CB8AC3E}">
        <p14:creationId xmlns:p14="http://schemas.microsoft.com/office/powerpoint/2010/main" val="8264198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ubtitle 8"/>
          <p:cNvSpPr>
            <a:spLocks noGrp="1"/>
          </p:cNvSpPr>
          <p:nvPr>
            <p:ph type="subTitle" idx="1"/>
          </p:nvPr>
        </p:nvSpPr>
        <p:spPr>
          <a:xfrm>
            <a:off x="612742" y="3129700"/>
            <a:ext cx="7856162" cy="1594700"/>
          </a:xfrm>
        </p:spPr>
        <p:txBody>
          <a:bodyPr>
            <a:normAutofit fontScale="70000" lnSpcReduction="20000"/>
          </a:bodyPr>
          <a:lstStyle/>
          <a:p>
            <a:r>
              <a:rPr lang="en-US" sz="3600" b="1" dirty="0">
                <a:latin typeface="Verdana" panose="020B0604030504040204" pitchFamily="34" charset="0"/>
                <a:ea typeface="Verdana" panose="020B0604030504040204" pitchFamily="34" charset="0"/>
                <a:cs typeface="Verdana" panose="020B0604030504040204" pitchFamily="34" charset="0"/>
              </a:rPr>
              <a:t>Nov 2022 PDCWG Presentation - ERCOT Ancillary Service Methodology Analysis</a:t>
            </a:r>
          </a:p>
          <a:p>
            <a:endParaRPr lang="en-US" sz="2300" b="1" dirty="0">
              <a:latin typeface="Verdana" panose="020B0604030504040204" pitchFamily="34" charset="0"/>
              <a:ea typeface="Verdana" panose="020B0604030504040204" pitchFamily="34" charset="0"/>
              <a:cs typeface="Verdana" panose="020B0604030504040204" pitchFamily="34" charset="0"/>
            </a:endParaRPr>
          </a:p>
          <a:p>
            <a:r>
              <a:rPr lang="en-US" sz="2600" b="1" dirty="0">
                <a:solidFill>
                  <a:schemeClr val="accent6">
                    <a:lumMod val="75000"/>
                  </a:schemeClr>
                </a:solidFill>
                <a:latin typeface="Verdana" panose="020B0604030504040204" pitchFamily="34" charset="0"/>
                <a:ea typeface="Verdana" panose="020B0604030504040204" pitchFamily="34" charset="0"/>
                <a:cs typeface="Verdana" panose="020B0604030504040204" pitchFamily="34" charset="0"/>
              </a:rPr>
              <a:t>BAL-003 and the RRS Requirements</a:t>
            </a:r>
          </a:p>
          <a:p>
            <a:endParaRPr lang="en-US" sz="4800" dirty="0"/>
          </a:p>
        </p:txBody>
      </p:sp>
      <p:sp>
        <p:nvSpPr>
          <p:cNvPr id="11" name="Text Placeholder 10"/>
          <p:cNvSpPr>
            <a:spLocks noGrp="1"/>
          </p:cNvSpPr>
          <p:nvPr>
            <p:ph type="body" sz="quarter" idx="14"/>
          </p:nvPr>
        </p:nvSpPr>
        <p:spPr>
          <a:xfrm>
            <a:off x="678730" y="5120368"/>
            <a:ext cx="7217700" cy="1128032"/>
          </a:xfrm>
        </p:spPr>
        <p:txBody>
          <a:bodyPr>
            <a:normAutofit/>
          </a:bodyPr>
          <a:lstStyle/>
          <a:p>
            <a:r>
              <a:rPr lang="en-US" sz="1900" b="1" dirty="0">
                <a:solidFill>
                  <a:schemeClr val="tx1"/>
                </a:solidFill>
                <a:latin typeface="Arial" panose="020B0604020202020204" pitchFamily="34" charset="0"/>
                <a:cs typeface="Arial" panose="020B0604020202020204" pitchFamily="34" charset="0"/>
              </a:rPr>
              <a:t>NRG Texas Market Operations</a:t>
            </a:r>
          </a:p>
          <a:p>
            <a:endParaRPr lang="en-US" sz="1200" b="1" dirty="0">
              <a:solidFill>
                <a:schemeClr val="tx1"/>
              </a:solidFill>
              <a:latin typeface="Arial" panose="020B0604020202020204" pitchFamily="34" charset="0"/>
              <a:cs typeface="Arial" panose="020B0604020202020204" pitchFamily="34" charset="0"/>
            </a:endParaRPr>
          </a:p>
          <a:p>
            <a:r>
              <a:rPr lang="en-US" sz="1200" b="1" dirty="0">
                <a:solidFill>
                  <a:schemeClr val="tx1"/>
                </a:solidFill>
                <a:latin typeface="Arial" panose="020B0604020202020204" pitchFamily="34" charset="0"/>
                <a:cs typeface="Arial" panose="020B0604020202020204" pitchFamily="34" charset="0"/>
              </a:rPr>
              <a:t>Chad Mulholland, Control Systems Specialist</a:t>
            </a:r>
          </a:p>
          <a:p>
            <a:r>
              <a:rPr lang="en-US" sz="1200" b="1" dirty="0">
                <a:solidFill>
                  <a:schemeClr val="tx1"/>
                </a:solidFill>
                <a:latin typeface="Arial" panose="020B0604020202020204" pitchFamily="34" charset="0"/>
                <a:cs typeface="Arial" panose="020B0604020202020204" pitchFamily="34" charset="0"/>
              </a:rPr>
              <a:t>November 16, 2022</a:t>
            </a:r>
            <a:endParaRPr lang="en-US" sz="1700" b="1" dirty="0">
              <a:solidFill>
                <a:srgbClr val="FFC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8509337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371599"/>
            <a:ext cx="8431730" cy="5410201"/>
          </a:xfrm>
        </p:spPr>
        <p:txBody>
          <a:bodyPr>
            <a:normAutofit/>
          </a:bodyPr>
          <a:lstStyle/>
          <a:p>
            <a:pPr marL="0" indent="0">
              <a:buNone/>
            </a:pPr>
            <a:r>
              <a:rPr lang="en-US" sz="3200" i="1" dirty="0">
                <a:latin typeface="Verdana" panose="020B0604030504040204" pitchFamily="34" charset="0"/>
                <a:ea typeface="Verdana" panose="020B0604030504040204" pitchFamily="34" charset="0"/>
                <a:cs typeface="Verdana" panose="020B0604030504040204" pitchFamily="34" charset="0"/>
              </a:rPr>
              <a:t>Initial Considerations</a:t>
            </a:r>
          </a:p>
          <a:p>
            <a:pPr marL="0" indent="0">
              <a:buNone/>
            </a:pPr>
            <a:endParaRPr lang="en-US" sz="1000" i="1" dirty="0">
              <a:latin typeface="Verdana" panose="020B0604030504040204" pitchFamily="34" charset="0"/>
              <a:ea typeface="Verdana" panose="020B0604030504040204" pitchFamily="34" charset="0"/>
              <a:cs typeface="Verdana" panose="020B0604030504040204" pitchFamily="34" charset="0"/>
            </a:endParaRPr>
          </a:p>
          <a:p>
            <a:r>
              <a:rPr lang="en-US" sz="1800" kern="1600" dirty="0">
                <a:latin typeface="Arial" panose="020B0604020202020204" pitchFamily="34" charset="0"/>
                <a:ea typeface="Verdana" panose="020B0604030504040204" pitchFamily="34" charset="0"/>
                <a:cs typeface="Arial" panose="020B0604020202020204" pitchFamily="34" charset="0"/>
              </a:rPr>
              <a:t>The largest frequency disturbance in ERCOT in the past 7 years (evaluating April 1, 2015 to Aug 31, 2022) was 1,507 MW (in 2015).</a:t>
            </a:r>
          </a:p>
          <a:p>
            <a:endParaRPr lang="en-US" sz="1000" kern="1600" dirty="0">
              <a:latin typeface="Arial" panose="020B0604020202020204" pitchFamily="34" charset="0"/>
              <a:ea typeface="Verdana" panose="020B0604030504040204" pitchFamily="34" charset="0"/>
              <a:cs typeface="Arial" panose="020B0604020202020204" pitchFamily="34" charset="0"/>
            </a:endParaRPr>
          </a:p>
          <a:p>
            <a:r>
              <a:rPr lang="en-US" sz="1800" kern="1600" dirty="0">
                <a:latin typeface="Arial" panose="020B0604020202020204" pitchFamily="34" charset="0"/>
                <a:ea typeface="Verdana" panose="020B0604030504040204" pitchFamily="34" charset="0"/>
                <a:cs typeface="Arial" panose="020B0604020202020204" pitchFamily="34" charset="0"/>
              </a:rPr>
              <a:t>ERCOT utilizes 2,805 MW as the two-STP, MW loss protection limit (for determining RRS in the AS Methodology).</a:t>
            </a:r>
          </a:p>
          <a:p>
            <a:endParaRPr lang="en-US" sz="1000" kern="1600" dirty="0">
              <a:latin typeface="Arial" panose="020B0604020202020204" pitchFamily="34" charset="0"/>
              <a:ea typeface="Verdana" panose="020B0604030504040204" pitchFamily="34" charset="0"/>
              <a:cs typeface="Arial" panose="020B0604020202020204" pitchFamily="34" charset="0"/>
            </a:endParaRPr>
          </a:p>
          <a:p>
            <a:r>
              <a:rPr lang="en-US" sz="1800" kern="1600" dirty="0">
                <a:latin typeface="Arial" panose="020B0604020202020204" pitchFamily="34" charset="0"/>
                <a:ea typeface="Verdana" panose="020B0604030504040204" pitchFamily="34" charset="0"/>
                <a:cs typeface="Arial" panose="020B0604020202020204" pitchFamily="34" charset="0"/>
              </a:rPr>
              <a:t>Is it necessary to reliable operations that ERCOT maintain nearly 2x the MW value of any actual disturbance event that has occurred in a 7-year time span?</a:t>
            </a:r>
          </a:p>
          <a:p>
            <a:endParaRPr lang="en-US" sz="1000" kern="1600" dirty="0">
              <a:latin typeface="Arial" panose="020B0604020202020204" pitchFamily="34" charset="0"/>
              <a:ea typeface="Verdana" panose="020B0604030504040204" pitchFamily="34" charset="0"/>
              <a:cs typeface="Arial" panose="020B0604020202020204" pitchFamily="34" charset="0"/>
            </a:endParaRPr>
          </a:p>
          <a:p>
            <a:r>
              <a:rPr lang="en-US" sz="1800" kern="1600" dirty="0">
                <a:latin typeface="Arial" panose="020B0604020202020204" pitchFamily="34" charset="0"/>
                <a:ea typeface="Verdana" panose="020B0604030504040204" pitchFamily="34" charset="0"/>
                <a:cs typeface="Arial" panose="020B0604020202020204" pitchFamily="34" charset="0"/>
              </a:rPr>
              <a:t>Are there tools in addition to RRS that could help to ensure adequate frequency responsive capacity?</a:t>
            </a:r>
          </a:p>
          <a:p>
            <a:endParaRPr lang="en-US" sz="1000" kern="1600" dirty="0">
              <a:latin typeface="Arial" panose="020B0604020202020204" pitchFamily="34" charset="0"/>
              <a:ea typeface="Verdana" panose="020B0604030504040204" pitchFamily="34" charset="0"/>
              <a:cs typeface="Arial" panose="020B0604020202020204" pitchFamily="34" charset="0"/>
            </a:endParaRPr>
          </a:p>
          <a:p>
            <a:r>
              <a:rPr lang="en-US" sz="1800" kern="1600" dirty="0">
                <a:latin typeface="Arial" panose="020B0604020202020204" pitchFamily="34" charset="0"/>
                <a:ea typeface="Verdana" panose="020B0604030504040204" pitchFamily="34" charset="0"/>
                <a:cs typeface="Arial" panose="020B0604020202020204" pitchFamily="34" charset="0"/>
              </a:rPr>
              <a:t>By requiring RRS to be sustained at 2x the largest MW disturbance, could ERCOT be harming other important reliability objectives, such as hot weather MW generating capacity, cold weather resiliency, interconnection inertia, and generator life-span &amp; retirement? </a:t>
            </a:r>
          </a:p>
          <a:p>
            <a:endParaRPr lang="en-US" sz="1100" dirty="0">
              <a:latin typeface="Arial" panose="020B0604020202020204" pitchFamily="34" charset="0"/>
              <a:ea typeface="Verdana" panose="020B0604030504040204" pitchFamily="34" charset="0"/>
              <a:cs typeface="Arial" panose="020B0604020202020204" pitchFamily="34" charset="0"/>
            </a:endParaRPr>
          </a:p>
          <a:p>
            <a:endParaRPr lang="en-US" sz="1100" dirty="0">
              <a:latin typeface="Arial" panose="020B0604020202020204" pitchFamily="34" charset="0"/>
              <a:ea typeface="Verdana" panose="020B0604030504040204" pitchFamily="34" charset="0"/>
              <a:cs typeface="Arial" panose="020B060402020202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34014237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143001"/>
            <a:ext cx="8431730" cy="5638800"/>
          </a:xfrm>
        </p:spPr>
        <p:txBody>
          <a:bodyPr>
            <a:normAutofit lnSpcReduction="10000"/>
          </a:bodyPr>
          <a:lstStyle/>
          <a:p>
            <a:pPr marL="0" indent="0">
              <a:buNone/>
            </a:pPr>
            <a:endParaRPr lang="en-US" sz="1000" i="1" dirty="0">
              <a:latin typeface="Verdana" panose="020B0604030504040204" pitchFamily="34" charset="0"/>
              <a:ea typeface="Verdana" panose="020B0604030504040204" pitchFamily="34" charset="0"/>
              <a:cs typeface="Verdana" panose="020B0604030504040204" pitchFamily="34" charset="0"/>
            </a:endParaRPr>
          </a:p>
          <a:p>
            <a:r>
              <a:rPr lang="en-US" sz="2000" kern="1600" dirty="0">
                <a:latin typeface="Arial" panose="020B0604020202020204" pitchFamily="34" charset="0"/>
                <a:ea typeface="Verdana" panose="020B0604030504040204" pitchFamily="34" charset="0"/>
                <a:cs typeface="Arial" panose="020B0604020202020204" pitchFamily="34" charset="0"/>
              </a:rPr>
              <a:t>Given the difference between historical FMEs (1,507 MW) and the AS Methodology MW protection level for RRS (2,805 MW), combined with the possibility that there are adverse reliability consequences to over-allocation of RRS, participants and stakeholders in the ERCOT market should consider an alternative approach to meeting the requirements of BAL-003. </a:t>
            </a:r>
          </a:p>
          <a:p>
            <a:endParaRPr lang="en-US" sz="1100" kern="1600" dirty="0">
              <a:latin typeface="Arial" panose="020B0604020202020204" pitchFamily="34" charset="0"/>
              <a:ea typeface="Verdana" panose="020B0604030504040204" pitchFamily="34" charset="0"/>
              <a:cs typeface="Arial" panose="020B0604020202020204" pitchFamily="34" charset="0"/>
            </a:endParaRPr>
          </a:p>
          <a:p>
            <a:r>
              <a:rPr lang="en-US" sz="2000" kern="1600" dirty="0">
                <a:latin typeface="Arial" panose="020B0604020202020204" pitchFamily="34" charset="0"/>
                <a:ea typeface="Verdana" panose="020B0604030504040204" pitchFamily="34" charset="0"/>
                <a:cs typeface="Arial" panose="020B0604020202020204" pitchFamily="34" charset="0"/>
              </a:rPr>
              <a:t>However, this consideration can be accomplished without abandonment of the two-STP unit protection goal.</a:t>
            </a:r>
          </a:p>
          <a:p>
            <a:endParaRPr lang="en-US" sz="1100" kern="1600" dirty="0">
              <a:latin typeface="Arial" panose="020B0604020202020204" pitchFamily="34" charset="0"/>
              <a:ea typeface="Verdana" panose="020B0604030504040204" pitchFamily="34" charset="0"/>
              <a:cs typeface="Arial" panose="020B0604020202020204" pitchFamily="34" charset="0"/>
            </a:endParaRPr>
          </a:p>
          <a:p>
            <a:r>
              <a:rPr lang="en-US" sz="2000" kern="1600" dirty="0">
                <a:latin typeface="Arial" panose="020B0604020202020204" pitchFamily="34" charset="0"/>
                <a:ea typeface="Verdana" panose="020B0604030504040204" pitchFamily="34" charset="0"/>
                <a:cs typeface="Arial" panose="020B0604020202020204" pitchFamily="34" charset="0"/>
              </a:rPr>
              <a:t>Accomplishing this would mean crafting a more technically-driven approach to maintaining sufficient frequency responsive capacity, and defining an agreeable risk acceptance threshold.</a:t>
            </a:r>
          </a:p>
          <a:p>
            <a:endParaRPr lang="en-US" sz="1000" kern="1600" dirty="0">
              <a:latin typeface="Arial" panose="020B0604020202020204" pitchFamily="34" charset="0"/>
              <a:ea typeface="Verdana" panose="020B0604030504040204" pitchFamily="34" charset="0"/>
              <a:cs typeface="Arial" panose="020B0604020202020204" pitchFamily="34" charset="0"/>
            </a:endParaRPr>
          </a:p>
          <a:p>
            <a:r>
              <a:rPr lang="en-US" sz="2000" kern="1600" dirty="0">
                <a:latin typeface="Arial" panose="020B0604020202020204" pitchFamily="34" charset="0"/>
                <a:ea typeface="Verdana" panose="020B0604030504040204" pitchFamily="34" charset="0"/>
                <a:cs typeface="Arial" panose="020B0604020202020204" pitchFamily="34" charset="0"/>
              </a:rPr>
              <a:t>What might this look like?</a:t>
            </a:r>
          </a:p>
          <a:p>
            <a:endParaRPr lang="en-US" sz="1000" kern="1600" dirty="0">
              <a:latin typeface="Arial" panose="020B0604020202020204" pitchFamily="34" charset="0"/>
              <a:ea typeface="Verdana" panose="020B0604030504040204" pitchFamily="34" charset="0"/>
              <a:cs typeface="Arial" panose="020B0604020202020204" pitchFamily="34" charset="0"/>
            </a:endParaRPr>
          </a:p>
          <a:p>
            <a:r>
              <a:rPr lang="en-US" sz="2000" kern="1600" dirty="0">
                <a:latin typeface="Arial" panose="020B0604020202020204" pitchFamily="34" charset="0"/>
                <a:ea typeface="Verdana" panose="020B0604030504040204" pitchFamily="34" charset="0"/>
                <a:cs typeface="Arial" panose="020B0604020202020204" pitchFamily="34" charset="0"/>
              </a:rPr>
              <a:t>First, a few important caveats &amp; deficiencies to the subsequent analysis…</a:t>
            </a:r>
          </a:p>
          <a:p>
            <a:endParaRPr lang="en-US" sz="1000" kern="1600" dirty="0">
              <a:latin typeface="Arial" panose="020B0604020202020204" pitchFamily="34" charset="0"/>
              <a:ea typeface="Verdana" panose="020B0604030504040204" pitchFamily="34" charset="0"/>
              <a:cs typeface="Arial" panose="020B0604020202020204" pitchFamily="34" charset="0"/>
            </a:endParaRPr>
          </a:p>
          <a:p>
            <a:endParaRPr lang="en-US" sz="1000" kern="1600" dirty="0">
              <a:latin typeface="Arial" panose="020B0604020202020204" pitchFamily="34" charset="0"/>
              <a:ea typeface="Verdana" panose="020B0604030504040204" pitchFamily="34" charset="0"/>
              <a:cs typeface="Arial" panose="020B0604020202020204" pitchFamily="34" charset="0"/>
            </a:endParaRPr>
          </a:p>
          <a:p>
            <a:endParaRPr lang="en-US" sz="1100" dirty="0">
              <a:latin typeface="Arial" panose="020B0604020202020204" pitchFamily="34" charset="0"/>
              <a:ea typeface="Verdana" panose="020B0604030504040204" pitchFamily="34" charset="0"/>
              <a:cs typeface="Arial" panose="020B0604020202020204" pitchFamily="34" charset="0"/>
            </a:endParaRPr>
          </a:p>
          <a:p>
            <a:endParaRPr lang="en-US" sz="1100" dirty="0">
              <a:latin typeface="Arial" panose="020B0604020202020204" pitchFamily="34" charset="0"/>
              <a:ea typeface="Verdana" panose="020B0604030504040204" pitchFamily="34" charset="0"/>
              <a:cs typeface="Arial" panose="020B060402020202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480298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376413"/>
            <a:ext cx="8431730" cy="5252987"/>
          </a:xfrm>
        </p:spPr>
        <p:txBody>
          <a:bodyPr>
            <a:normAutofit lnSpcReduction="10000"/>
          </a:bodyPr>
          <a:lstStyle/>
          <a:p>
            <a:pPr marL="0" indent="0">
              <a:buNone/>
            </a:pPr>
            <a:r>
              <a:rPr lang="en-US" sz="2000" i="1" dirty="0">
                <a:latin typeface="Verdana" panose="020B0604030504040204" pitchFamily="34" charset="0"/>
                <a:ea typeface="Verdana" panose="020B0604030504040204" pitchFamily="34" charset="0"/>
                <a:cs typeface="Verdana" panose="020B0604030504040204" pitchFamily="34" charset="0"/>
              </a:rPr>
              <a:t>For the analysis that follows, there are some unknown factors that could improve the technical foundation of subsequent decisions and recommendations:</a:t>
            </a:r>
          </a:p>
          <a:p>
            <a:pPr marL="0" indent="0">
              <a:buNone/>
            </a:pPr>
            <a:endParaRPr lang="en-US" sz="1100" i="1" dirty="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000" i="1" dirty="0">
                <a:latin typeface="Verdana" panose="020B0604030504040204" pitchFamily="34" charset="0"/>
                <a:ea typeface="Verdana" panose="020B0604030504040204" pitchFamily="34" charset="0"/>
                <a:cs typeface="Verdana" panose="020B0604030504040204" pitchFamily="34" charset="0"/>
              </a:rPr>
              <a:t>Historically, how often have dual sympathetic trips occurred for power plants (and/or, specifically for nuclear units)?</a:t>
            </a:r>
          </a:p>
          <a:p>
            <a:pPr marL="514350" indent="-514350">
              <a:buFont typeface="+mj-lt"/>
              <a:buAutoNum type="arabicPeriod"/>
            </a:pPr>
            <a:endParaRPr lang="en-US" sz="2000" i="1" dirty="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000" i="1" dirty="0">
                <a:latin typeface="Verdana" panose="020B0604030504040204" pitchFamily="34" charset="0"/>
                <a:ea typeface="Verdana" panose="020B0604030504040204" pitchFamily="34" charset="0"/>
                <a:cs typeface="Verdana" panose="020B0604030504040204" pitchFamily="34" charset="0"/>
              </a:rPr>
              <a:t>Beyond the timeframe where FMEs were analyzed for this study (April 2015 to Aug 2022), have there been frequency events for larger MW (larger than 1,507 MW) values in ERCOT?</a:t>
            </a:r>
          </a:p>
          <a:p>
            <a:pPr marL="514350" indent="-514350">
              <a:buFont typeface="+mj-lt"/>
              <a:buAutoNum type="arabicPeriod"/>
            </a:pPr>
            <a:endParaRPr lang="en-US" sz="2000" i="1" dirty="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000" i="1" dirty="0">
                <a:latin typeface="Verdana" panose="020B0604030504040204" pitchFamily="34" charset="0"/>
                <a:ea typeface="Verdana" panose="020B0604030504040204" pitchFamily="34" charset="0"/>
                <a:cs typeface="Verdana" panose="020B0604030504040204" pitchFamily="34" charset="0"/>
              </a:rPr>
              <a:t>Has there ever been an FME in ERCOT at or above 2,805 MW?</a:t>
            </a:r>
          </a:p>
          <a:p>
            <a:pPr marL="514350" indent="-514350">
              <a:buFont typeface="+mj-lt"/>
              <a:buAutoNum type="arabicPeriod"/>
            </a:pPr>
            <a:endParaRPr lang="en-US" sz="2000" i="1" dirty="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000" i="1" dirty="0">
                <a:latin typeface="Verdana" panose="020B0604030504040204" pitchFamily="34" charset="0"/>
                <a:ea typeface="Verdana" panose="020B0604030504040204" pitchFamily="34" charset="0"/>
                <a:cs typeface="Verdana" panose="020B0604030504040204" pitchFamily="34" charset="0"/>
              </a:rPr>
              <a:t>Are there any design mitigations in ERCOT or at STP which reduce dual sympathetic trip probability?</a:t>
            </a:r>
          </a:p>
          <a:p>
            <a:pPr marL="514350" indent="-514350">
              <a:buFont typeface="+mj-lt"/>
              <a:buAutoNum type="arabicPeriod"/>
            </a:pPr>
            <a:endParaRPr lang="en-US" sz="35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3386243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376413"/>
            <a:ext cx="8431730" cy="5252987"/>
          </a:xfrm>
        </p:spPr>
        <p:txBody>
          <a:bodyPr>
            <a:normAutofit lnSpcReduction="10000"/>
          </a:bodyPr>
          <a:lstStyle/>
          <a:p>
            <a:pPr marL="0" indent="0">
              <a:buNone/>
            </a:pPr>
            <a:r>
              <a:rPr lang="en-US" sz="2000" b="1" i="1" dirty="0">
                <a:latin typeface="Arial" panose="020B0604020202020204" pitchFamily="34" charset="0"/>
                <a:ea typeface="Verdana" panose="020B0604030504040204" pitchFamily="34" charset="0"/>
                <a:cs typeface="Arial" panose="020B0604020202020204" pitchFamily="34" charset="0"/>
              </a:rPr>
              <a:t>What about factors that strengthen the case for rethinking the existing RRS methodology?</a:t>
            </a:r>
          </a:p>
          <a:p>
            <a:pPr marL="0" indent="0">
              <a:buNone/>
            </a:pPr>
            <a:endParaRPr lang="en-US" sz="2000" i="1" dirty="0">
              <a:latin typeface="Arial" panose="020B0604020202020204" pitchFamily="34" charset="0"/>
              <a:ea typeface="Verdana" panose="020B0604030504040204" pitchFamily="34" charset="0"/>
              <a:cs typeface="Arial" panose="020B0604020202020204" pitchFamily="34" charset="0"/>
            </a:endParaRPr>
          </a:p>
          <a:p>
            <a:pPr marL="0" indent="0">
              <a:buNone/>
            </a:pPr>
            <a:r>
              <a:rPr lang="en-US" sz="2000" dirty="0">
                <a:latin typeface="Arial" panose="020B0604020202020204" pitchFamily="34" charset="0"/>
                <a:ea typeface="Verdana" panose="020B0604030504040204" pitchFamily="34" charset="0"/>
                <a:cs typeface="Arial" panose="020B0604020202020204" pitchFamily="34" charset="0"/>
              </a:rPr>
              <a:t>One piece of technical evidence, aside from historical FME stats, that the existing AS Methodology provides more frequency response than is needed for reliability:</a:t>
            </a:r>
          </a:p>
          <a:p>
            <a:pPr marL="0" indent="0">
              <a:buNone/>
            </a:pPr>
            <a:endParaRPr lang="en-US" sz="2000" dirty="0">
              <a:latin typeface="Arial" panose="020B0604020202020204" pitchFamily="34" charset="0"/>
              <a:ea typeface="Verdana" panose="020B0604030504040204" pitchFamily="34" charset="0"/>
              <a:cs typeface="Arial" panose="020B0604020202020204" pitchFamily="34" charset="0"/>
            </a:endParaRPr>
          </a:p>
          <a:p>
            <a:pPr marL="0" indent="0">
              <a:buNone/>
            </a:pPr>
            <a:r>
              <a:rPr lang="en-US" sz="2400" b="1" dirty="0">
                <a:latin typeface="Arial" panose="020B0604020202020204" pitchFamily="34" charset="0"/>
                <a:ea typeface="Verdana" panose="020B0604030504040204" pitchFamily="34" charset="0"/>
                <a:cs typeface="Arial" panose="020B0604020202020204" pitchFamily="34" charset="0"/>
              </a:rPr>
              <a:t>FRM vs FRO comparison</a:t>
            </a:r>
          </a:p>
          <a:p>
            <a:pPr marL="0" indent="0">
              <a:buNone/>
            </a:pPr>
            <a:r>
              <a:rPr lang="en-US" sz="2000" dirty="0">
                <a:latin typeface="Arial" panose="020B0604020202020204" pitchFamily="34" charset="0"/>
                <a:ea typeface="Verdana" panose="020B0604030504040204" pitchFamily="34" charset="0"/>
                <a:cs typeface="Arial" panose="020B0604020202020204" pitchFamily="34" charset="0"/>
              </a:rPr>
              <a:t>While the FRM/FRO metrics are in the process of being modified in the current revision of BAL-003 (rev 3), the current rolling average for frequency response being generated in ERCOT is 1,223.7 MW/0.1 Hz, as compared to the reliability obligation of 412.0 MW/0.1 Hz. </a:t>
            </a:r>
          </a:p>
          <a:p>
            <a:pPr marL="0" indent="0">
              <a:buNone/>
            </a:pPr>
            <a:endParaRPr lang="en-US" sz="2000" dirty="0">
              <a:latin typeface="Arial" panose="020B0604020202020204" pitchFamily="34" charset="0"/>
              <a:ea typeface="Verdana" panose="020B0604030504040204" pitchFamily="34" charset="0"/>
              <a:cs typeface="Arial" panose="020B0604020202020204" pitchFamily="34" charset="0"/>
            </a:endParaRPr>
          </a:p>
          <a:p>
            <a:pPr marL="0" indent="0">
              <a:buNone/>
            </a:pPr>
            <a:r>
              <a:rPr lang="en-US" sz="2000" dirty="0">
                <a:latin typeface="Arial" panose="020B0604020202020204" pitchFamily="34" charset="0"/>
                <a:ea typeface="Verdana" panose="020B0604030504040204" pitchFamily="34" charset="0"/>
                <a:cs typeface="Arial" panose="020B0604020202020204" pitchFamily="34" charset="0"/>
              </a:rPr>
              <a:t>Thus, ERCOT generates 2.97x the frequency response that NERC believes is needed for reliable operations.</a:t>
            </a:r>
          </a:p>
          <a:p>
            <a:pPr marL="0" indent="0">
              <a:buNone/>
            </a:pPr>
            <a:endParaRPr lang="en-US" sz="2000" i="1" dirty="0">
              <a:latin typeface="Arial" panose="020B0604020202020204" pitchFamily="34" charset="0"/>
              <a:ea typeface="Verdana" panose="020B0604030504040204" pitchFamily="34" charset="0"/>
              <a:cs typeface="Arial" panose="020B0604020202020204" pitchFamily="34" charset="0"/>
            </a:endParaRPr>
          </a:p>
          <a:p>
            <a:pPr marL="0" indent="0">
              <a:buNone/>
            </a:pPr>
            <a:endParaRPr lang="en-US" sz="2000" i="1" dirty="0">
              <a:latin typeface="Arial" panose="020B0604020202020204" pitchFamily="34" charset="0"/>
              <a:ea typeface="Verdana" panose="020B0604030504040204" pitchFamily="34" charset="0"/>
              <a:cs typeface="Arial" panose="020B060402020202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3689676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2362200"/>
            <a:ext cx="8431730" cy="4419600"/>
          </a:xfrm>
        </p:spPr>
        <p:txBody>
          <a:bodyPr>
            <a:normAutofit/>
          </a:bodyPr>
          <a:lstStyle/>
          <a:p>
            <a:pPr marL="0" indent="0">
              <a:buNone/>
            </a:pPr>
            <a:r>
              <a:rPr lang="en-US" sz="3500" i="1" dirty="0">
                <a:latin typeface="Verdana" panose="020B0604030504040204" pitchFamily="34" charset="0"/>
                <a:ea typeface="Verdana" panose="020B0604030504040204" pitchFamily="34" charset="0"/>
                <a:cs typeface="Verdana" panose="020B0604030504040204" pitchFamily="34" charset="0"/>
              </a:rPr>
              <a:t>An outline of an alternative proposal for RRS design in the AS Methodology</a:t>
            </a:r>
            <a:endParaRPr lang="en-US" sz="2000" dirty="0">
              <a:latin typeface="Arial" panose="020B0604020202020204" pitchFamily="34" charset="0"/>
              <a:ea typeface="Verdana" panose="020B0604030504040204" pitchFamily="34" charset="0"/>
              <a:cs typeface="Arial" panose="020B0604020202020204" pitchFamily="34" charset="0"/>
            </a:endParaRPr>
          </a:p>
          <a:p>
            <a:endParaRPr lang="en-US" sz="1100" dirty="0">
              <a:latin typeface="Arial" panose="020B0604020202020204" pitchFamily="34" charset="0"/>
              <a:ea typeface="Verdana" panose="020B0604030504040204" pitchFamily="34" charset="0"/>
              <a:cs typeface="Arial" panose="020B060402020202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3021302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376413"/>
            <a:ext cx="8431730" cy="5252987"/>
          </a:xfrm>
        </p:spPr>
        <p:txBody>
          <a:bodyPr>
            <a:normAutofit fontScale="77500" lnSpcReduction="20000"/>
          </a:bodyPr>
          <a:lstStyle/>
          <a:p>
            <a:pPr marL="0" indent="0">
              <a:buNone/>
            </a:pPr>
            <a:r>
              <a:rPr lang="en-US" i="1" dirty="0">
                <a:latin typeface="Verdana" panose="020B0604030504040204" pitchFamily="34" charset="0"/>
                <a:ea typeface="Verdana" panose="020B0604030504040204" pitchFamily="34" charset="0"/>
                <a:cs typeface="Verdana" panose="020B0604030504040204" pitchFamily="34" charset="0"/>
              </a:rPr>
              <a:t>Step 1: Calculate the non-RRS, online, </a:t>
            </a:r>
            <a:r>
              <a:rPr lang="en-US" i="1" dirty="0" err="1">
                <a:latin typeface="Verdana" panose="020B0604030504040204" pitchFamily="34" charset="0"/>
                <a:ea typeface="Verdana" panose="020B0604030504040204" pitchFamily="34" charset="0"/>
                <a:cs typeface="Verdana" panose="020B0604030504040204" pitchFamily="34" charset="0"/>
              </a:rPr>
              <a:t>undispatched</a:t>
            </a:r>
            <a:r>
              <a:rPr lang="en-US" i="1" dirty="0">
                <a:latin typeface="Verdana" panose="020B0604030504040204" pitchFamily="34" charset="0"/>
                <a:ea typeface="Verdana" panose="020B0604030504040204" pitchFamily="34" charset="0"/>
                <a:cs typeface="Verdana" panose="020B0604030504040204" pitchFamily="34" charset="0"/>
              </a:rPr>
              <a:t> head room (Undeployed Reg Up + Online HASL – Total MW Output) at every 5-minute interval. Determine the MW value of this head room for *</a:t>
            </a:r>
            <a:r>
              <a:rPr lang="en-US" i="1" dirty="0">
                <a:solidFill>
                  <a:srgbClr val="FF0000"/>
                </a:solidFill>
                <a:latin typeface="Verdana" panose="020B0604030504040204" pitchFamily="34" charset="0"/>
                <a:ea typeface="Verdana" panose="020B0604030504040204" pitchFamily="34" charset="0"/>
                <a:cs typeface="Verdana" panose="020B0604030504040204" pitchFamily="34" charset="0"/>
              </a:rPr>
              <a:t>95%</a:t>
            </a:r>
            <a:r>
              <a:rPr lang="en-US" i="1" dirty="0">
                <a:latin typeface="Verdana" panose="020B0604030504040204" pitchFamily="34" charset="0"/>
                <a:ea typeface="Verdana" panose="020B0604030504040204" pitchFamily="34" charset="0"/>
                <a:cs typeface="Verdana" panose="020B0604030504040204" pitchFamily="34" charset="0"/>
              </a:rPr>
              <a:t> of the 5-minute intervals of every month.</a:t>
            </a:r>
          </a:p>
          <a:p>
            <a:pPr marL="0" indent="0">
              <a:buNone/>
            </a:pPr>
            <a:endParaRPr lang="en-US"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i="1" dirty="0">
                <a:latin typeface="Verdana" panose="020B0604030504040204" pitchFamily="34" charset="0"/>
                <a:ea typeface="Verdana" panose="020B0604030504040204" pitchFamily="34" charset="0"/>
                <a:cs typeface="Verdana" panose="020B0604030504040204" pitchFamily="34" charset="0"/>
              </a:rPr>
              <a:t>Step 2: Size RRS such that it fills the gap between 2,805 MW and the *</a:t>
            </a:r>
            <a:r>
              <a:rPr lang="en-US" i="1" dirty="0">
                <a:solidFill>
                  <a:srgbClr val="FF0000"/>
                </a:solidFill>
                <a:latin typeface="Verdana" panose="020B0604030504040204" pitchFamily="34" charset="0"/>
                <a:ea typeface="Verdana" panose="020B0604030504040204" pitchFamily="34" charset="0"/>
                <a:cs typeface="Verdana" panose="020B0604030504040204" pitchFamily="34" charset="0"/>
              </a:rPr>
              <a:t>95%</a:t>
            </a:r>
            <a:r>
              <a:rPr lang="en-US" i="1" dirty="0">
                <a:latin typeface="Verdana" panose="020B0604030504040204" pitchFamily="34" charset="0"/>
                <a:ea typeface="Verdana" panose="020B0604030504040204" pitchFamily="34" charset="0"/>
                <a:cs typeface="Verdana" panose="020B0604030504040204" pitchFamily="34" charset="0"/>
              </a:rPr>
              <a:t> online headroom calculation.</a:t>
            </a:r>
          </a:p>
          <a:p>
            <a:pPr marL="0" indent="0">
              <a:buNone/>
            </a:pPr>
            <a:endParaRPr lang="en-US"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i="1" dirty="0">
                <a:latin typeface="Verdana" panose="020B0604030504040204" pitchFamily="34" charset="0"/>
                <a:ea typeface="Verdana" panose="020B0604030504040204" pitchFamily="34" charset="0"/>
                <a:cs typeface="Verdana" panose="020B0604030504040204" pitchFamily="34" charset="0"/>
              </a:rPr>
              <a:t>If *</a:t>
            </a:r>
            <a:r>
              <a:rPr lang="en-US" i="1" dirty="0">
                <a:solidFill>
                  <a:srgbClr val="FF0000"/>
                </a:solidFill>
                <a:latin typeface="Verdana" panose="020B0604030504040204" pitchFamily="34" charset="0"/>
                <a:ea typeface="Verdana" panose="020B0604030504040204" pitchFamily="34" charset="0"/>
                <a:cs typeface="Verdana" panose="020B0604030504040204" pitchFamily="34" charset="0"/>
              </a:rPr>
              <a:t>95%</a:t>
            </a:r>
            <a:r>
              <a:rPr lang="en-US" i="1" dirty="0">
                <a:latin typeface="Verdana" panose="020B0604030504040204" pitchFamily="34" charset="0"/>
                <a:ea typeface="Verdana" panose="020B0604030504040204" pitchFamily="34" charset="0"/>
                <a:cs typeface="Verdana" panose="020B0604030504040204" pitchFamily="34" charset="0"/>
              </a:rPr>
              <a:t> online headroom is 1,200 MW, then RRS would be 1,605 MW.</a:t>
            </a:r>
          </a:p>
          <a:p>
            <a:pPr marL="0" indent="0">
              <a:buNone/>
            </a:pPr>
            <a:endParaRPr lang="en-US"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i="1" dirty="0">
                <a:latin typeface="Verdana" panose="020B0604030504040204" pitchFamily="34" charset="0"/>
                <a:ea typeface="Verdana" panose="020B0604030504040204" pitchFamily="34" charset="0"/>
                <a:cs typeface="Verdana" panose="020B0604030504040204" pitchFamily="34" charset="0"/>
              </a:rPr>
              <a:t>This methodology creates a more intuitive alignment between RRS and historical FME data, while also maintaining a level of protection for the severe stress case of loss of the 2 largest ERCOT generators simultaneously.</a:t>
            </a:r>
          </a:p>
          <a:p>
            <a:pPr marL="0" indent="0">
              <a:buNone/>
            </a:pPr>
            <a:endParaRPr lang="en-US"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i="1" dirty="0">
                <a:latin typeface="Verdana" panose="020B0604030504040204" pitchFamily="34" charset="0"/>
                <a:ea typeface="Verdana" panose="020B0604030504040204" pitchFamily="34" charset="0"/>
                <a:cs typeface="Verdana" panose="020B0604030504040204" pitchFamily="34" charset="0"/>
              </a:rPr>
              <a:t>*</a:t>
            </a:r>
            <a:r>
              <a:rPr lang="en-US" i="1" dirty="0">
                <a:solidFill>
                  <a:srgbClr val="FF0000"/>
                </a:solidFill>
                <a:latin typeface="Verdana" panose="020B0604030504040204" pitchFamily="34" charset="0"/>
                <a:ea typeface="Verdana" panose="020B0604030504040204" pitchFamily="34" charset="0"/>
                <a:cs typeface="Verdana" panose="020B0604030504040204" pitchFamily="34" charset="0"/>
              </a:rPr>
              <a:t>The 95% value is TBD, and dependent upon PDCWG recommendation.</a:t>
            </a: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33293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376413"/>
            <a:ext cx="8431730" cy="5252987"/>
          </a:xfrm>
        </p:spPr>
        <p:txBody>
          <a:bodyPr>
            <a:normAutofit fontScale="85000" lnSpcReduction="10000"/>
          </a:bodyPr>
          <a:lstStyle/>
          <a:p>
            <a:pPr marL="0" indent="0">
              <a:buNone/>
            </a:pPr>
            <a:r>
              <a:rPr lang="en-US" sz="2800" i="1" dirty="0">
                <a:latin typeface="Verdana" panose="020B0604030504040204" pitchFamily="34" charset="0"/>
                <a:ea typeface="Verdana" panose="020B0604030504040204" pitchFamily="34" charset="0"/>
                <a:cs typeface="Verdana" panose="020B0604030504040204" pitchFamily="34" charset="0"/>
              </a:rPr>
              <a:t>An anecdotal study</a:t>
            </a:r>
          </a:p>
          <a:p>
            <a:pPr marL="0" indent="0">
              <a:buNone/>
            </a:pPr>
            <a:endParaRPr lang="en-US" sz="2800"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800" i="1" dirty="0">
                <a:latin typeface="Verdana" panose="020B0604030504040204" pitchFamily="34" charset="0"/>
                <a:ea typeface="Verdana" panose="020B0604030504040204" pitchFamily="34" charset="0"/>
                <a:cs typeface="Verdana" panose="020B0604030504040204" pitchFamily="34" charset="0"/>
              </a:rPr>
              <a:t>A comparable one-day analysis (Aug 4, 2022) was performed which tallied Undeployed Reg Up in ERCOT, along with the total MW generation and total online HASL data from only NRG assets.</a:t>
            </a:r>
          </a:p>
          <a:p>
            <a:pPr marL="0" indent="0">
              <a:buNone/>
            </a:pPr>
            <a:endParaRPr lang="en-US" sz="2800"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800" i="1" dirty="0">
                <a:latin typeface="Verdana" panose="020B0604030504040204" pitchFamily="34" charset="0"/>
                <a:ea typeface="Verdana" panose="020B0604030504040204" pitchFamily="34" charset="0"/>
                <a:cs typeface="Verdana" panose="020B0604030504040204" pitchFamily="34" charset="0"/>
              </a:rPr>
              <a:t>The NRG assets represent very roughly 10% of ERCOT capacity.</a:t>
            </a:r>
          </a:p>
          <a:p>
            <a:pPr marL="0" indent="0">
              <a:buNone/>
            </a:pPr>
            <a:endParaRPr lang="en-US" sz="2800"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800" i="1" dirty="0">
                <a:latin typeface="Verdana" panose="020B0604030504040204" pitchFamily="34" charset="0"/>
                <a:ea typeface="Verdana" panose="020B0604030504040204" pitchFamily="34" charset="0"/>
                <a:cs typeface="Verdana" panose="020B0604030504040204" pitchFamily="34" charset="0"/>
              </a:rPr>
              <a:t>The analysis shows that Undeployed Reg Up, plus the undeployed NRG MW, leaves 328 MW more than 90% of the time – 133 MW more than 95% of the time – and 30 MW more than 99% of the time.</a:t>
            </a: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7598108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524000"/>
            <a:ext cx="8431730" cy="3733800"/>
          </a:xfrm>
        </p:spPr>
        <p:txBody>
          <a:bodyPr>
            <a:normAutofit fontScale="85000" lnSpcReduction="20000"/>
          </a:bodyPr>
          <a:lstStyle/>
          <a:p>
            <a:pPr marL="0" indent="0">
              <a:buNone/>
            </a:pPr>
            <a:r>
              <a:rPr lang="en-US" sz="3000" i="1" dirty="0">
                <a:latin typeface="Levenim MT" panose="020B0604020202020204" pitchFamily="2" charset="-79"/>
                <a:ea typeface="Verdana" panose="020B0604030504040204" pitchFamily="34" charset="0"/>
                <a:cs typeface="Levenim MT" panose="020B0604020202020204" pitchFamily="2" charset="-79"/>
              </a:rPr>
              <a:t>Study implications</a:t>
            </a:r>
          </a:p>
          <a:p>
            <a:pPr marL="0" indent="0">
              <a:buNone/>
            </a:pPr>
            <a:endParaRPr lang="en-US" sz="2800"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800" i="1" u="sng" dirty="0">
                <a:latin typeface="Verdana" panose="020B0604030504040204" pitchFamily="34" charset="0"/>
                <a:ea typeface="Verdana" panose="020B0604030504040204" pitchFamily="34" charset="0"/>
                <a:cs typeface="Verdana" panose="020B0604030504040204" pitchFamily="34" charset="0"/>
              </a:rPr>
              <a:t>If</a:t>
            </a:r>
            <a:r>
              <a:rPr lang="en-US" sz="2800" i="1" dirty="0">
                <a:latin typeface="Verdana" panose="020B0604030504040204" pitchFamily="34" charset="0"/>
                <a:ea typeface="Verdana" panose="020B0604030504040204" pitchFamily="34" charset="0"/>
                <a:cs typeface="Verdana" panose="020B0604030504040204" pitchFamily="34" charset="0"/>
              </a:rPr>
              <a:t> the other 90% of ERCOT assets that are not operated by NRG show similar data to this,</a:t>
            </a:r>
          </a:p>
          <a:p>
            <a:pPr marL="0" indent="0">
              <a:buNone/>
            </a:pPr>
            <a:endParaRPr lang="en-US" sz="2800"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800" i="1" dirty="0">
                <a:latin typeface="Verdana" panose="020B0604030504040204" pitchFamily="34" charset="0"/>
                <a:ea typeface="Verdana" panose="020B0604030504040204" pitchFamily="34" charset="0"/>
                <a:cs typeface="Verdana" panose="020B0604030504040204" pitchFamily="34" charset="0"/>
              </a:rPr>
              <a:t>And </a:t>
            </a:r>
            <a:r>
              <a:rPr lang="en-US" sz="2800" i="1" u="sng" dirty="0">
                <a:latin typeface="Verdana" panose="020B0604030504040204" pitchFamily="34" charset="0"/>
                <a:ea typeface="Verdana" panose="020B0604030504040204" pitchFamily="34" charset="0"/>
                <a:cs typeface="Verdana" panose="020B0604030504040204" pitchFamily="34" charset="0"/>
              </a:rPr>
              <a:t>if</a:t>
            </a:r>
            <a:r>
              <a:rPr lang="en-US" sz="2800" i="1" dirty="0">
                <a:latin typeface="Verdana" panose="020B0604030504040204" pitchFamily="34" charset="0"/>
                <a:ea typeface="Verdana" panose="020B0604030504040204" pitchFamily="34" charset="0"/>
                <a:cs typeface="Verdana" panose="020B0604030504040204" pitchFamily="34" charset="0"/>
              </a:rPr>
              <a:t> other dates look similar to Aug 4, 2022,</a:t>
            </a:r>
          </a:p>
          <a:p>
            <a:pPr marL="0" indent="0">
              <a:buNone/>
            </a:pPr>
            <a:endParaRPr lang="en-US" sz="2800"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800" i="1" dirty="0">
                <a:latin typeface="Verdana" panose="020B0604030504040204" pitchFamily="34" charset="0"/>
                <a:ea typeface="Verdana" panose="020B0604030504040204" pitchFamily="34" charset="0"/>
                <a:cs typeface="Verdana" panose="020B0604030504040204" pitchFamily="34" charset="0"/>
              </a:rPr>
              <a:t>Then one could conclude that in addition to the RRS capacity ERCOT also maintains more frequency responsive headroom:</a:t>
            </a: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pic>
        <p:nvPicPr>
          <p:cNvPr id="4" name="Picture 3">
            <a:extLst>
              <a:ext uri="{FF2B5EF4-FFF2-40B4-BE49-F238E27FC236}">
                <a16:creationId xmlns:a16="http://schemas.microsoft.com/office/drawing/2014/main" id="{44E77124-2BAF-4438-8DFD-FA7C768E4E52}"/>
              </a:ext>
            </a:extLst>
          </p:cNvPr>
          <p:cNvPicPr>
            <a:picLocks noChangeAspect="1"/>
          </p:cNvPicPr>
          <p:nvPr/>
        </p:nvPicPr>
        <p:blipFill>
          <a:blip r:embed="rId2"/>
          <a:stretch>
            <a:fillRect/>
          </a:stretch>
        </p:blipFill>
        <p:spPr>
          <a:xfrm>
            <a:off x="4954504" y="533400"/>
            <a:ext cx="3970421" cy="1524000"/>
          </a:xfrm>
          <a:prstGeom prst="rect">
            <a:avLst/>
          </a:prstGeom>
        </p:spPr>
      </p:pic>
      <p:pic>
        <p:nvPicPr>
          <p:cNvPr id="6" name="Picture 5">
            <a:extLst>
              <a:ext uri="{FF2B5EF4-FFF2-40B4-BE49-F238E27FC236}">
                <a16:creationId xmlns:a16="http://schemas.microsoft.com/office/drawing/2014/main" id="{3FF8CA5A-B9C4-4238-975D-C5B3D692BC07}"/>
              </a:ext>
            </a:extLst>
          </p:cNvPr>
          <p:cNvPicPr>
            <a:picLocks noChangeAspect="1"/>
          </p:cNvPicPr>
          <p:nvPr/>
        </p:nvPicPr>
        <p:blipFill>
          <a:blip r:embed="rId3"/>
          <a:stretch>
            <a:fillRect/>
          </a:stretch>
        </p:blipFill>
        <p:spPr>
          <a:xfrm>
            <a:off x="4983217" y="5257800"/>
            <a:ext cx="4046483" cy="1524000"/>
          </a:xfrm>
          <a:prstGeom prst="rect">
            <a:avLst/>
          </a:prstGeom>
        </p:spPr>
      </p:pic>
      <p:cxnSp>
        <p:nvCxnSpPr>
          <p:cNvPr id="8" name="Straight Arrow Connector 7">
            <a:extLst>
              <a:ext uri="{FF2B5EF4-FFF2-40B4-BE49-F238E27FC236}">
                <a16:creationId xmlns:a16="http://schemas.microsoft.com/office/drawing/2014/main" id="{609934F6-67F5-402D-9616-88EA4877E678}"/>
              </a:ext>
            </a:extLst>
          </p:cNvPr>
          <p:cNvCxnSpPr/>
          <p:nvPr/>
        </p:nvCxnSpPr>
        <p:spPr>
          <a:xfrm>
            <a:off x="8924925" y="2057400"/>
            <a:ext cx="0" cy="297180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301164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295401"/>
            <a:ext cx="8431730" cy="5410200"/>
          </a:xfrm>
        </p:spPr>
        <p:txBody>
          <a:bodyPr>
            <a:normAutofit fontScale="92500" lnSpcReduction="10000"/>
          </a:bodyPr>
          <a:lstStyle/>
          <a:p>
            <a:pPr marL="0" indent="0">
              <a:buNone/>
            </a:pPr>
            <a:r>
              <a:rPr lang="en-US" sz="2400" i="1" dirty="0">
                <a:latin typeface="Arial" panose="020B0604020202020204" pitchFamily="34" charset="0"/>
                <a:ea typeface="Verdana" panose="020B0604030504040204" pitchFamily="34" charset="0"/>
                <a:cs typeface="Arial" panose="020B0604020202020204" pitchFamily="34" charset="0"/>
              </a:rPr>
              <a:t>A suggested forward path</a:t>
            </a:r>
          </a:p>
          <a:p>
            <a:endParaRPr lang="en-US" sz="1000" i="1" dirty="0">
              <a:latin typeface="Arial" panose="020B0604020202020204" pitchFamily="34" charset="0"/>
              <a:ea typeface="Verdana" panose="020B0604030504040204" pitchFamily="34" charset="0"/>
              <a:cs typeface="Arial" panose="020B0604020202020204" pitchFamily="34" charset="0"/>
            </a:endParaRPr>
          </a:p>
          <a:p>
            <a:r>
              <a:rPr lang="en-US" sz="1800" dirty="0">
                <a:latin typeface="Arial" panose="020B0604020202020204" pitchFamily="34" charset="0"/>
                <a:ea typeface="Verdana" panose="020B0604030504040204" pitchFamily="34" charset="0"/>
                <a:cs typeface="Arial" panose="020B0604020202020204" pitchFamily="34" charset="0"/>
              </a:rPr>
              <a:t>ERCOT maintains the target value of frequency responsive capacity at 2,805 MW</a:t>
            </a:r>
          </a:p>
          <a:p>
            <a:endParaRPr lang="en-US" sz="1000" dirty="0">
              <a:latin typeface="Arial" panose="020B0604020202020204" pitchFamily="34" charset="0"/>
              <a:ea typeface="Verdana" panose="020B0604030504040204" pitchFamily="34" charset="0"/>
              <a:cs typeface="Arial" panose="020B0604020202020204" pitchFamily="34" charset="0"/>
            </a:endParaRPr>
          </a:p>
          <a:p>
            <a:r>
              <a:rPr lang="en-US" sz="1800" dirty="0">
                <a:latin typeface="Arial" panose="020B0604020202020204" pitchFamily="34" charset="0"/>
                <a:ea typeface="Verdana" panose="020B0604030504040204" pitchFamily="34" charset="0"/>
                <a:cs typeface="Arial" panose="020B0604020202020204" pitchFamily="34" charset="0"/>
              </a:rPr>
              <a:t>ERCOT stakeholders recognize that no frequency events (at least not in a very long time) have been greater than 1,507 MW</a:t>
            </a:r>
          </a:p>
          <a:p>
            <a:endParaRPr lang="en-US" sz="1000" dirty="0">
              <a:latin typeface="Arial" panose="020B0604020202020204" pitchFamily="34" charset="0"/>
              <a:ea typeface="Verdana" panose="020B0604030504040204" pitchFamily="34" charset="0"/>
              <a:cs typeface="Arial" panose="020B0604020202020204" pitchFamily="34" charset="0"/>
            </a:endParaRPr>
          </a:p>
          <a:p>
            <a:r>
              <a:rPr lang="en-US" sz="1800" dirty="0">
                <a:latin typeface="Arial" panose="020B0604020202020204" pitchFamily="34" charset="0"/>
                <a:ea typeface="Verdana" panose="020B0604030504040204" pitchFamily="34" charset="0"/>
                <a:cs typeface="Arial" panose="020B0604020202020204" pitchFamily="34" charset="0"/>
              </a:rPr>
              <a:t>PDCWG </a:t>
            </a:r>
            <a:r>
              <a:rPr lang="en-US" sz="1800" u="sng" dirty="0">
                <a:latin typeface="Arial" panose="020B0604020202020204" pitchFamily="34" charset="0"/>
                <a:ea typeface="Verdana" panose="020B0604030504040204" pitchFamily="34" charset="0"/>
                <a:cs typeface="Arial" panose="020B0604020202020204" pitchFamily="34" charset="0"/>
              </a:rPr>
              <a:t>could</a:t>
            </a:r>
            <a:r>
              <a:rPr lang="en-US" sz="1800" dirty="0">
                <a:latin typeface="Arial" panose="020B0604020202020204" pitchFamily="34" charset="0"/>
                <a:ea typeface="Verdana" panose="020B0604030504040204" pitchFamily="34" charset="0"/>
                <a:cs typeface="Arial" panose="020B0604020202020204" pitchFamily="34" charset="0"/>
              </a:rPr>
              <a:t> make a recommendation to ROS to maintain RRS capacity to cover the largest contingency documented in the prior 7 years, and to protect contingencies beyond that threshold via statistical analysis of online headroom</a:t>
            </a:r>
          </a:p>
          <a:p>
            <a:pPr lvl="1"/>
            <a:r>
              <a:rPr lang="en-US" sz="1700" dirty="0">
                <a:latin typeface="Arial" panose="020B0604020202020204" pitchFamily="34" charset="0"/>
                <a:ea typeface="Verdana" panose="020B0604030504040204" pitchFamily="34" charset="0"/>
                <a:cs typeface="Arial" panose="020B0604020202020204" pitchFamily="34" charset="0"/>
              </a:rPr>
              <a:t>Important note – the procedure outlined on slide 12 accomplishes this sequentially in reverse, but inserting a floor value on RRS tied directly to the largest contingency would achieve this objective</a:t>
            </a:r>
          </a:p>
          <a:p>
            <a:endParaRPr lang="en-US" sz="1000" dirty="0">
              <a:latin typeface="Arial" panose="020B0604020202020204" pitchFamily="34" charset="0"/>
              <a:ea typeface="Verdana" panose="020B0604030504040204" pitchFamily="34" charset="0"/>
              <a:cs typeface="Arial" panose="020B0604020202020204" pitchFamily="34" charset="0"/>
            </a:endParaRPr>
          </a:p>
          <a:p>
            <a:r>
              <a:rPr lang="en-US" sz="1800" dirty="0">
                <a:latin typeface="Arial" panose="020B0604020202020204" pitchFamily="34" charset="0"/>
                <a:ea typeface="Verdana" panose="020B0604030504040204" pitchFamily="34" charset="0"/>
                <a:cs typeface="Arial" panose="020B0604020202020204" pitchFamily="34" charset="0"/>
              </a:rPr>
              <a:t>ERCOT </a:t>
            </a:r>
            <a:r>
              <a:rPr lang="en-US" sz="1800" u="sng" dirty="0">
                <a:latin typeface="Arial" panose="020B0604020202020204" pitchFamily="34" charset="0"/>
                <a:ea typeface="Verdana" panose="020B0604030504040204" pitchFamily="34" charset="0"/>
                <a:cs typeface="Arial" panose="020B0604020202020204" pitchFamily="34" charset="0"/>
              </a:rPr>
              <a:t>would</a:t>
            </a:r>
            <a:r>
              <a:rPr lang="en-US" sz="1800" dirty="0">
                <a:latin typeface="Arial" panose="020B0604020202020204" pitchFamily="34" charset="0"/>
                <a:ea typeface="Verdana" panose="020B0604030504040204" pitchFamily="34" charset="0"/>
                <a:cs typeface="Arial" panose="020B0604020202020204" pitchFamily="34" charset="0"/>
              </a:rPr>
              <a:t> then perform an analysis on the full Interconnection capacity and assets for a full 12 months, and would bring resulting data back to PDCWG for discussion (analysis to be updated monthly by ERCOT)</a:t>
            </a:r>
          </a:p>
          <a:p>
            <a:endParaRPr lang="en-US" sz="1000" dirty="0">
              <a:latin typeface="Arial" panose="020B0604020202020204" pitchFamily="34" charset="0"/>
              <a:ea typeface="Verdana" panose="020B0604030504040204" pitchFamily="34" charset="0"/>
              <a:cs typeface="Arial" panose="020B0604020202020204" pitchFamily="34" charset="0"/>
            </a:endParaRPr>
          </a:p>
          <a:p>
            <a:r>
              <a:rPr lang="en-US" sz="1800" dirty="0">
                <a:latin typeface="Arial" panose="020B0604020202020204" pitchFamily="34" charset="0"/>
                <a:ea typeface="Verdana" panose="020B0604030504040204" pitchFamily="34" charset="0"/>
                <a:cs typeface="Arial" panose="020B0604020202020204" pitchFamily="34" charset="0"/>
              </a:rPr>
              <a:t>PDCWG </a:t>
            </a:r>
            <a:r>
              <a:rPr lang="en-US" sz="1800" u="sng" dirty="0">
                <a:latin typeface="Arial" panose="020B0604020202020204" pitchFamily="34" charset="0"/>
                <a:ea typeface="Verdana" panose="020B0604030504040204" pitchFamily="34" charset="0"/>
                <a:cs typeface="Arial" panose="020B0604020202020204" pitchFamily="34" charset="0"/>
              </a:rPr>
              <a:t>could</a:t>
            </a:r>
            <a:r>
              <a:rPr lang="en-US" sz="1800" dirty="0">
                <a:latin typeface="Arial" panose="020B0604020202020204" pitchFamily="34" charset="0"/>
                <a:ea typeface="Verdana" panose="020B0604030504040204" pitchFamily="34" charset="0"/>
                <a:cs typeface="Arial" panose="020B0604020202020204" pitchFamily="34" charset="0"/>
              </a:rPr>
              <a:t> then make a recommendation to ROS to modify the AS Methodology, with an appropriate risk acceptance level of 90%, 95%,99%, or some other value</a:t>
            </a:r>
          </a:p>
          <a:p>
            <a:endParaRPr lang="en-US" sz="2000" i="1" dirty="0">
              <a:latin typeface="Arial" panose="020B0604020202020204" pitchFamily="34" charset="0"/>
              <a:ea typeface="Verdana" panose="020B0604030504040204" pitchFamily="34" charset="0"/>
              <a:cs typeface="Arial" panose="020B0604020202020204" pitchFamily="34" charset="0"/>
            </a:endParaRPr>
          </a:p>
          <a:p>
            <a:endParaRPr lang="en-US" sz="2000" i="1" dirty="0">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12152573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295401"/>
            <a:ext cx="8431730" cy="5410200"/>
          </a:xfrm>
        </p:spPr>
        <p:txBody>
          <a:bodyPr>
            <a:normAutofit/>
          </a:bodyPr>
          <a:lstStyle/>
          <a:p>
            <a:pPr marL="0" indent="0">
              <a:buNone/>
            </a:pPr>
            <a:r>
              <a:rPr lang="en-US" sz="2400" i="1" dirty="0">
                <a:latin typeface="Arial" panose="020B0604020202020204" pitchFamily="34" charset="0"/>
                <a:ea typeface="Verdana" panose="020B0604030504040204" pitchFamily="34" charset="0"/>
                <a:cs typeface="Arial" panose="020B0604020202020204" pitchFamily="34" charset="0"/>
              </a:rPr>
              <a:t>In a nutshell</a:t>
            </a:r>
          </a:p>
          <a:p>
            <a:endParaRPr lang="en-US" sz="1000" i="1" dirty="0">
              <a:latin typeface="Arial" panose="020B0604020202020204" pitchFamily="34" charset="0"/>
              <a:ea typeface="Verdana" panose="020B0604030504040204" pitchFamily="34" charset="0"/>
              <a:cs typeface="Arial" panose="020B0604020202020204" pitchFamily="34" charset="0"/>
            </a:endParaRPr>
          </a:p>
          <a:p>
            <a:r>
              <a:rPr lang="en-US" sz="1800" dirty="0">
                <a:latin typeface="Arial" panose="020B0604020202020204" pitchFamily="34" charset="0"/>
                <a:ea typeface="Verdana" panose="020B0604030504040204" pitchFamily="34" charset="0"/>
                <a:cs typeface="Arial" panose="020B0604020202020204" pitchFamily="34" charset="0"/>
              </a:rPr>
              <a:t>This analysis boils down to effectively calculating RRS requirements (post-ECRS implementation) as:</a:t>
            </a:r>
          </a:p>
          <a:p>
            <a:pPr marL="0" indent="0">
              <a:buNone/>
            </a:pPr>
            <a:endParaRPr lang="en-US" sz="1800" dirty="0">
              <a:latin typeface="Arial" panose="020B0604020202020204" pitchFamily="34" charset="0"/>
              <a:ea typeface="Verdana" panose="020B0604030504040204" pitchFamily="34" charset="0"/>
              <a:cs typeface="Arial" panose="020B0604020202020204" pitchFamily="34" charset="0"/>
            </a:endParaRPr>
          </a:p>
          <a:p>
            <a:pPr marL="0" indent="0">
              <a:buNone/>
            </a:pPr>
            <a:r>
              <a:rPr lang="en-US" sz="1800" dirty="0">
                <a:latin typeface="Arial" panose="020B0604020202020204" pitchFamily="34" charset="0"/>
                <a:ea typeface="Verdana" panose="020B0604030504040204" pitchFamily="34" charset="0"/>
                <a:cs typeface="Arial" panose="020B0604020202020204" pitchFamily="34" charset="0"/>
              </a:rPr>
              <a:t>	RRS Allocation*  =  2,805 MW  - Online Statistical Headroom</a:t>
            </a:r>
          </a:p>
          <a:p>
            <a:pPr marL="0" indent="0">
              <a:buNone/>
            </a:pPr>
            <a:r>
              <a:rPr lang="en-US" sz="1800" dirty="0">
                <a:latin typeface="Arial" panose="020B0604020202020204" pitchFamily="34" charset="0"/>
                <a:ea typeface="Verdana" panose="020B0604030504040204" pitchFamily="34" charset="0"/>
                <a:cs typeface="Arial" panose="020B0604020202020204" pitchFamily="34" charset="0"/>
              </a:rPr>
              <a:t>	</a:t>
            </a:r>
            <a:r>
              <a:rPr lang="en-US" sz="1400" dirty="0">
                <a:latin typeface="Arial" panose="020B0604020202020204" pitchFamily="34" charset="0"/>
                <a:ea typeface="Verdana" panose="020B0604030504040204" pitchFamily="34" charset="0"/>
                <a:cs typeface="Arial" panose="020B0604020202020204" pitchFamily="34" charset="0"/>
              </a:rPr>
              <a:t>*with a floor value on RRS Allocation that it cannot be less than 1,507 MW</a:t>
            </a:r>
          </a:p>
          <a:p>
            <a:pPr marL="0" indent="0">
              <a:buNone/>
            </a:pPr>
            <a:endParaRPr lang="en-US" sz="1800" dirty="0">
              <a:latin typeface="Arial" panose="020B0604020202020204" pitchFamily="34" charset="0"/>
              <a:ea typeface="Verdana" panose="020B0604030504040204" pitchFamily="34" charset="0"/>
              <a:cs typeface="Arial" panose="020B0604020202020204" pitchFamily="34" charset="0"/>
            </a:endParaRPr>
          </a:p>
          <a:p>
            <a:r>
              <a:rPr lang="en-US" sz="1800" dirty="0">
                <a:latin typeface="Arial" panose="020B0604020202020204" pitchFamily="34" charset="0"/>
                <a:ea typeface="Verdana" panose="020B0604030504040204" pitchFamily="34" charset="0"/>
                <a:cs typeface="Arial" panose="020B0604020202020204" pitchFamily="34" charset="0"/>
              </a:rPr>
              <a:t>Stakeholder discussions around this specific calculation proposal, as well as the overall AS Methodology should continue either via the PDCWG, ROS, or other stakeholder forums</a:t>
            </a:r>
          </a:p>
          <a:p>
            <a:endParaRPr lang="en-US" sz="2000" i="1" dirty="0">
              <a:latin typeface="Arial" panose="020B0604020202020204" pitchFamily="34" charset="0"/>
              <a:ea typeface="Verdana" panose="020B0604030504040204" pitchFamily="34" charset="0"/>
              <a:cs typeface="Arial" panose="020B0604020202020204" pitchFamily="34" charset="0"/>
            </a:endParaRPr>
          </a:p>
          <a:p>
            <a:endParaRPr lang="en-US" sz="2000" i="1" dirty="0">
              <a:latin typeface="Arial" panose="020B0604020202020204" pitchFamily="34" charset="0"/>
              <a:ea typeface="Verdana" panose="020B0604030504040204" pitchFamily="34" charset="0"/>
              <a:cs typeface="Arial" panose="020B0604020202020204" pitchFamily="34" charset="0"/>
            </a:endParaRPr>
          </a:p>
        </p:txBody>
      </p:sp>
    </p:spTree>
    <p:extLst>
      <p:ext uri="{BB962C8B-B14F-4D97-AF65-F5344CB8AC3E}">
        <p14:creationId xmlns:p14="http://schemas.microsoft.com/office/powerpoint/2010/main" val="2118669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376413"/>
            <a:ext cx="8431730" cy="5252987"/>
          </a:xfrm>
        </p:spPr>
        <p:txBody>
          <a:bodyPr>
            <a:normAutofit/>
          </a:bodyPr>
          <a:lstStyle/>
          <a:p>
            <a:pPr marL="0" indent="0">
              <a:buNone/>
            </a:pPr>
            <a:r>
              <a:rPr lang="en-US" sz="3500" i="1" dirty="0">
                <a:latin typeface="Verdana" panose="020B0604030504040204" pitchFamily="34" charset="0"/>
                <a:ea typeface="Verdana" panose="020B0604030504040204" pitchFamily="34" charset="0"/>
                <a:cs typeface="Verdana" panose="020B0604030504040204" pitchFamily="34" charset="0"/>
              </a:rPr>
              <a:t>Big picture</a:t>
            </a: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400" i="1" dirty="0">
                <a:latin typeface="Verdana" panose="020B0604030504040204" pitchFamily="34" charset="0"/>
                <a:ea typeface="Verdana" panose="020B0604030504040204" pitchFamily="34" charset="0"/>
                <a:cs typeface="Verdana" panose="020B0604030504040204" pitchFamily="34" charset="0"/>
              </a:rPr>
              <a:t>This presentation seeks to encourage ERCOT, the PDCWG, and other stakeholders to redesign the existing AS Methodology such that more meaningful stakeholder input goes into the analysis of AS allocations.</a:t>
            </a:r>
          </a:p>
          <a:p>
            <a:pPr marL="0" indent="0">
              <a:buNone/>
            </a:pPr>
            <a:endParaRPr lang="en-US" sz="24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4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445845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376413"/>
            <a:ext cx="8431730" cy="5252987"/>
          </a:xfrm>
        </p:spPr>
        <p:txBody>
          <a:bodyPr>
            <a:normAutofit/>
          </a:bodyPr>
          <a:lstStyle/>
          <a:p>
            <a:pPr marL="0" indent="0">
              <a:buNone/>
            </a:pPr>
            <a:endParaRPr lang="en-US" sz="1000" i="1" dirty="0">
              <a:latin typeface="Arial" panose="020B0604020202020204" pitchFamily="34" charset="0"/>
              <a:ea typeface="Verdana" panose="020B0604030504040204" pitchFamily="34" charset="0"/>
              <a:cs typeface="Arial" panose="020B0604020202020204" pitchFamily="34" charset="0"/>
            </a:endParaRPr>
          </a:p>
          <a:p>
            <a:r>
              <a:rPr lang="en-US" sz="1800" i="1" dirty="0">
                <a:latin typeface="Arial" panose="020B0604020202020204" pitchFamily="34" charset="0"/>
                <a:ea typeface="Verdana" panose="020B0604030504040204" pitchFamily="34" charset="0"/>
                <a:cs typeface="Arial" panose="020B0604020202020204" pitchFamily="34" charset="0"/>
              </a:rPr>
              <a:t>The existing AS Methodology for establishing RRS is based on an interpretation of the BAL-003 standard. That interpretation is that “ensuring sufficient Frequency Response” equates to a loss of 2,805 MW, and that the only MW that can be relied upon for Frequency Response are from RRS.</a:t>
            </a:r>
          </a:p>
          <a:p>
            <a:endParaRPr lang="en-US" sz="1800" i="1" dirty="0">
              <a:latin typeface="Arial" panose="020B0604020202020204" pitchFamily="34" charset="0"/>
              <a:ea typeface="Verdana" panose="020B0604030504040204" pitchFamily="34" charset="0"/>
              <a:cs typeface="Arial" panose="020B0604020202020204" pitchFamily="34" charset="0"/>
            </a:endParaRPr>
          </a:p>
          <a:p>
            <a:r>
              <a:rPr lang="en-US" sz="1800" i="1" dirty="0">
                <a:latin typeface="Arial" panose="020B0604020202020204" pitchFamily="34" charset="0"/>
                <a:ea typeface="Verdana" panose="020B0604030504040204" pitchFamily="34" charset="0"/>
                <a:cs typeface="Arial" panose="020B0604020202020204" pitchFamily="34" charset="0"/>
              </a:rPr>
              <a:t>The historical data shows these interpretations to be far beyond the reliability needs of the Interconnection. A case can be made that sufficient Frequency Response can be maintained by reducing the RRS allocation and relying on additional tools for this most severe stress test of Frequency Response.</a:t>
            </a:r>
          </a:p>
          <a:p>
            <a:pPr marL="0" indent="0">
              <a:buNone/>
            </a:pPr>
            <a:endParaRPr lang="en-US" sz="1800" i="1" dirty="0">
              <a:latin typeface="Arial" panose="020B0604020202020204" pitchFamily="34" charset="0"/>
              <a:ea typeface="Verdana" panose="020B0604030504040204" pitchFamily="34" charset="0"/>
              <a:cs typeface="Arial" panose="020B0604020202020204" pitchFamily="34" charset="0"/>
            </a:endParaRPr>
          </a:p>
          <a:p>
            <a:r>
              <a:rPr lang="en-US" sz="1800" i="1" dirty="0">
                <a:latin typeface="Arial" panose="020B0604020202020204" pitchFamily="34" charset="0"/>
                <a:ea typeface="Verdana" panose="020B0604030504040204" pitchFamily="34" charset="0"/>
                <a:cs typeface="Arial" panose="020B0604020202020204" pitchFamily="34" charset="0"/>
              </a:rPr>
              <a:t>Modification of the AS Methodology could encourage more analysis and discussion of this RRS proposal, as well as facilitating similar analysis of other Ancillary Services – ECRS &amp; NSRS</a:t>
            </a:r>
          </a:p>
          <a:p>
            <a:endParaRPr lang="en-US" dirty="0"/>
          </a:p>
        </p:txBody>
      </p:sp>
      <p:sp>
        <p:nvSpPr>
          <p:cNvPr id="3" name="TextBox 2">
            <a:extLst>
              <a:ext uri="{FF2B5EF4-FFF2-40B4-BE49-F238E27FC236}">
                <a16:creationId xmlns:a16="http://schemas.microsoft.com/office/drawing/2014/main" id="{295DC9F5-2FB9-4C06-AFF4-306D99C28E18}"/>
              </a:ext>
            </a:extLst>
          </p:cNvPr>
          <p:cNvSpPr txBox="1"/>
          <p:nvPr/>
        </p:nvSpPr>
        <p:spPr>
          <a:xfrm>
            <a:off x="2133600" y="304800"/>
            <a:ext cx="5867400" cy="646331"/>
          </a:xfrm>
          <a:prstGeom prst="rect">
            <a:avLst/>
          </a:prstGeom>
          <a:noFill/>
        </p:spPr>
        <p:txBody>
          <a:bodyPr wrap="square" rtlCol="0">
            <a:spAutoFit/>
          </a:bodyPr>
          <a:lstStyle/>
          <a:p>
            <a:r>
              <a:rPr lang="en-US" sz="3600" dirty="0"/>
              <a:t>Summary</a:t>
            </a:r>
          </a:p>
        </p:txBody>
      </p:sp>
    </p:spTree>
    <p:extLst>
      <p:ext uri="{BB962C8B-B14F-4D97-AF65-F5344CB8AC3E}">
        <p14:creationId xmlns:p14="http://schemas.microsoft.com/office/powerpoint/2010/main" val="3507381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2362200"/>
            <a:ext cx="8431730" cy="4419600"/>
          </a:xfrm>
        </p:spPr>
        <p:txBody>
          <a:bodyPr>
            <a:normAutofit/>
          </a:bodyPr>
          <a:lstStyle/>
          <a:p>
            <a:pPr marL="0" indent="0">
              <a:buNone/>
            </a:pPr>
            <a:r>
              <a:rPr lang="en-US" sz="3500" i="1" dirty="0">
                <a:latin typeface="Verdana" panose="020B0604030504040204" pitchFamily="34" charset="0"/>
                <a:ea typeface="Verdana" panose="020B0604030504040204" pitchFamily="34" charset="0"/>
                <a:cs typeface="Arial" panose="020B0604020202020204" pitchFamily="34" charset="0"/>
              </a:rPr>
              <a:t>Back up / Appendix Slides</a:t>
            </a:r>
            <a:endParaRPr lang="en-US" sz="2000" dirty="0">
              <a:latin typeface="Arial" panose="020B0604020202020204" pitchFamily="34" charset="0"/>
              <a:ea typeface="Verdana" panose="020B0604030504040204" pitchFamily="34" charset="0"/>
              <a:cs typeface="Arial" panose="020B0604020202020204" pitchFamily="34" charset="0"/>
            </a:endParaRPr>
          </a:p>
          <a:p>
            <a:endParaRPr lang="en-US" sz="1100" dirty="0">
              <a:latin typeface="Arial" panose="020B0604020202020204" pitchFamily="34" charset="0"/>
              <a:ea typeface="Verdana" panose="020B0604030504040204" pitchFamily="34" charset="0"/>
              <a:cs typeface="Arial" panose="020B060402020202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4041544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447800"/>
            <a:ext cx="8431730" cy="5334000"/>
          </a:xfrm>
        </p:spPr>
        <p:txBody>
          <a:bodyPr>
            <a:normAutofit/>
          </a:bodyPr>
          <a:lstStyle/>
          <a:p>
            <a:pPr marL="0" indent="0">
              <a:buNone/>
            </a:pPr>
            <a:r>
              <a:rPr lang="en-US" sz="3500" i="1" dirty="0">
                <a:latin typeface="Verdana" panose="020B0604030504040204" pitchFamily="34" charset="0"/>
                <a:ea typeface="Verdana" panose="020B0604030504040204" pitchFamily="34" charset="0"/>
                <a:cs typeface="Verdana" panose="020B0604030504040204" pitchFamily="34" charset="0"/>
              </a:rPr>
              <a:t>MSSC definition in NERC glossary:</a:t>
            </a:r>
          </a:p>
          <a:p>
            <a:pPr marL="0" indent="0">
              <a:buNone/>
            </a:pPr>
            <a:r>
              <a:rPr lang="en-US" sz="1700" i="1" dirty="0">
                <a:latin typeface="Verdana" panose="020B0604030504040204" pitchFamily="34" charset="0"/>
                <a:ea typeface="Verdana" panose="020B0604030504040204" pitchFamily="34" charset="0"/>
                <a:cs typeface="Arial" panose="020B0604020202020204" pitchFamily="34" charset="0"/>
              </a:rPr>
              <a:t>The Balancing Contingency Event, due to a single contingency identified using system models maintained within the Reserve Sharing Group or a Balancing Authority’s area, that would result in the greatest loss (measured in MW) of resource output used by the RSG or a BA at the time of the event to meet Firm Demand and export obligation.</a:t>
            </a:r>
          </a:p>
          <a:p>
            <a:pPr marL="0" indent="0">
              <a:buNone/>
            </a:pPr>
            <a:r>
              <a:rPr lang="en-US" sz="1700" i="1" dirty="0">
                <a:latin typeface="Verdana" panose="020B0604030504040204" pitchFamily="34" charset="0"/>
                <a:ea typeface="Verdana" panose="020B0604030504040204" pitchFamily="34" charset="0"/>
                <a:cs typeface="Arial" panose="020B0604020202020204" pitchFamily="34" charset="0"/>
              </a:rPr>
              <a:t>(Also referred to as an N-1 contingency)</a:t>
            </a:r>
            <a:endParaRPr lang="en-US" sz="1700" dirty="0">
              <a:latin typeface="Arial" panose="020B0604020202020204" pitchFamily="34" charset="0"/>
              <a:ea typeface="Verdana" panose="020B0604030504040204" pitchFamily="34" charset="0"/>
              <a:cs typeface="Arial" panose="020B0604020202020204" pitchFamily="34" charset="0"/>
            </a:endParaRPr>
          </a:p>
          <a:p>
            <a:endParaRPr lang="en-US" sz="1100" dirty="0">
              <a:latin typeface="Arial" panose="020B0604020202020204" pitchFamily="34" charset="0"/>
              <a:ea typeface="Verdana" panose="020B0604030504040204" pitchFamily="34" charset="0"/>
              <a:cs typeface="Arial" panose="020B060402020202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9372574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7C6A99AF-075B-4A90-A308-88EFB5286F9B}"/>
              </a:ext>
            </a:extLst>
          </p:cNvPr>
          <p:cNvPicPr>
            <a:picLocks noChangeAspect="1"/>
          </p:cNvPicPr>
          <p:nvPr/>
        </p:nvPicPr>
        <p:blipFill>
          <a:blip r:embed="rId2"/>
          <a:stretch>
            <a:fillRect/>
          </a:stretch>
        </p:blipFill>
        <p:spPr>
          <a:xfrm>
            <a:off x="1549262" y="838200"/>
            <a:ext cx="7355723" cy="6019800"/>
          </a:xfrm>
          <a:prstGeom prst="rect">
            <a:avLst/>
          </a:prstGeom>
        </p:spPr>
      </p:pic>
    </p:spTree>
    <p:extLst>
      <p:ext uri="{BB962C8B-B14F-4D97-AF65-F5344CB8AC3E}">
        <p14:creationId xmlns:p14="http://schemas.microsoft.com/office/powerpoint/2010/main" val="884619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228600" y="1219200"/>
            <a:ext cx="8431730" cy="5486400"/>
          </a:xfrm>
        </p:spPr>
        <p:txBody>
          <a:bodyPr>
            <a:normAutofit/>
          </a:bodyPr>
          <a:lstStyle/>
          <a:p>
            <a:r>
              <a:rPr lang="en-US" sz="1800" i="1" dirty="0">
                <a:latin typeface="Verdana" panose="020B0604030504040204" pitchFamily="34" charset="0"/>
                <a:ea typeface="Verdana" panose="020B0604030504040204" pitchFamily="34" charset="0"/>
                <a:cs typeface="Verdana" panose="020B0604030504040204" pitchFamily="34" charset="0"/>
              </a:rPr>
              <a:t>One of the starting points every year for discussing and reviewing ERCOT’s AS Methodology is to make a presentation to the PDCWG.</a:t>
            </a:r>
          </a:p>
          <a:p>
            <a:endParaRPr lang="en-US" sz="1200" i="1" dirty="0">
              <a:latin typeface="Verdana" panose="020B0604030504040204" pitchFamily="34" charset="0"/>
              <a:ea typeface="Verdana" panose="020B0604030504040204" pitchFamily="34" charset="0"/>
              <a:cs typeface="Verdana" panose="020B0604030504040204" pitchFamily="34" charset="0"/>
            </a:endParaRPr>
          </a:p>
          <a:p>
            <a:r>
              <a:rPr lang="en-US" sz="1800" i="1" dirty="0">
                <a:latin typeface="Verdana" panose="020B0604030504040204" pitchFamily="34" charset="0"/>
                <a:ea typeface="Verdana" panose="020B0604030504040204" pitchFamily="34" charset="0"/>
                <a:cs typeface="Verdana" panose="020B0604030504040204" pitchFamily="34" charset="0"/>
              </a:rPr>
              <a:t>This starting point is logical because the PDCWG is viewed by other stakeholder forums (ROS and TAC in particular) as the group best suited to analyze issues that are more technical in nature, and which have an impact on reliability.</a:t>
            </a:r>
          </a:p>
          <a:p>
            <a:endParaRPr lang="en-US" sz="1200" i="1" dirty="0">
              <a:latin typeface="Verdana" panose="020B0604030504040204" pitchFamily="34" charset="0"/>
              <a:ea typeface="Verdana" panose="020B0604030504040204" pitchFamily="34" charset="0"/>
              <a:cs typeface="Verdana" panose="020B0604030504040204" pitchFamily="34" charset="0"/>
            </a:endParaRPr>
          </a:p>
          <a:p>
            <a:r>
              <a:rPr lang="en-US" sz="1800" i="1" dirty="0">
                <a:latin typeface="Verdana" panose="020B0604030504040204" pitchFamily="34" charset="0"/>
                <a:ea typeface="Verdana" panose="020B0604030504040204" pitchFamily="34" charset="0"/>
                <a:cs typeface="Verdana" panose="020B0604030504040204" pitchFamily="34" charset="0"/>
              </a:rPr>
              <a:t>ERCOT puts considerable time and effort into an analysis every year, and packages that into a PPT slide deck which then comes to PDCWG. This package contains a lot of excellent information that is valuable in getting a glimpse at the reliability impacts of decisions around AS strategy, and MW allocations.</a:t>
            </a:r>
          </a:p>
          <a:p>
            <a:endParaRPr lang="en-US" sz="1200" i="1" dirty="0">
              <a:latin typeface="Verdana" panose="020B0604030504040204" pitchFamily="34" charset="0"/>
              <a:ea typeface="Verdana" panose="020B0604030504040204" pitchFamily="34" charset="0"/>
              <a:cs typeface="Verdana" panose="020B0604030504040204" pitchFamily="34" charset="0"/>
            </a:endParaRPr>
          </a:p>
          <a:p>
            <a:r>
              <a:rPr lang="en-US" sz="1800" i="1" dirty="0">
                <a:latin typeface="Verdana" panose="020B0604030504040204" pitchFamily="34" charset="0"/>
                <a:ea typeface="Verdana" panose="020B0604030504040204" pitchFamily="34" charset="0"/>
                <a:cs typeface="Verdana" panose="020B0604030504040204" pitchFamily="34" charset="0"/>
              </a:rPr>
              <a:t>However, those slides place a heavy emphasis on ensuring there are “enough” AS procured for any contingency – but the slides give little insight into some of the trade offs of the decisions underlying the slides</a:t>
            </a:r>
          </a:p>
          <a:p>
            <a:pPr marL="0" indent="0">
              <a:buNone/>
            </a:pPr>
            <a:endParaRPr lang="en-US" sz="24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4" name="TextBox 3">
            <a:extLst>
              <a:ext uri="{FF2B5EF4-FFF2-40B4-BE49-F238E27FC236}">
                <a16:creationId xmlns:a16="http://schemas.microsoft.com/office/drawing/2014/main" id="{CC6343F9-1FC2-45FA-BF1F-0691F21833F1}"/>
              </a:ext>
            </a:extLst>
          </p:cNvPr>
          <p:cNvSpPr txBox="1"/>
          <p:nvPr/>
        </p:nvSpPr>
        <p:spPr>
          <a:xfrm>
            <a:off x="2133600" y="304800"/>
            <a:ext cx="5867400" cy="646331"/>
          </a:xfrm>
          <a:prstGeom prst="rect">
            <a:avLst/>
          </a:prstGeom>
          <a:noFill/>
        </p:spPr>
        <p:txBody>
          <a:bodyPr wrap="square" rtlCol="0">
            <a:spAutoFit/>
          </a:bodyPr>
          <a:lstStyle/>
          <a:p>
            <a:r>
              <a:rPr lang="en-US" sz="3600" dirty="0"/>
              <a:t>AS Methodology Background</a:t>
            </a:r>
          </a:p>
        </p:txBody>
      </p:sp>
    </p:spTree>
    <p:extLst>
      <p:ext uri="{BB962C8B-B14F-4D97-AF65-F5344CB8AC3E}">
        <p14:creationId xmlns:p14="http://schemas.microsoft.com/office/powerpoint/2010/main" val="4292105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228600" y="1905000"/>
            <a:ext cx="8431730" cy="4800600"/>
          </a:xfrm>
        </p:spPr>
        <p:txBody>
          <a:bodyPr>
            <a:normAutofit/>
          </a:bodyPr>
          <a:lstStyle/>
          <a:p>
            <a:pPr marL="0" indent="0">
              <a:buNone/>
            </a:pPr>
            <a:r>
              <a:rPr lang="en-US" sz="2000" i="1" dirty="0">
                <a:latin typeface="Verdana" panose="020B0604030504040204" pitchFamily="34" charset="0"/>
                <a:ea typeface="Verdana" panose="020B0604030504040204" pitchFamily="34" charset="0"/>
                <a:cs typeface="Verdana" panose="020B0604030504040204" pitchFamily="34" charset="0"/>
              </a:rPr>
              <a:t>The goal of this presentation is to encourage ERCOT stakeholders to develop a new methodology, which incorporates more stakeholder input to the underlying AS strategy analysis – the steps that are taken prior to creating the PPT slides that ERCOT brings forward to the stakeholder panels</a:t>
            </a:r>
          </a:p>
          <a:p>
            <a:endParaRPr lang="en-US" sz="16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24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3" name="TextBox 2">
            <a:extLst>
              <a:ext uri="{FF2B5EF4-FFF2-40B4-BE49-F238E27FC236}">
                <a16:creationId xmlns:a16="http://schemas.microsoft.com/office/drawing/2014/main" id="{8B3696D4-65A2-4676-A268-B2F048F1FCBC}"/>
              </a:ext>
            </a:extLst>
          </p:cNvPr>
          <p:cNvSpPr txBox="1"/>
          <p:nvPr/>
        </p:nvSpPr>
        <p:spPr>
          <a:xfrm>
            <a:off x="2133600" y="304800"/>
            <a:ext cx="5867400" cy="646331"/>
          </a:xfrm>
          <a:prstGeom prst="rect">
            <a:avLst/>
          </a:prstGeom>
          <a:noFill/>
        </p:spPr>
        <p:txBody>
          <a:bodyPr wrap="square" rtlCol="0">
            <a:spAutoFit/>
          </a:bodyPr>
          <a:lstStyle/>
          <a:p>
            <a:r>
              <a:rPr lang="en-US" sz="3600" dirty="0"/>
              <a:t>The Objective</a:t>
            </a:r>
          </a:p>
        </p:txBody>
      </p:sp>
    </p:spTree>
    <p:extLst>
      <p:ext uri="{BB962C8B-B14F-4D97-AF65-F5344CB8AC3E}">
        <p14:creationId xmlns:p14="http://schemas.microsoft.com/office/powerpoint/2010/main" val="35153340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228600" y="1371600"/>
            <a:ext cx="8431730" cy="5334000"/>
          </a:xfrm>
        </p:spPr>
        <p:txBody>
          <a:bodyPr>
            <a:normAutofit/>
          </a:bodyPr>
          <a:lstStyle/>
          <a:p>
            <a:pPr marL="0" indent="0">
              <a:buNone/>
            </a:pPr>
            <a:r>
              <a:rPr lang="en-US" sz="2400" i="1" dirty="0">
                <a:latin typeface="Verdana" panose="020B0604030504040204" pitchFamily="34" charset="0"/>
                <a:ea typeface="Verdana" panose="020B0604030504040204" pitchFamily="34" charset="0"/>
                <a:cs typeface="Verdana" panose="020B0604030504040204" pitchFamily="34" charset="0"/>
              </a:rPr>
              <a:t>The following analysis of RRS, and the requirements of BAL-003, are better suited to the post-ECRS implementation market.</a:t>
            </a:r>
          </a:p>
          <a:p>
            <a:pPr marL="0" indent="0">
              <a:buNone/>
            </a:pPr>
            <a:endParaRPr lang="en-US" sz="2400" i="1" dirty="0">
              <a:latin typeface="Verdana" panose="020B0604030504040204" pitchFamily="34" charset="0"/>
              <a:ea typeface="Verdana" panose="020B0604030504040204" pitchFamily="34" charset="0"/>
              <a:cs typeface="Verdana" panose="020B0604030504040204" pitchFamily="34" charset="0"/>
            </a:endParaRPr>
          </a:p>
          <a:p>
            <a:pPr>
              <a:buFont typeface="Wingdings" panose="05000000000000000000" pitchFamily="2" charset="2"/>
              <a:buChar char="Ø"/>
            </a:pPr>
            <a:r>
              <a:rPr lang="en-US" sz="2200" i="1" dirty="0">
                <a:latin typeface="Verdana" panose="020B0604030504040204" pitchFamily="34" charset="0"/>
                <a:ea typeface="Verdana" panose="020B0604030504040204" pitchFamily="34" charset="0"/>
                <a:cs typeface="Verdana" panose="020B0604030504040204" pitchFamily="34" charset="0"/>
              </a:rPr>
              <a:t>The underlying assumption of the analysis is that RRS no longer serves two purposes: ensuring on-line headroom for immediate primary frequency response (PFR), as well as providing SCED dispatchable MW that assist with frequency recovery</a:t>
            </a:r>
          </a:p>
          <a:p>
            <a:pPr>
              <a:buFont typeface="Wingdings" panose="05000000000000000000" pitchFamily="2" charset="2"/>
              <a:buChar char="Ø"/>
            </a:pPr>
            <a:endParaRPr lang="en-US" sz="2200" i="1" dirty="0">
              <a:latin typeface="Verdana" panose="020B0604030504040204" pitchFamily="34" charset="0"/>
              <a:ea typeface="Verdana" panose="020B0604030504040204" pitchFamily="34" charset="0"/>
              <a:cs typeface="Verdana" panose="020B0604030504040204" pitchFamily="34" charset="0"/>
            </a:endParaRPr>
          </a:p>
          <a:p>
            <a:pPr>
              <a:buFont typeface="Wingdings" panose="05000000000000000000" pitchFamily="2" charset="2"/>
              <a:buChar char="Ø"/>
            </a:pPr>
            <a:r>
              <a:rPr lang="en-US" sz="2200" i="1" dirty="0">
                <a:latin typeface="Verdana" panose="020B0604030504040204" pitchFamily="34" charset="0"/>
                <a:ea typeface="Verdana" panose="020B0604030504040204" pitchFamily="34" charset="0"/>
                <a:cs typeface="Verdana" panose="020B0604030504040204" pitchFamily="34" charset="0"/>
              </a:rPr>
              <a:t>ECRS can largely back-fill the SCED dispatchable MW bucket once implemented</a:t>
            </a: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3" name="TextBox 2">
            <a:extLst>
              <a:ext uri="{FF2B5EF4-FFF2-40B4-BE49-F238E27FC236}">
                <a16:creationId xmlns:a16="http://schemas.microsoft.com/office/drawing/2014/main" id="{89EBED15-D560-42FB-8894-C029351E17B4}"/>
              </a:ext>
            </a:extLst>
          </p:cNvPr>
          <p:cNvSpPr txBox="1"/>
          <p:nvPr/>
        </p:nvSpPr>
        <p:spPr>
          <a:xfrm>
            <a:off x="2133600" y="304800"/>
            <a:ext cx="5867400" cy="646331"/>
          </a:xfrm>
          <a:prstGeom prst="rect">
            <a:avLst/>
          </a:prstGeom>
          <a:noFill/>
        </p:spPr>
        <p:txBody>
          <a:bodyPr wrap="square" rtlCol="0">
            <a:spAutoFit/>
          </a:bodyPr>
          <a:lstStyle/>
          <a:p>
            <a:r>
              <a:rPr lang="en-US" sz="3600" dirty="0"/>
              <a:t>Post-ECRS Assumption</a:t>
            </a:r>
          </a:p>
        </p:txBody>
      </p:sp>
    </p:spTree>
    <p:extLst>
      <p:ext uri="{BB962C8B-B14F-4D97-AF65-F5344CB8AC3E}">
        <p14:creationId xmlns:p14="http://schemas.microsoft.com/office/powerpoint/2010/main" val="9385323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ormAutofit/>
          </a:bodyPr>
          <a:lstStyle/>
          <a:p>
            <a:pPr marL="0" indent="0">
              <a:buNone/>
            </a:pPr>
            <a:r>
              <a:rPr lang="en-US" sz="3500" i="1" dirty="0">
                <a:latin typeface="Verdana" panose="020B0604030504040204" pitchFamily="34" charset="0"/>
                <a:ea typeface="Verdana" panose="020B0604030504040204" pitchFamily="34" charset="0"/>
                <a:cs typeface="Verdana" panose="020B0604030504040204" pitchFamily="34" charset="0"/>
              </a:rPr>
              <a:t>Excerpts from the BAL-003 </a:t>
            </a:r>
          </a:p>
          <a:p>
            <a:pPr marL="0" indent="0">
              <a:buNone/>
            </a:pPr>
            <a:r>
              <a:rPr lang="en-US" sz="2400" i="1" dirty="0">
                <a:latin typeface="Verdana" panose="020B0604030504040204" pitchFamily="34" charset="0"/>
                <a:ea typeface="Verdana" panose="020B0604030504040204" pitchFamily="34" charset="0"/>
                <a:cs typeface="Verdana" panose="020B0604030504040204" pitchFamily="34" charset="0"/>
              </a:rPr>
              <a:t>(Frequency Response and Frequency Bias Setting, based upon revision 3)</a:t>
            </a:r>
          </a:p>
          <a:p>
            <a:pPr marL="0" indent="0">
              <a:buNone/>
            </a:pPr>
            <a:endParaRPr lang="en-US" sz="24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pic>
        <p:nvPicPr>
          <p:cNvPr id="3" name="Picture 2">
            <a:extLst>
              <a:ext uri="{FF2B5EF4-FFF2-40B4-BE49-F238E27FC236}">
                <a16:creationId xmlns:a16="http://schemas.microsoft.com/office/drawing/2014/main" id="{5F3B58B6-B322-4E66-8D11-EC7BD0925CD3}"/>
              </a:ext>
            </a:extLst>
          </p:cNvPr>
          <p:cNvPicPr>
            <a:picLocks noChangeAspect="1"/>
          </p:cNvPicPr>
          <p:nvPr/>
        </p:nvPicPr>
        <p:blipFill>
          <a:blip r:embed="rId2"/>
          <a:stretch>
            <a:fillRect/>
          </a:stretch>
        </p:blipFill>
        <p:spPr>
          <a:xfrm>
            <a:off x="412449" y="3200400"/>
            <a:ext cx="8141354" cy="2514600"/>
          </a:xfrm>
          <a:prstGeom prst="rect">
            <a:avLst/>
          </a:prstGeom>
        </p:spPr>
      </p:pic>
    </p:spTree>
    <p:extLst>
      <p:ext uri="{BB962C8B-B14F-4D97-AF65-F5344CB8AC3E}">
        <p14:creationId xmlns:p14="http://schemas.microsoft.com/office/powerpoint/2010/main" val="1111720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ormAutofit/>
          </a:bodyPr>
          <a:lstStyle/>
          <a:p>
            <a:pPr marL="0" indent="0">
              <a:buNone/>
            </a:pPr>
            <a:r>
              <a:rPr lang="en-US" sz="3500" i="1" dirty="0">
                <a:latin typeface="Verdana" panose="020B0604030504040204" pitchFamily="34" charset="0"/>
                <a:ea typeface="Verdana" panose="020B0604030504040204" pitchFamily="34" charset="0"/>
                <a:cs typeface="Verdana" panose="020B0604030504040204" pitchFamily="34" charset="0"/>
              </a:rPr>
              <a:t>Excerpts from the BAL-003 </a:t>
            </a:r>
          </a:p>
          <a:p>
            <a:pPr marL="0" indent="0">
              <a:buNone/>
            </a:pPr>
            <a:r>
              <a:rPr lang="en-US" sz="2400" i="1" dirty="0">
                <a:latin typeface="Verdana" panose="020B0604030504040204" pitchFamily="34" charset="0"/>
                <a:ea typeface="Verdana" panose="020B0604030504040204" pitchFamily="34" charset="0"/>
                <a:cs typeface="Verdana" panose="020B0604030504040204" pitchFamily="34" charset="0"/>
              </a:rPr>
              <a:t>(continued)</a:t>
            </a:r>
          </a:p>
          <a:p>
            <a:pPr marL="0" indent="0">
              <a:buNone/>
            </a:pPr>
            <a:endParaRPr lang="en-US" sz="24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pic>
        <p:nvPicPr>
          <p:cNvPr id="4" name="Picture 3">
            <a:extLst>
              <a:ext uri="{FF2B5EF4-FFF2-40B4-BE49-F238E27FC236}">
                <a16:creationId xmlns:a16="http://schemas.microsoft.com/office/drawing/2014/main" id="{7E669A13-9420-479F-AAD6-A2ECD3E0DB27}"/>
              </a:ext>
            </a:extLst>
          </p:cNvPr>
          <p:cNvPicPr>
            <a:picLocks noChangeAspect="1"/>
          </p:cNvPicPr>
          <p:nvPr/>
        </p:nvPicPr>
        <p:blipFill>
          <a:blip r:embed="rId2"/>
          <a:stretch>
            <a:fillRect/>
          </a:stretch>
        </p:blipFill>
        <p:spPr>
          <a:xfrm>
            <a:off x="685799" y="2599372"/>
            <a:ext cx="7238515" cy="2020752"/>
          </a:xfrm>
          <a:prstGeom prst="rect">
            <a:avLst/>
          </a:prstGeom>
        </p:spPr>
      </p:pic>
      <p:pic>
        <p:nvPicPr>
          <p:cNvPr id="5" name="Picture 4">
            <a:extLst>
              <a:ext uri="{FF2B5EF4-FFF2-40B4-BE49-F238E27FC236}">
                <a16:creationId xmlns:a16="http://schemas.microsoft.com/office/drawing/2014/main" id="{43BF3943-2BB7-44D4-806B-E0EF21B281E1}"/>
              </a:ext>
            </a:extLst>
          </p:cNvPr>
          <p:cNvPicPr>
            <a:picLocks noChangeAspect="1"/>
          </p:cNvPicPr>
          <p:nvPr/>
        </p:nvPicPr>
        <p:blipFill>
          <a:blip r:embed="rId3"/>
          <a:stretch>
            <a:fillRect/>
          </a:stretch>
        </p:blipFill>
        <p:spPr>
          <a:xfrm>
            <a:off x="914400" y="4852936"/>
            <a:ext cx="6965140" cy="1490111"/>
          </a:xfrm>
          <a:prstGeom prst="rect">
            <a:avLst/>
          </a:prstGeom>
        </p:spPr>
      </p:pic>
    </p:spTree>
    <p:extLst>
      <p:ext uri="{BB962C8B-B14F-4D97-AF65-F5344CB8AC3E}">
        <p14:creationId xmlns:p14="http://schemas.microsoft.com/office/powerpoint/2010/main" val="1636735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317634" y="1376413"/>
            <a:ext cx="8431730" cy="5329187"/>
          </a:xfrm>
        </p:spPr>
        <p:txBody>
          <a:bodyPr>
            <a:normAutofit/>
          </a:bodyPr>
          <a:lstStyle/>
          <a:p>
            <a:pPr marL="0" indent="0">
              <a:buNone/>
            </a:pPr>
            <a:r>
              <a:rPr lang="en-US" sz="3500" i="1" dirty="0">
                <a:latin typeface="Verdana" panose="020B0604030504040204" pitchFamily="34" charset="0"/>
                <a:ea typeface="Verdana" panose="020B0604030504040204" pitchFamily="34" charset="0"/>
                <a:cs typeface="Verdana" panose="020B0604030504040204" pitchFamily="34" charset="0"/>
              </a:rPr>
              <a:t>Initial Summary Assessment</a:t>
            </a:r>
          </a:p>
          <a:p>
            <a:pPr marL="0" indent="0">
              <a:buNone/>
            </a:pPr>
            <a:endParaRPr lang="en-US" sz="1000" i="1" dirty="0">
              <a:latin typeface="Verdana" panose="020B0604030504040204" pitchFamily="34" charset="0"/>
              <a:ea typeface="Verdana" panose="020B0604030504040204" pitchFamily="34" charset="0"/>
              <a:cs typeface="Verdana" panose="020B0604030504040204" pitchFamily="34" charset="0"/>
            </a:endParaRPr>
          </a:p>
          <a:p>
            <a:pPr marL="0" indent="0">
              <a:buNone/>
            </a:pPr>
            <a:r>
              <a:rPr lang="en-US" sz="2000" dirty="0">
                <a:latin typeface="Verdana" panose="020B0604030504040204" pitchFamily="34" charset="0"/>
                <a:ea typeface="Verdana" panose="020B0604030504040204" pitchFamily="34" charset="0"/>
                <a:cs typeface="Verdana" panose="020B0604030504040204" pitchFamily="34" charset="0"/>
              </a:rPr>
              <a:t>While the actual BAL-003 text does very clearly state that all Responsible Entities (ERCOT) should ensure sufficient Frequency Response within predefined bounds, the text leaves it to interpretation “what is sufficient”, and “what predefined bounds”?</a:t>
            </a:r>
          </a:p>
          <a:p>
            <a:pPr marL="0" indent="0">
              <a:buNone/>
            </a:pPr>
            <a:endParaRPr lang="en-US" sz="1000" i="1" dirty="0">
              <a:latin typeface="Verdana" panose="020B0604030504040204" pitchFamily="34" charset="0"/>
              <a:ea typeface="Verdana" panose="020B0604030504040204" pitchFamily="34" charset="0"/>
              <a:cs typeface="Verdana" panose="020B0604030504040204" pitchFamily="34" charset="0"/>
            </a:endParaRPr>
          </a:p>
          <a:p>
            <a:pPr>
              <a:buFont typeface="Wingdings" panose="05000000000000000000" pitchFamily="2" charset="2"/>
              <a:buChar char="Ø"/>
            </a:pPr>
            <a:r>
              <a:rPr lang="en-US" sz="1800" dirty="0">
                <a:latin typeface="Arial" panose="020B0604020202020204" pitchFamily="34" charset="0"/>
                <a:ea typeface="Verdana" panose="020B0604030504040204" pitchFamily="34" charset="0"/>
                <a:cs typeface="Arial" panose="020B0604020202020204" pitchFamily="34" charset="0"/>
              </a:rPr>
              <a:t>  </a:t>
            </a:r>
            <a:r>
              <a:rPr lang="en-US" sz="2000" dirty="0">
                <a:latin typeface="Arial" panose="020B0604020202020204" pitchFamily="34" charset="0"/>
                <a:ea typeface="Verdana" panose="020B0604030504040204" pitchFamily="34" charset="0"/>
                <a:cs typeface="Arial" panose="020B0604020202020204" pitchFamily="34" charset="0"/>
              </a:rPr>
              <a:t>The choice of the UFLS threshold (59.3 Hz) as the predefined bound of frequency has excellent technical and reliability foundations. If the frequency ever breaches UFLS, the chances of additional generator trips, or damage to turbines, will increase rapidly – and this could result in a blackout.</a:t>
            </a:r>
          </a:p>
          <a:p>
            <a:pPr>
              <a:buFont typeface="Wingdings" panose="05000000000000000000" pitchFamily="2" charset="2"/>
              <a:buChar char="Ø"/>
            </a:pPr>
            <a:endParaRPr lang="en-US" sz="1000" dirty="0">
              <a:latin typeface="Arial" panose="020B0604020202020204" pitchFamily="34" charset="0"/>
              <a:ea typeface="Verdana" panose="020B0604030504040204" pitchFamily="34" charset="0"/>
              <a:cs typeface="Arial" panose="020B0604020202020204" pitchFamily="34" charset="0"/>
            </a:endParaRPr>
          </a:p>
          <a:p>
            <a:pPr>
              <a:buFont typeface="Wingdings" panose="05000000000000000000" pitchFamily="2" charset="2"/>
              <a:buChar char="Ø"/>
            </a:pPr>
            <a:r>
              <a:rPr lang="en-US" sz="2000" dirty="0">
                <a:latin typeface="Arial" panose="020B0604020202020204" pitchFamily="34" charset="0"/>
                <a:ea typeface="Verdana" panose="020B0604030504040204" pitchFamily="34" charset="0"/>
                <a:cs typeface="Arial" panose="020B0604020202020204" pitchFamily="34" charset="0"/>
              </a:rPr>
              <a:t>  The choice of sufficient MW bounds deserves a bit more consideration.</a:t>
            </a:r>
          </a:p>
          <a:p>
            <a:endParaRPr lang="en-US" dirty="0"/>
          </a:p>
        </p:txBody>
      </p:sp>
    </p:spTree>
    <p:extLst>
      <p:ext uri="{BB962C8B-B14F-4D97-AF65-F5344CB8AC3E}">
        <p14:creationId xmlns:p14="http://schemas.microsoft.com/office/powerpoint/2010/main" val="33725333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normAutofit/>
          </a:bodyPr>
          <a:lstStyle/>
          <a:p>
            <a:pPr marL="0" indent="0">
              <a:buNone/>
            </a:pPr>
            <a:r>
              <a:rPr lang="en-US" sz="2400" i="1" dirty="0">
                <a:latin typeface="Verdana" panose="020B0604030504040204" pitchFamily="34" charset="0"/>
                <a:ea typeface="Verdana" panose="020B0604030504040204" pitchFamily="34" charset="0"/>
                <a:cs typeface="Verdana" panose="020B0604030504040204" pitchFamily="34" charset="0"/>
              </a:rPr>
              <a:t>Some questions to be considered:</a:t>
            </a:r>
          </a:p>
          <a:p>
            <a:pPr marL="0" indent="0">
              <a:buNone/>
            </a:pPr>
            <a:endParaRPr lang="en-US" sz="2400" i="1" dirty="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400" i="1" dirty="0">
                <a:latin typeface="Verdana" panose="020B0604030504040204" pitchFamily="34" charset="0"/>
                <a:ea typeface="Verdana" panose="020B0604030504040204" pitchFamily="34" charset="0"/>
                <a:cs typeface="Verdana" panose="020B0604030504040204" pitchFamily="34" charset="0"/>
              </a:rPr>
              <a:t>Does ERCOT need to protect against two-STP units simultaneously tripping?</a:t>
            </a:r>
          </a:p>
          <a:p>
            <a:pPr marL="514350" indent="-514350">
              <a:buFont typeface="+mj-lt"/>
              <a:buAutoNum type="arabicPeriod"/>
            </a:pPr>
            <a:endParaRPr lang="en-US" sz="2400" i="1" dirty="0">
              <a:latin typeface="Verdana" panose="020B0604030504040204" pitchFamily="34" charset="0"/>
              <a:ea typeface="Verdana" panose="020B0604030504040204" pitchFamily="34" charset="0"/>
              <a:cs typeface="Verdana" panose="020B0604030504040204" pitchFamily="34" charset="0"/>
            </a:endParaRPr>
          </a:p>
          <a:p>
            <a:pPr marL="514350" indent="-514350">
              <a:buFont typeface="+mj-lt"/>
              <a:buAutoNum type="arabicPeriod"/>
            </a:pPr>
            <a:r>
              <a:rPr lang="en-US" sz="2400" i="1" dirty="0">
                <a:latin typeface="Verdana" panose="020B0604030504040204" pitchFamily="34" charset="0"/>
                <a:ea typeface="Verdana" panose="020B0604030504040204" pitchFamily="34" charset="0"/>
                <a:cs typeface="Verdana" panose="020B0604030504040204" pitchFamily="34" charset="0"/>
              </a:rPr>
              <a:t>Is RRS the only source of MW reserves, or does RRS need to be relied upon solely?</a:t>
            </a:r>
          </a:p>
          <a:p>
            <a:pPr marL="514350" indent="-514350">
              <a:buFont typeface="+mj-lt"/>
              <a:buAutoNum type="arabicPeriod"/>
            </a:pPr>
            <a:endParaRPr lang="en-US" sz="3500" i="1" dirty="0">
              <a:latin typeface="Verdana" panose="020B0604030504040204" pitchFamily="34" charset="0"/>
              <a:ea typeface="Verdana" panose="020B0604030504040204" pitchFamily="34" charset="0"/>
              <a:cs typeface="Verdana" panose="020B0604030504040204" pitchFamily="34" charset="0"/>
            </a:endParaRPr>
          </a:p>
          <a:p>
            <a:pPr marL="0" indent="0">
              <a:buNone/>
            </a:pPr>
            <a:endParaRPr lang="en-US" sz="3500" i="1" dirty="0">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5924564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dlc_DocId xmlns="84610c1e-3cf1-401d-ba68-1a9fbb9f325f">KFCSZ4C5VFNX-3721-4</_dlc_DocId>
    <_dlc_DocIdUrl xmlns="84610c1e-3cf1-401d-ba68-1a9fbb9f325f">
      <Url>http://moss/ES/QP/QuaCoun/_layouts/DocIdRedir.aspx?ID=KFCSZ4C5VFNX-3721-4</Url>
      <Description>KFCSZ4C5VFNX-3721-4</Description>
    </_dlc_DocIdUrl>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F6A0D1FDB67FF646B0F0A9A0AC567CB6" ma:contentTypeVersion="0" ma:contentTypeDescription="Create a new document." ma:contentTypeScope="" ma:versionID="96283812002dd9032da482efae1ffc35">
  <xsd:schema xmlns:xsd="http://www.w3.org/2001/XMLSchema" xmlns:xs="http://www.w3.org/2001/XMLSchema" xmlns:p="http://schemas.microsoft.com/office/2006/metadata/properties" xmlns:ns2="84610c1e-3cf1-401d-ba68-1a9fbb9f325f" targetNamespace="http://schemas.microsoft.com/office/2006/metadata/properties" ma:root="true" ma:fieldsID="58a2113e6ad4859259b684f8d8e30d37" ns2:_="">
    <xsd:import namespace="84610c1e-3cf1-401d-ba68-1a9fbb9f325f"/>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610c1e-3cf1-401d-ba68-1a9fbb9f325f"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5FB76FB-10F2-455F-B5FC-98992D68C7D7}">
  <ds:schemaRefs>
    <ds:schemaRef ds:uri="http://schemas.microsoft.com/sharepoint/v3/contenttype/forms"/>
  </ds:schemaRefs>
</ds:datastoreItem>
</file>

<file path=customXml/itemProps2.xml><?xml version="1.0" encoding="utf-8"?>
<ds:datastoreItem xmlns:ds="http://schemas.openxmlformats.org/officeDocument/2006/customXml" ds:itemID="{513B466D-9337-4527-9558-F9341636D14F}">
  <ds:schemaRefs>
    <ds:schemaRef ds:uri="http://purl.org/dc/elements/1.1/"/>
    <ds:schemaRef ds:uri="http://www.w3.org/XML/1998/namespace"/>
    <ds:schemaRef ds:uri="http://purl.org/dc/terms/"/>
    <ds:schemaRef ds:uri="http://schemas.microsoft.com/office/2006/documentManagement/types"/>
    <ds:schemaRef ds:uri="http://schemas.openxmlformats.org/package/2006/metadata/core-properties"/>
    <ds:schemaRef ds:uri="http://schemas.microsoft.com/office/2006/metadata/properties"/>
    <ds:schemaRef ds:uri="84610c1e-3cf1-401d-ba68-1a9fbb9f325f"/>
    <ds:schemaRef ds:uri="http://purl.org/dc/dcmitype/"/>
    <ds:schemaRef ds:uri="http://schemas.microsoft.com/office/infopath/2007/PartnerControls"/>
  </ds:schemaRefs>
</ds:datastoreItem>
</file>

<file path=customXml/itemProps3.xml><?xml version="1.0" encoding="utf-8"?>
<ds:datastoreItem xmlns:ds="http://schemas.openxmlformats.org/officeDocument/2006/customXml" ds:itemID="{C5A2FCF6-0672-423F-9BD4-428D5E28D08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610c1e-3cf1-401d-ba68-1a9fbb9f32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9DDF41E4-C3BD-488C-9A1C-5F5534E31ADB}">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35706</TotalTime>
  <Words>1773</Words>
  <Application>Microsoft Office PowerPoint</Application>
  <PresentationFormat>On-screen Show (4:3)</PresentationFormat>
  <Paragraphs>155</Paragraphs>
  <Slides>23</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Arial</vt:lpstr>
      <vt:lpstr>Calibri</vt:lpstr>
      <vt:lpstr>Courier New</vt:lpstr>
      <vt:lpstr>Levenim MT</vt:lpstr>
      <vt:lpstr>Verdana</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NRG Energy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Rowling, Cheryl</dc:creator>
  <cp:lastModifiedBy>Mulholland, Chad</cp:lastModifiedBy>
  <cp:revision>161</cp:revision>
  <dcterms:created xsi:type="dcterms:W3CDTF">2015-11-19T20:09:12Z</dcterms:created>
  <dcterms:modified xsi:type="dcterms:W3CDTF">2022-11-15T17:21:41Z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0x010100F6A0D1FDB67FF646B0F0A9A0AC567CB6</vt:lpwstr>
  </property>
  <property fmtid="{D5CDD505-2E9C-101B-9397-08002B2CF9AE}" pid="3" name="_dlc_DocIdItemGuid">
    <vt:lpwstr>5970251b-2be2-4766-979c-84fe54cd1080</vt:lpwstr>
  </property>
</Properties>
</file>