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7"/>
  </p:notesMasterIdLst>
  <p:handoutMasterIdLst>
    <p:handoutMasterId r:id="rId8"/>
  </p:handoutMasterIdLst>
  <p:sldIdLst>
    <p:sldId id="271" r:id="rId6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4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D1D58"/>
    <a:srgbClr val="5B66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3" d="100"/>
          <a:sy n="93" d="100"/>
        </p:scale>
        <p:origin x="1162" y="82"/>
      </p:cViewPr>
      <p:guideLst>
        <p:guide orient="horz" pos="384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weather%20impac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weather%20impact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9881055678244"/>
          <c:y val="3.3755270183513174E-2"/>
          <c:w val="0.59753078594940912"/>
          <c:h val="0.932489459632973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Sheet2!$A$1</c:f>
              <c:strCache>
                <c:ptCount val="1"/>
                <c:pt idx="0">
                  <c:v>Large Commercial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tx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5B6-4B97-99FE-050623C30057}"/>
              </c:ext>
            </c:extLst>
          </c:dPt>
          <c:val>
            <c:numRef>
              <c:f>Sheet2!$B$1</c:f>
              <c:numCache>
                <c:formatCode>0.0%</c:formatCode>
                <c:ptCount val="1"/>
                <c:pt idx="0">
                  <c:v>0.26400000000000001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5B6-4B97-99FE-050623C30057}"/>
            </c:ext>
          </c:extLst>
        </c:ser>
        <c:ser>
          <c:idx val="1"/>
          <c:order val="1"/>
          <c:tx>
            <c:strRef>
              <c:f>Sheet2!$A$2</c:f>
              <c:strCache>
                <c:ptCount val="1"/>
                <c:pt idx="0">
                  <c:v>Small Commercial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Sheet2!$B$2</c:f>
              <c:numCache>
                <c:formatCode>0.0%</c:formatCode>
                <c:ptCount val="1"/>
                <c:pt idx="0">
                  <c:v>0.247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75B6-4B97-99FE-050623C30057}"/>
            </c:ext>
          </c:extLst>
        </c:ser>
        <c:ser>
          <c:idx val="2"/>
          <c:order val="2"/>
          <c:tx>
            <c:strRef>
              <c:f>Sheet2!$A$3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Sheet2!$B$3</c:f>
              <c:numCache>
                <c:formatCode>0.0%</c:formatCode>
                <c:ptCount val="1"/>
                <c:pt idx="0">
                  <c:v>0.48799999999999999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B6-4B97-99FE-050623C3005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56635680"/>
        <c:axId val="456641168"/>
      </c:barChart>
      <c:catAx>
        <c:axId val="45663568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6641168"/>
        <c:crosses val="autoZero"/>
        <c:auto val="1"/>
        <c:lblAlgn val="ctr"/>
        <c:lblOffset val="100"/>
        <c:noMultiLvlLbl val="0"/>
      </c:catAx>
      <c:valAx>
        <c:axId val="456641168"/>
        <c:scaling>
          <c:orientation val="minMax"/>
          <c:max val="1"/>
        </c:scaling>
        <c:delete val="1"/>
        <c:axPos val="l"/>
        <c:numFmt formatCode="0.0%" sourceLinked="1"/>
        <c:majorTickMark val="none"/>
        <c:minorTickMark val="none"/>
        <c:tickLblPos val="nextTo"/>
        <c:crossAx val="4566356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3209881055678244"/>
          <c:y val="3.3755270183513174E-2"/>
          <c:w val="0.59753078594940912"/>
          <c:h val="0.93248945963297369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'comp day'!$A$1</c:f>
              <c:strCache>
                <c:ptCount val="1"/>
                <c:pt idx="0">
                  <c:v>Large Commercial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val>
            <c:numRef>
              <c:f>'comp day'!$B$1</c:f>
              <c:numCache>
                <c:formatCode>0.0%</c:formatCode>
                <c:ptCount val="1"/>
                <c:pt idx="0">
                  <c:v>0.45200000000000001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29-41F6-B942-833394141D67}"/>
            </c:ext>
          </c:extLst>
        </c:ser>
        <c:ser>
          <c:idx val="1"/>
          <c:order val="1"/>
          <c:tx>
            <c:strRef>
              <c:f>'comp day'!$A$2</c:f>
              <c:strCache>
                <c:ptCount val="1"/>
                <c:pt idx="0">
                  <c:v>Small Commercial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val>
            <c:numRef>
              <c:f>'comp day'!$B$2</c:f>
              <c:numCache>
                <c:formatCode>0.0%</c:formatCode>
                <c:ptCount val="1"/>
                <c:pt idx="0">
                  <c:v>0.27700000000000002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29-41F6-B942-833394141D67}"/>
            </c:ext>
          </c:extLst>
        </c:ser>
        <c:ser>
          <c:idx val="2"/>
          <c:order val="2"/>
          <c:tx>
            <c:strRef>
              <c:f>'comp day'!$A$3</c:f>
              <c:strCache>
                <c:ptCount val="1"/>
                <c:pt idx="0">
                  <c:v>Residential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val>
            <c:numRef>
              <c:f>'comp day'!$B$3</c:f>
              <c:numCache>
                <c:formatCode>0.0%</c:formatCode>
                <c:ptCount val="1"/>
                <c:pt idx="0">
                  <c:v>0.27100000000000002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29-41F6-B942-833394141D6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overlap val="100"/>
        <c:axId val="456635288"/>
        <c:axId val="456636072"/>
      </c:barChart>
      <c:catAx>
        <c:axId val="45663528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456636072"/>
        <c:crosses val="autoZero"/>
        <c:auto val="1"/>
        <c:lblAlgn val="ctr"/>
        <c:lblOffset val="100"/>
        <c:noMultiLvlLbl val="0"/>
      </c:catAx>
      <c:valAx>
        <c:axId val="456636072"/>
        <c:scaling>
          <c:orientation val="minMax"/>
          <c:max val="1"/>
        </c:scaling>
        <c:delete val="1"/>
        <c:axPos val="l"/>
        <c:numFmt formatCode="0.0%" sourceLinked="1"/>
        <c:majorTickMark val="none"/>
        <c:minorTickMark val="none"/>
        <c:tickLblPos val="nextTo"/>
        <c:crossAx val="4566352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11/9/2022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1718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5" Type="http://schemas.openxmlformats.org/officeDocument/2006/relationships/chart" Target="../charts/char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Chart 21"/>
          <p:cNvGraphicFramePr>
            <a:graphicFrameLocks/>
          </p:cNvGraphicFramePr>
          <p:nvPr/>
        </p:nvGraphicFramePr>
        <p:xfrm>
          <a:off x="3581400" y="926069"/>
          <a:ext cx="2795454" cy="53223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67249"/>
            <a:ext cx="8458200" cy="570951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Summer Weather Impacts on Load by Customer Type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553200" y="4191000"/>
            <a:ext cx="1981200" cy="2057400"/>
          </a:xfrm>
        </p:spPr>
        <p:txBody>
          <a:bodyPr/>
          <a:lstStyle/>
          <a:p>
            <a:pPr marL="112713" indent="-112713"/>
            <a:r>
              <a:rPr lang="en-US" sz="1050" b="0" dirty="0">
                <a:latin typeface="Arial" panose="020B0604020202020204" pitchFamily="34" charset="0"/>
                <a:cs typeface="Arial" panose="020B0604020202020204" pitchFamily="34" charset="0"/>
              </a:rPr>
              <a:t>Customer class breakdown is for competitive choice areas; percentages are extrapolated for municipals and co-ops to achieve region-wide estimate</a:t>
            </a:r>
          </a:p>
          <a:p>
            <a:pPr marL="112713" indent="-112713"/>
            <a:r>
              <a:rPr lang="en-US" sz="1050" b="0" dirty="0">
                <a:latin typeface="Arial" panose="020B0604020202020204" pitchFamily="34" charset="0"/>
                <a:cs typeface="Arial" panose="020B0604020202020204" pitchFamily="34" charset="0"/>
              </a:rPr>
              <a:t>Large C&amp;I are &gt;700 kW</a:t>
            </a:r>
          </a:p>
          <a:p>
            <a:pPr marL="112713" indent="-112713"/>
            <a:r>
              <a:rPr lang="en-US" sz="1050" b="0" dirty="0">
                <a:latin typeface="Arial" panose="020B0604020202020204" pitchFamily="34" charset="0"/>
                <a:cs typeface="Arial" panose="020B0604020202020204" pitchFamily="34" charset="0"/>
              </a:rPr>
              <a:t>15-minute demand values</a:t>
            </a:r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AF8526C2-EBC3-4873-9E58-991E514C8BD0}"/>
              </a:ext>
            </a:extLst>
          </p:cNvPr>
          <p:cNvGrpSpPr/>
          <p:nvPr/>
        </p:nvGrpSpPr>
        <p:grpSpPr>
          <a:xfrm>
            <a:off x="4283205" y="1074737"/>
            <a:ext cx="4632195" cy="4817726"/>
            <a:chOff x="4283205" y="1074737"/>
            <a:chExt cx="4632195" cy="4817726"/>
          </a:xfrm>
        </p:grpSpPr>
        <p:sp>
          <p:nvSpPr>
            <p:cNvPr id="9" name="TextBox 25"/>
            <p:cNvSpPr txBox="1">
              <a:spLocks noChangeArrowheads="1"/>
            </p:cNvSpPr>
            <p:nvPr/>
          </p:nvSpPr>
          <p:spPr bwMode="auto">
            <a:xfrm>
              <a:off x="6629400" y="1074737"/>
              <a:ext cx="2286000" cy="830263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1200" b="1" dirty="0">
                  <a:solidFill>
                    <a:schemeClr val="tx2"/>
                  </a:solidFill>
                </a:rPr>
                <a:t>Tuesday, August 2, 2022</a:t>
              </a:r>
            </a:p>
            <a:p>
              <a:r>
                <a:rPr lang="en-US" sz="1200" b="1" dirty="0">
                  <a:solidFill>
                    <a:schemeClr val="tx2"/>
                  </a:solidFill>
                </a:rPr>
                <a:t>5:00 p.m.</a:t>
              </a:r>
            </a:p>
            <a:p>
              <a:r>
                <a:rPr lang="en-US" sz="1200" b="1" dirty="0">
                  <a:solidFill>
                    <a:schemeClr val="tx2"/>
                  </a:solidFill>
                </a:rPr>
                <a:t>ERCOT Load:  78,689 MW</a:t>
              </a:r>
            </a:p>
            <a:p>
              <a:r>
                <a:rPr lang="en-US" sz="1200" b="1" dirty="0">
                  <a:solidFill>
                    <a:schemeClr val="accent6"/>
                  </a:solidFill>
                </a:rPr>
                <a:t>Temperature in Dallas: 100°</a:t>
              </a:r>
            </a:p>
          </p:txBody>
        </p:sp>
        <p:cxnSp>
          <p:nvCxnSpPr>
            <p:cNvPr id="11" name="Straight Arrow Connector 10"/>
            <p:cNvCxnSpPr/>
            <p:nvPr/>
          </p:nvCxnSpPr>
          <p:spPr>
            <a:xfrm flipH="1">
              <a:off x="5943600" y="1230530"/>
              <a:ext cx="609600" cy="0"/>
            </a:xfrm>
            <a:prstGeom prst="straightConnector1">
              <a:avLst/>
            </a:prstGeom>
            <a:ln w="28575">
              <a:solidFill>
                <a:schemeClr val="tx2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3" name="Picture 2" descr="C:\Users\pwattles\AppData\Local\Microsoft\Windows\Temporary Internet Files\Content.IE5\IKENZF92\1364063978[1].png"/>
            <p:cNvPicPr>
              <a:picLocks noChangeAspect="1" noChangeArrowheads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957879" y="2286000"/>
              <a:ext cx="1248043" cy="124804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4" name="TextBox 13"/>
            <p:cNvSpPr txBox="1"/>
            <p:nvPr/>
          </p:nvSpPr>
          <p:spPr>
            <a:xfrm>
              <a:off x="6400800" y="2922771"/>
              <a:ext cx="2362200" cy="9233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wrap="square" rtlCol="0">
              <a:spAutoFit/>
            </a:bodyPr>
            <a:lstStyle/>
            <a:p>
              <a:pPr algn="ctr"/>
              <a:r>
                <a:rPr lang="en-US" i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&gt;37,000 MW of weather-sensitive load -- 47% of peak</a:t>
              </a:r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4439441" y="2158425"/>
              <a:ext cx="12717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Residential</a:t>
              </a:r>
            </a:p>
            <a:p>
              <a:pPr algn="ctr"/>
              <a:endParaRPr lang="en-US" sz="5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47.0%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340749" y="3733800"/>
              <a:ext cx="1469106" cy="7848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Small Commercial</a:t>
              </a:r>
            </a:p>
            <a:p>
              <a:pPr algn="ctr"/>
              <a:endParaRPr lang="en-US" sz="5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24.1%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283205" y="4876800"/>
              <a:ext cx="158419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Large Commercial and Industrial</a:t>
              </a:r>
            </a:p>
            <a:p>
              <a:pPr algn="ctr"/>
              <a:endParaRPr lang="en-US" sz="5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28.9%</a:t>
              </a:r>
            </a:p>
          </p:txBody>
        </p:sp>
      </p:grpSp>
      <p:graphicFrame>
        <p:nvGraphicFramePr>
          <p:cNvPr id="25" name="Chart 24"/>
          <p:cNvGraphicFramePr>
            <a:graphicFrameLocks/>
          </p:cNvGraphicFramePr>
          <p:nvPr/>
        </p:nvGraphicFramePr>
        <p:xfrm>
          <a:off x="1344168" y="3582059"/>
          <a:ext cx="2874617" cy="25618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pSp>
        <p:nvGrpSpPr>
          <p:cNvPr id="3" name="Group 2">
            <a:extLst>
              <a:ext uri="{FF2B5EF4-FFF2-40B4-BE49-F238E27FC236}">
                <a16:creationId xmlns:a16="http://schemas.microsoft.com/office/drawing/2014/main" id="{37615601-79E1-45E0-BE72-EEEDFE6A9ECA}"/>
              </a:ext>
            </a:extLst>
          </p:cNvPr>
          <p:cNvGrpSpPr/>
          <p:nvPr/>
        </p:nvGrpSpPr>
        <p:grpSpPr>
          <a:xfrm>
            <a:off x="533400" y="2140803"/>
            <a:ext cx="3256896" cy="3888180"/>
            <a:chOff x="533400" y="2140803"/>
            <a:chExt cx="3256896" cy="3888180"/>
          </a:xfrm>
        </p:grpSpPr>
        <p:sp>
          <p:nvSpPr>
            <p:cNvPr id="10" name="TextBox 30"/>
            <p:cNvSpPr txBox="1">
              <a:spLocks noChangeArrowheads="1"/>
            </p:cNvSpPr>
            <p:nvPr/>
          </p:nvSpPr>
          <p:spPr bwMode="auto">
            <a:xfrm>
              <a:off x="533400" y="2140803"/>
              <a:ext cx="2362200" cy="830997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200" b="1" dirty="0">
                  <a:solidFill>
                    <a:schemeClr val="tx2"/>
                  </a:solidFill>
                </a:rPr>
                <a:t>Tuesday, March 1, 2022</a:t>
              </a:r>
            </a:p>
            <a:p>
              <a:r>
                <a:rPr lang="en-US" sz="1200" b="1" dirty="0">
                  <a:solidFill>
                    <a:schemeClr val="tx2"/>
                  </a:solidFill>
                </a:rPr>
                <a:t>5:00 p.m.</a:t>
              </a:r>
            </a:p>
            <a:p>
              <a:r>
                <a:rPr lang="en-US" sz="1200" b="1" dirty="0">
                  <a:solidFill>
                    <a:schemeClr val="tx2"/>
                  </a:solidFill>
                </a:rPr>
                <a:t>ERCOT Load: 39,767 MW</a:t>
              </a:r>
            </a:p>
            <a:p>
              <a:r>
                <a:rPr lang="en-US" sz="1200" b="1" dirty="0">
                  <a:solidFill>
                    <a:schemeClr val="accent1"/>
                  </a:solidFill>
                </a:rPr>
                <a:t>Temperature in Dallas: 71°  </a:t>
              </a:r>
            </a:p>
          </p:txBody>
        </p:sp>
        <p:cxnSp>
          <p:nvCxnSpPr>
            <p:cNvPr id="12" name="Elbow Connector 11"/>
            <p:cNvCxnSpPr/>
            <p:nvPr/>
          </p:nvCxnSpPr>
          <p:spPr bwMode="auto">
            <a:xfrm>
              <a:off x="838200" y="3059162"/>
              <a:ext cx="990600" cy="757535"/>
            </a:xfrm>
            <a:prstGeom prst="bentConnector3">
              <a:avLst>
                <a:gd name="adj1" fmla="val 1131"/>
              </a:avLst>
            </a:prstGeom>
            <a:noFill/>
            <a:ln w="28575" cap="flat" cmpd="sng" algn="ctr">
              <a:solidFill>
                <a:schemeClr val="tx2"/>
              </a:solidFill>
              <a:prstDash val="solid"/>
              <a:round/>
              <a:headEnd type="none" w="med" len="med"/>
              <a:tailEnd type="arrow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2249887" y="3718940"/>
              <a:ext cx="1271722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Residential</a:t>
              </a:r>
            </a:p>
            <a:p>
              <a:pPr algn="ctr"/>
              <a:endParaRPr lang="en-US" sz="5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23.0%</a:t>
              </a: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981200" y="4374817"/>
              <a:ext cx="180909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Small Commercial</a:t>
              </a:r>
            </a:p>
            <a:p>
              <a:pPr algn="ctr"/>
              <a:endParaRPr lang="en-US" sz="5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27.3%</a:t>
              </a:r>
              <a:endParaRPr lang="en-US" sz="1600" dirty="0">
                <a:solidFill>
                  <a:schemeClr val="bg1"/>
                </a:solidFill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2093651" y="5013320"/>
              <a:ext cx="1584195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300" b="1" dirty="0">
                  <a:solidFill>
                    <a:schemeClr val="bg1"/>
                  </a:solidFill>
                </a:rPr>
                <a:t>Large Commercial and Industrial</a:t>
              </a:r>
            </a:p>
            <a:p>
              <a:pPr algn="ctr"/>
              <a:endParaRPr lang="en-US" sz="500" dirty="0">
                <a:solidFill>
                  <a:schemeClr val="bg1"/>
                </a:solidFill>
              </a:endParaRPr>
            </a:p>
            <a:p>
              <a:pPr algn="ctr"/>
              <a:r>
                <a:rPr lang="en-US" sz="1400" dirty="0">
                  <a:solidFill>
                    <a:schemeClr val="bg1"/>
                  </a:solidFill>
                </a:rPr>
                <a:t>49.7%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0382780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2" ma:contentTypeDescription="Create a new document." ma:contentTypeScope="" ma:versionID="9392a42241bc506ffd33e3ca0191f2d9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2F656126-7763-457E-8B4E-F1A91006967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microsoft.com/office/2006/metadata/properties"/>
    <ds:schemaRef ds:uri="http://schemas.microsoft.com/office/infopath/2007/PartnerControls"/>
    <ds:schemaRef ds:uri="c34af464-7aa1-4edd-9be4-83dffc1cb926"/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345</TotalTime>
  <Words>122</Words>
  <Application>Microsoft Office PowerPoint</Application>
  <PresentationFormat>On-screen Show (4:3)</PresentationFormat>
  <Paragraphs>33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1_Custom Design</vt:lpstr>
      <vt:lpstr>Office Theme</vt:lpstr>
      <vt:lpstr>Summer Weather Impacts on Load by Customer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Garza, Thelma</cp:lastModifiedBy>
  <cp:revision>61</cp:revision>
  <cp:lastPrinted>2016-01-21T20:53:15Z</cp:lastPrinted>
  <dcterms:created xsi:type="dcterms:W3CDTF">2016-01-21T15:20:31Z</dcterms:created>
  <dcterms:modified xsi:type="dcterms:W3CDTF">2022-11-09T17:53:50Z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