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6"/>
  </p:notesMasterIdLst>
  <p:handoutMasterIdLst>
    <p:handoutMasterId r:id="rId17"/>
  </p:handoutMasterIdLst>
  <p:sldIdLst>
    <p:sldId id="260" r:id="rId6"/>
    <p:sldId id="267" r:id="rId7"/>
    <p:sldId id="272" r:id="rId8"/>
    <p:sldId id="273" r:id="rId9"/>
    <p:sldId id="271" r:id="rId10"/>
    <p:sldId id="270" r:id="rId11"/>
    <p:sldId id="276" r:id="rId12"/>
    <p:sldId id="275" r:id="rId13"/>
    <p:sldId id="274" r:id="rId14"/>
    <p:sldId id="27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terson, Mark" initials="PM" lastIdx="1" clrIdx="0">
    <p:extLst>
      <p:ext uri="{19B8F6BF-5375-455C-9EA6-DF929625EA0E}">
        <p15:presenceInfo xmlns:p15="http://schemas.microsoft.com/office/powerpoint/2012/main" userId="S-1-5-21-639947351-343809578-3807592339-47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82" autoAdjust="0"/>
  </p:normalViewPr>
  <p:slideViewPr>
    <p:cSldViewPr showGuides="1">
      <p:cViewPr varScale="1">
        <p:scale>
          <a:sx n="100" d="100"/>
          <a:sy n="100" d="100"/>
        </p:scale>
        <p:origin x="954"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11/11/2022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11/11/2022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76451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31752719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341443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2037149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449934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notesSlide" Target="../notesSlides/notesSlide5.xml"/><Relationship Id="rId7"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image" Target="../media/image3.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5400" y="2136338"/>
            <a:ext cx="5334000" cy="1600438"/>
          </a:xfrm>
          <a:prstGeom prst="rect">
            <a:avLst/>
          </a:prstGeom>
          <a:noFill/>
        </p:spPr>
        <p:txBody>
          <a:bodyPr wrap="square" rtlCol="0">
            <a:spAutoFit/>
          </a:bodyPr>
          <a:lstStyle/>
          <a:p>
            <a:r>
              <a:rPr lang="en-US" sz="2000" b="0" i="0" dirty="0">
                <a:solidFill>
                  <a:srgbClr val="212529"/>
                </a:solidFill>
                <a:effectLst/>
                <a:latin typeface="Roboto" panose="02000000000000000000" pitchFamily="2" charset="0"/>
              </a:rPr>
              <a:t>NPRR1149 Implementation of Systematic Ancillary Service Failed Quantity Charges</a:t>
            </a:r>
            <a:endParaRPr lang="en-US" sz="2000" b="1" dirty="0">
              <a:solidFill>
                <a:schemeClr val="tx2"/>
              </a:solidFill>
            </a:endParaRPr>
          </a:p>
          <a:p>
            <a:endParaRPr lang="en-US" sz="2000" b="1" dirty="0">
              <a:solidFill>
                <a:schemeClr val="tx2"/>
              </a:solidFill>
            </a:endParaRPr>
          </a:p>
          <a:p>
            <a:r>
              <a:rPr lang="en-US" sz="2000" b="1" dirty="0">
                <a:solidFill>
                  <a:schemeClr val="tx2"/>
                </a:solidFill>
              </a:rPr>
              <a:t>WMWG</a:t>
            </a:r>
            <a:endParaRPr lang="en-US" dirty="0">
              <a:solidFill>
                <a:schemeClr val="tx2"/>
              </a:solidFill>
            </a:endParaRPr>
          </a:p>
          <a:p>
            <a:r>
              <a:rPr lang="en-US" dirty="0">
                <a:solidFill>
                  <a:schemeClr val="tx2"/>
                </a:solidFill>
              </a:rPr>
              <a:t>November 18,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2AD43-65FA-4089-BEE8-04003FC0A716}"/>
              </a:ext>
            </a:extLst>
          </p:cNvPr>
          <p:cNvSpPr>
            <a:spLocks noGrp="1"/>
          </p:cNvSpPr>
          <p:nvPr>
            <p:ph idx="1"/>
          </p:nvPr>
        </p:nvSpPr>
        <p:spPr>
          <a:xfrm>
            <a:off x="304800" y="1219200"/>
            <a:ext cx="8534400" cy="3505200"/>
          </a:xfrm>
        </p:spPr>
        <p:txBody>
          <a:bodyPr/>
          <a:lstStyle/>
          <a:p>
            <a:endParaRPr lang="en-US" sz="18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4A6060E-E500-4DDA-9272-7AE7A794A98B}"/>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6" name="TextBox 5">
            <a:extLst>
              <a:ext uri="{FF2B5EF4-FFF2-40B4-BE49-F238E27FC236}">
                <a16:creationId xmlns:a16="http://schemas.microsoft.com/office/drawing/2014/main" id="{914F5960-2DFB-4255-A6D5-1529EEA4DA28}"/>
              </a:ext>
            </a:extLst>
          </p:cNvPr>
          <p:cNvSpPr txBox="1"/>
          <p:nvPr/>
        </p:nvSpPr>
        <p:spPr>
          <a:xfrm>
            <a:off x="381000" y="2514600"/>
            <a:ext cx="7924800" cy="1261884"/>
          </a:xfrm>
          <a:prstGeom prst="rect">
            <a:avLst/>
          </a:prstGeom>
          <a:noFill/>
        </p:spPr>
        <p:txBody>
          <a:bodyPr wrap="square">
            <a:spAutoFit/>
          </a:bodyPr>
          <a:lstStyle/>
          <a:p>
            <a:pPr marL="1828800" marR="0" indent="-1371600" algn="ctr">
              <a:spcBef>
                <a:spcPts val="1200"/>
              </a:spcBef>
              <a:spcAft>
                <a:spcPts val="1200"/>
              </a:spcAft>
            </a:pPr>
            <a:r>
              <a:rPr lang="en-US" sz="4800" b="1" dirty="0">
                <a:effectLst/>
                <a:latin typeface="Times New Roman" panose="02020603050405020304" pitchFamily="18" charset="0"/>
                <a:ea typeface="Times New Roman" panose="02020603050405020304" pitchFamily="18" charset="0"/>
              </a:rPr>
              <a:t>Questions?</a:t>
            </a:r>
            <a:endParaRPr lang="en-US" sz="48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403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518318"/>
          </a:xfrm>
        </p:spPr>
        <p:txBody>
          <a:bodyPr/>
          <a:lstStyle/>
          <a:p>
            <a:r>
              <a:rPr lang="en-US" dirty="0"/>
              <a:t>NPRR1149 Background</a:t>
            </a:r>
            <a:endParaRPr lang="en-US" sz="2600" b="1" dirty="0">
              <a:solidFill>
                <a:schemeClr val="accent1"/>
              </a:solidFill>
            </a:endParaRPr>
          </a:p>
        </p:txBody>
      </p:sp>
      <p:sp>
        <p:nvSpPr>
          <p:cNvPr id="3" name="Content Placeholder 2"/>
          <p:cNvSpPr>
            <a:spLocks noGrp="1"/>
          </p:cNvSpPr>
          <p:nvPr>
            <p:ph idx="1"/>
          </p:nvPr>
        </p:nvSpPr>
        <p:spPr>
          <a:xfrm>
            <a:off x="304800" y="835708"/>
            <a:ext cx="8534400" cy="5652682"/>
          </a:xfrm>
        </p:spPr>
        <p:txBody>
          <a:bodyPr/>
          <a:lstStyle/>
          <a:p>
            <a:pPr marL="0" indent="0" algn="ctr">
              <a:buNone/>
            </a:pPr>
            <a:endParaRPr lang="en-US" sz="1800" dirty="0">
              <a:solidFill>
                <a:schemeClr val="tx1"/>
              </a:solidFill>
              <a:latin typeface="Times New Roman" panose="02020603050405020304" pitchFamily="18" charset="0"/>
              <a:cs typeface="Times New Roman" panose="02020603050405020304" pitchFamily="18" charset="0"/>
            </a:endParaRPr>
          </a:p>
          <a:p>
            <a:r>
              <a:rPr lang="en-US" sz="1800" dirty="0">
                <a:solidFill>
                  <a:schemeClr val="tx1"/>
                </a:solidFill>
                <a:latin typeface="Times New Roman" panose="02020603050405020304" pitchFamily="18" charset="0"/>
                <a:cs typeface="Times New Roman" panose="02020603050405020304" pitchFamily="18" charset="0"/>
              </a:rPr>
              <a:t>In May 2019, ERCOT filed NPRR947, Clarification to Ancillary Service Supply Responsibility Definition and Improvements to Determining and Charging for Ancillary Service Failed Quantities, which proposed very similar changes as proposed in this NPRR.  NPRR947 was withdrawn by ERCOT after months of deliberation because, although it is important to ensure that QSEs are providing the Ancillary Services for which they are being compensated, the improvements proposed in NPRR947 were deemed to be made obsolete and the issue would be resolved by the implementation of Real-Time Co-Optimization (RTC) of energy and Ancillary Services, scheduled for implementation in 2024. </a:t>
            </a:r>
          </a:p>
          <a:p>
            <a:pPr lvl="1"/>
            <a:endParaRPr lang="en-US" sz="1800" dirty="0">
              <a:solidFill>
                <a:schemeClr val="tx1"/>
              </a:solidFill>
              <a:effectLst/>
              <a:latin typeface="Times New Roman" panose="02020603050405020304" pitchFamily="18" charset="0"/>
              <a:ea typeface="Times New Roman" panose="02020603050405020304" pitchFamily="18" charset="0"/>
            </a:endParaRPr>
          </a:p>
          <a:p>
            <a:r>
              <a:rPr lang="en-US" sz="1800" dirty="0">
                <a:solidFill>
                  <a:schemeClr val="tx1"/>
                </a:solidFill>
                <a:effectLst/>
                <a:latin typeface="Times New Roman" panose="02020603050405020304" pitchFamily="18" charset="0"/>
                <a:ea typeface="Times New Roman" panose="02020603050405020304" pitchFamily="18" charset="0"/>
              </a:rPr>
              <a:t>As is widely known today, the effort to implement RTC is currently on hold and a new date for expected implementation is unknown. </a:t>
            </a: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sz="18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sz="18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effectLst/>
              <a:latin typeface="Times New Roman" panose="02020603050405020304" pitchFamily="18" charset="0"/>
              <a:ea typeface="Times New Roman" panose="02020603050405020304" pitchFamily="18" charset="0"/>
            </a:endParaRPr>
          </a:p>
          <a:p>
            <a:pPr lvl="1"/>
            <a:endParaRPr lang="en-US" sz="1600" dirty="0">
              <a:solidFill>
                <a:schemeClr val="tx1"/>
              </a:solidFill>
              <a:effectLst/>
              <a:latin typeface="Arial" panose="020B0604020202020204" pitchFamily="34" charset="0"/>
              <a:ea typeface="Times New Roman" panose="02020603050405020304" pitchFamily="18" charset="0"/>
            </a:endParaRPr>
          </a:p>
          <a:p>
            <a:endParaRPr lang="en-US" sz="1800" dirty="0"/>
          </a:p>
          <a:p>
            <a:endParaRPr lang="en-US" sz="1800" dirty="0"/>
          </a:p>
          <a:p>
            <a:endParaRPr lang="en-US" sz="2000" dirty="0">
              <a:effectLst/>
              <a:latin typeface="Times New Roman" panose="02020603050405020304" pitchFamily="18" charset="0"/>
              <a:ea typeface="Times New Roman" panose="02020603050405020304" pitchFamily="18" charset="0"/>
            </a:endParaRPr>
          </a:p>
          <a:p>
            <a:pPr lvl="1"/>
            <a:endParaRPr lang="en-US" sz="1600" dirty="0"/>
          </a:p>
          <a:p>
            <a:endParaRPr lang="en-US" sz="1800" dirty="0"/>
          </a:p>
          <a:p>
            <a:endParaRPr lang="en-US" sz="1800" dirty="0"/>
          </a:p>
          <a:p>
            <a:endParaRPr lang="en-US" sz="2200" dirty="0"/>
          </a:p>
          <a:p>
            <a:pPr marL="0" indent="0">
              <a:buNone/>
            </a:pPr>
            <a:endParaRPr lang="en-US" sz="2200" dirty="0"/>
          </a:p>
          <a:p>
            <a:endParaRPr lang="en-US" sz="2200" dirty="0"/>
          </a:p>
          <a:p>
            <a:endParaRPr lang="en-US" sz="22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A894-5819-4F5F-898A-D00B62BD44DC}"/>
              </a:ext>
            </a:extLst>
          </p:cNvPr>
          <p:cNvSpPr>
            <a:spLocks noGrp="1"/>
          </p:cNvSpPr>
          <p:nvPr>
            <p:ph type="title"/>
          </p:nvPr>
        </p:nvSpPr>
        <p:spPr/>
        <p:txBody>
          <a:bodyPr/>
          <a:lstStyle/>
          <a:p>
            <a:r>
              <a:rPr lang="en-US" dirty="0"/>
              <a:t>NPRR1149 Background</a:t>
            </a:r>
          </a:p>
        </p:txBody>
      </p:sp>
      <p:sp>
        <p:nvSpPr>
          <p:cNvPr id="3" name="Content Placeholder 2">
            <a:extLst>
              <a:ext uri="{FF2B5EF4-FFF2-40B4-BE49-F238E27FC236}">
                <a16:creationId xmlns:a16="http://schemas.microsoft.com/office/drawing/2014/main" id="{E7D4BF4C-73C2-4BDA-BD3D-AA0FBA8729A4}"/>
              </a:ext>
            </a:extLst>
          </p:cNvPr>
          <p:cNvSpPr>
            <a:spLocks noGrp="1"/>
          </p:cNvSpPr>
          <p:nvPr>
            <p:ph idx="1"/>
          </p:nvPr>
        </p:nvSpPr>
        <p:spPr/>
        <p:txBody>
          <a:bodyPr/>
          <a:lstStyle/>
          <a:p>
            <a:endPar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1800" dirty="0">
                <a:solidFill>
                  <a:schemeClr val="tx1"/>
                </a:solidFill>
                <a:latin typeface="Times New Roman" panose="02020603050405020304" pitchFamily="18" charset="0"/>
                <a:cs typeface="Times New Roman" panose="02020603050405020304" pitchFamily="18" charset="0"/>
              </a:rPr>
              <a:t>Following winter storm Uri, the ERCOT Independent Market Monitor (IMM), Potomac Economics, filed a recommendation at the PUCT in Project 51812, Issues Related to the State of Disaster for the February 2021 Winter Weather Event, that ERCOT should charge failed quantities based on Real-Time telemetry and outcomes during the storm.</a:t>
            </a:r>
          </a:p>
          <a:p>
            <a:endParaRPr lang="en-US" sz="1800" dirty="0">
              <a:solidFill>
                <a:schemeClr val="tx1"/>
              </a:solidFill>
              <a:latin typeface="Times New Roman" panose="02020603050405020304" pitchFamily="18" charset="0"/>
              <a:cs typeface="Times New Roman" panose="02020603050405020304" pitchFamily="18" charset="0"/>
            </a:endParaRPr>
          </a:p>
          <a:p>
            <a:r>
              <a:rPr lang="en-US" sz="1800" dirty="0">
                <a:solidFill>
                  <a:schemeClr val="tx1"/>
                </a:solidFill>
                <a:latin typeface="Times New Roman" panose="02020603050405020304" pitchFamily="18" charset="0"/>
                <a:cs typeface="Times New Roman" panose="02020603050405020304" pitchFamily="18" charset="0"/>
              </a:rPr>
              <a:t>The PUCT agreed with this recommendation (See Second Order Addressing Ancillary Services under Project No. 51812) and applicable charges were issued to QSEs by ERCOT.  </a:t>
            </a:r>
          </a:p>
          <a:p>
            <a:endParaRPr lang="en-US" sz="1800" dirty="0">
              <a:solidFill>
                <a:schemeClr val="tx1"/>
              </a:solidFill>
              <a:latin typeface="Times New Roman" panose="02020603050405020304" pitchFamily="18" charset="0"/>
              <a:cs typeface="Times New Roman" panose="02020603050405020304" pitchFamily="18" charset="0"/>
            </a:endParaRPr>
          </a:p>
          <a:p>
            <a:r>
              <a:rPr lang="en-US" sz="1800" dirty="0">
                <a:solidFill>
                  <a:schemeClr val="tx1"/>
                </a:solidFill>
                <a:latin typeface="Times New Roman" panose="02020603050405020304" pitchFamily="18" charset="0"/>
                <a:cs typeface="Times New Roman" panose="02020603050405020304" pitchFamily="18" charset="0"/>
              </a:rPr>
              <a:t>ERCOT again proposes to implement a systemic charging of Ancillary Service failed quantities.  This NPRR implements that process permanently for all periods and in a more systematic way, ensuring that Load is not charged or is reimbursed for Ancillary Services that are not delivered in Real-Time.  It also addresses short-comings in the previously applied process for Load Resources that are not Controllable Load Resources that were not  included in ERCOT’s application of the PUCT’s Order in 2021. </a:t>
            </a:r>
          </a:p>
        </p:txBody>
      </p:sp>
      <p:sp>
        <p:nvSpPr>
          <p:cNvPr id="4" name="Slide Number Placeholder 3">
            <a:extLst>
              <a:ext uri="{FF2B5EF4-FFF2-40B4-BE49-F238E27FC236}">
                <a16:creationId xmlns:a16="http://schemas.microsoft.com/office/drawing/2014/main" id="{457B8D67-14CB-490F-A3C3-872F6ECA2D6C}"/>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995784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4A894-5819-4F5F-898A-D00B62BD44DC}"/>
              </a:ext>
            </a:extLst>
          </p:cNvPr>
          <p:cNvSpPr>
            <a:spLocks noGrp="1"/>
          </p:cNvSpPr>
          <p:nvPr>
            <p:ph type="title"/>
          </p:nvPr>
        </p:nvSpPr>
        <p:spPr/>
        <p:txBody>
          <a:bodyPr/>
          <a:lstStyle/>
          <a:p>
            <a:r>
              <a:rPr lang="en-US" dirty="0"/>
              <a:t>Failed Quantities in 2022 – Jan 1 through Oct 31</a:t>
            </a:r>
          </a:p>
        </p:txBody>
      </p:sp>
      <p:sp>
        <p:nvSpPr>
          <p:cNvPr id="3" name="Content Placeholder 2">
            <a:extLst>
              <a:ext uri="{FF2B5EF4-FFF2-40B4-BE49-F238E27FC236}">
                <a16:creationId xmlns:a16="http://schemas.microsoft.com/office/drawing/2014/main" id="{E7D4BF4C-73C2-4BDA-BD3D-AA0FBA8729A4}"/>
              </a:ext>
            </a:extLst>
          </p:cNvPr>
          <p:cNvSpPr>
            <a:spLocks noGrp="1"/>
          </p:cNvSpPr>
          <p:nvPr>
            <p:ph idx="1"/>
          </p:nvPr>
        </p:nvSpPr>
        <p:spPr>
          <a:xfrm>
            <a:off x="314325" y="902889"/>
            <a:ext cx="8534400" cy="5052221"/>
          </a:xfrm>
        </p:spPr>
        <p:txBody>
          <a:bodyPr/>
          <a:lstStyle/>
          <a:p>
            <a:r>
              <a:rPr lang="en-US" sz="1800" dirty="0">
                <a:solidFill>
                  <a:schemeClr val="tx1"/>
                </a:solidFill>
                <a:latin typeface="Times New Roman" panose="02020603050405020304" pitchFamily="18" charset="0"/>
                <a:cs typeface="Times New Roman" panose="02020603050405020304" pitchFamily="18" charset="0"/>
              </a:rPr>
              <a:t>Count of QSE’s per day, who had a daily AS shortage greater than 1 MWh/day, per AS type:</a:t>
            </a: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a:p>
            <a:r>
              <a:rPr lang="en-US" sz="1800" dirty="0">
                <a:solidFill>
                  <a:schemeClr val="tx1"/>
                </a:solidFill>
                <a:latin typeface="Times New Roman" panose="02020603050405020304" pitchFamily="18" charset="0"/>
                <a:cs typeface="Times New Roman" panose="02020603050405020304" pitchFamily="18" charset="0"/>
              </a:rPr>
              <a:t>The sum of AS shortage amounts </a:t>
            </a:r>
            <a:r>
              <a:rPr lang="en-US" sz="1800">
                <a:solidFill>
                  <a:schemeClr val="tx1"/>
                </a:solidFill>
                <a:latin typeface="Times New Roman" panose="02020603050405020304" pitchFamily="18" charset="0"/>
                <a:cs typeface="Times New Roman" panose="02020603050405020304" pitchFamily="18" charset="0"/>
              </a:rPr>
              <a:t>(MWh/</a:t>
            </a:r>
            <a:r>
              <a:rPr lang="en-US" sz="1800" dirty="0">
                <a:solidFill>
                  <a:schemeClr val="tx1"/>
                </a:solidFill>
                <a:latin typeface="Times New Roman" panose="02020603050405020304" pitchFamily="18" charset="0"/>
                <a:cs typeface="Times New Roman" panose="02020603050405020304" pitchFamily="18" charset="0"/>
              </a:rPr>
              <a:t>day), considering the resources in the above count:</a:t>
            </a:r>
          </a:p>
          <a:p>
            <a:endParaRPr lang="en-US" sz="1800" dirty="0">
              <a:solidFill>
                <a:schemeClr val="tx1"/>
              </a:solidFill>
              <a:latin typeface="Times New Roman" panose="02020603050405020304" pitchFamily="18" charset="0"/>
              <a:cs typeface="Times New Roman" panose="02020603050405020304" pitchFamily="18" charset="0"/>
            </a:endParaRPr>
          </a:p>
          <a:p>
            <a:endParaRPr lang="en-US" sz="1800" dirty="0">
              <a:solidFill>
                <a:schemeClr val="tx1"/>
              </a:solidFill>
              <a:latin typeface="Times New Roman" panose="02020603050405020304" pitchFamily="18" charset="0"/>
              <a:cs typeface="Times New Roman" panose="02020603050405020304" pitchFamily="18" charset="0"/>
            </a:endParaRPr>
          </a:p>
          <a:p>
            <a:pPr marL="457200" lvl="1" indent="0">
              <a:buNone/>
            </a:pPr>
            <a:endParaRPr lang="en-US" sz="1600"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57B8D67-14CB-490F-A3C3-872F6ECA2D6C}"/>
              </a:ext>
            </a:extLst>
          </p:cNvPr>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5" name="Table 5">
            <a:extLst>
              <a:ext uri="{FF2B5EF4-FFF2-40B4-BE49-F238E27FC236}">
                <a16:creationId xmlns:a16="http://schemas.microsoft.com/office/drawing/2014/main" id="{E368176C-AF41-419A-A421-40D2AA732AFA}"/>
              </a:ext>
            </a:extLst>
          </p:cNvPr>
          <p:cNvGraphicFramePr>
            <a:graphicFrameLocks noGrp="1"/>
          </p:cNvGraphicFramePr>
          <p:nvPr>
            <p:extLst>
              <p:ext uri="{D42A27DB-BD31-4B8C-83A1-F6EECF244321}">
                <p14:modId xmlns:p14="http://schemas.microsoft.com/office/powerpoint/2010/main" val="3112051603"/>
              </p:ext>
            </p:extLst>
          </p:nvPr>
        </p:nvGraphicFramePr>
        <p:xfrm>
          <a:off x="1447800" y="1447800"/>
          <a:ext cx="6029324" cy="1851025"/>
        </p:xfrm>
        <a:graphic>
          <a:graphicData uri="http://schemas.openxmlformats.org/drawingml/2006/table">
            <a:tbl>
              <a:tblPr firstRow="1" bandRow="1">
                <a:tableStyleId>{5C22544A-7EE6-4342-B048-85BDC9FD1C3A}</a:tableStyleId>
              </a:tblPr>
              <a:tblGrid>
                <a:gridCol w="1507331">
                  <a:extLst>
                    <a:ext uri="{9D8B030D-6E8A-4147-A177-3AD203B41FA5}">
                      <a16:colId xmlns:a16="http://schemas.microsoft.com/office/drawing/2014/main" val="3844485388"/>
                    </a:ext>
                  </a:extLst>
                </a:gridCol>
                <a:gridCol w="1507331">
                  <a:extLst>
                    <a:ext uri="{9D8B030D-6E8A-4147-A177-3AD203B41FA5}">
                      <a16:colId xmlns:a16="http://schemas.microsoft.com/office/drawing/2014/main" val="990588512"/>
                    </a:ext>
                  </a:extLst>
                </a:gridCol>
                <a:gridCol w="1507331">
                  <a:extLst>
                    <a:ext uri="{9D8B030D-6E8A-4147-A177-3AD203B41FA5}">
                      <a16:colId xmlns:a16="http://schemas.microsoft.com/office/drawing/2014/main" val="1307087969"/>
                    </a:ext>
                  </a:extLst>
                </a:gridCol>
                <a:gridCol w="1507331">
                  <a:extLst>
                    <a:ext uri="{9D8B030D-6E8A-4147-A177-3AD203B41FA5}">
                      <a16:colId xmlns:a16="http://schemas.microsoft.com/office/drawing/2014/main" val="3041858407"/>
                    </a:ext>
                  </a:extLst>
                </a:gridCol>
              </a:tblGrid>
              <a:tr h="370205">
                <a:tc>
                  <a:txBody>
                    <a:bodyPr/>
                    <a:lstStyle/>
                    <a:p>
                      <a:pPr marL="0" marR="0" algn="ctr">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rPr>
                        <a:t>Product</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rPr>
                        <a:t>Min</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rPr>
                        <a:t>Mean</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rPr>
                        <a:t>Max</a:t>
                      </a:r>
                      <a:endParaRPr lang="en-US" sz="1400" dirty="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3571757392"/>
                  </a:ext>
                </a:extLst>
              </a:tr>
              <a:tr h="370205">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REGDN</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2.39</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7</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1245589476"/>
                  </a:ext>
                </a:extLst>
              </a:tr>
              <a:tr h="370205">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REGUP</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3.42</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7</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1134627141"/>
                  </a:ext>
                </a:extLst>
              </a:tr>
              <a:tr h="370205">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RRS</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3</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9.27</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16</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777315709"/>
                  </a:ext>
                </a:extLst>
              </a:tr>
              <a:tr h="370205">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NSPIN</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1</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2.46</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8</a:t>
                      </a:r>
                      <a:endParaRPr lang="en-US" sz="1400" dirty="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2234885925"/>
                  </a:ext>
                </a:extLst>
              </a:tr>
            </a:tbl>
          </a:graphicData>
        </a:graphic>
      </p:graphicFrame>
      <p:graphicFrame>
        <p:nvGraphicFramePr>
          <p:cNvPr id="6" name="Table 6">
            <a:extLst>
              <a:ext uri="{FF2B5EF4-FFF2-40B4-BE49-F238E27FC236}">
                <a16:creationId xmlns:a16="http://schemas.microsoft.com/office/drawing/2014/main" id="{575981C9-DA7D-4172-9CE8-E83080058D34}"/>
              </a:ext>
            </a:extLst>
          </p:cNvPr>
          <p:cNvGraphicFramePr>
            <a:graphicFrameLocks noGrp="1"/>
          </p:cNvGraphicFramePr>
          <p:nvPr>
            <p:extLst>
              <p:ext uri="{D42A27DB-BD31-4B8C-83A1-F6EECF244321}">
                <p14:modId xmlns:p14="http://schemas.microsoft.com/office/powerpoint/2010/main" val="264503663"/>
              </p:ext>
            </p:extLst>
          </p:nvPr>
        </p:nvGraphicFramePr>
        <p:xfrm>
          <a:off x="1447800" y="4482902"/>
          <a:ext cx="6096000" cy="1854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457254987"/>
                    </a:ext>
                  </a:extLst>
                </a:gridCol>
                <a:gridCol w="1524000">
                  <a:extLst>
                    <a:ext uri="{9D8B030D-6E8A-4147-A177-3AD203B41FA5}">
                      <a16:colId xmlns:a16="http://schemas.microsoft.com/office/drawing/2014/main" val="301728150"/>
                    </a:ext>
                  </a:extLst>
                </a:gridCol>
                <a:gridCol w="1524000">
                  <a:extLst>
                    <a:ext uri="{9D8B030D-6E8A-4147-A177-3AD203B41FA5}">
                      <a16:colId xmlns:a16="http://schemas.microsoft.com/office/drawing/2014/main" val="3557002071"/>
                    </a:ext>
                  </a:extLst>
                </a:gridCol>
                <a:gridCol w="1524000">
                  <a:extLst>
                    <a:ext uri="{9D8B030D-6E8A-4147-A177-3AD203B41FA5}">
                      <a16:colId xmlns:a16="http://schemas.microsoft.com/office/drawing/2014/main" val="1124714856"/>
                    </a:ext>
                  </a:extLst>
                </a:gridCol>
              </a:tblGrid>
              <a:tr h="370840">
                <a:tc>
                  <a:txBody>
                    <a:bodyPr/>
                    <a:lstStyle/>
                    <a:p>
                      <a:pPr marL="0" marR="0" algn="ctr">
                        <a:spcBef>
                          <a:spcPts val="0"/>
                        </a:spcBef>
                        <a:spcAft>
                          <a:spcPts val="0"/>
                        </a:spcAft>
                      </a:pPr>
                      <a:r>
                        <a:rPr lang="en-US" sz="1400" b="1" dirty="0">
                          <a:solidFill>
                            <a:srgbClr val="000000"/>
                          </a:solidFill>
                          <a:effectLst/>
                          <a:latin typeface="Calibri" panose="020F0502020204030204" pitchFamily="34" charset="0"/>
                          <a:ea typeface="Calibri" panose="020F0502020204030204" pitchFamily="34" charset="0"/>
                        </a:rPr>
                        <a:t>Product</a:t>
                      </a:r>
                      <a:endParaRPr lang="en-US" sz="1400" dirty="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rPr>
                        <a:t>Min</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rPr>
                        <a:t>Mean</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rPr>
                        <a:t>Max</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348763646"/>
                  </a:ext>
                </a:extLst>
              </a:tr>
              <a:tr h="37084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REGDN</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36</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302</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1389953768"/>
                  </a:ext>
                </a:extLst>
              </a:tr>
              <a:tr h="37084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REGUP</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69</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490</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2686571121"/>
                  </a:ext>
                </a:extLst>
              </a:tr>
              <a:tr h="37084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RRS</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6</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118</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3674</a:t>
                      </a:r>
                      <a:endParaRPr lang="en-US" sz="140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2169892268"/>
                  </a:ext>
                </a:extLst>
              </a:tr>
              <a:tr h="370840">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NSPIN</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a:solidFill>
                            <a:srgbClr val="000000"/>
                          </a:solidFill>
                          <a:effectLst/>
                          <a:latin typeface="Calibri" panose="020F0502020204030204" pitchFamily="34" charset="0"/>
                          <a:ea typeface="Calibri" panose="020F0502020204030204" pitchFamily="34" charset="0"/>
                        </a:rPr>
                        <a:t>121</a:t>
                      </a:r>
                      <a:endParaRPr lang="en-US" sz="1400">
                        <a:effectLst/>
                        <a:latin typeface="Calibri" panose="020F0502020204030204" pitchFamily="34" charset="0"/>
                        <a:ea typeface="Calibri" panose="020F0502020204030204" pitchFamily="34" charset="0"/>
                      </a:endParaRPr>
                    </a:p>
                  </a:txBody>
                  <a:tcPr marL="50800" marR="50800" marT="50800" marB="50800"/>
                </a:tc>
                <a:tc>
                  <a:txBody>
                    <a:bodyPr/>
                    <a:lstStyle/>
                    <a:p>
                      <a:pPr marL="0" marR="0" algn="ctr">
                        <a:spcBef>
                          <a:spcPts val="0"/>
                        </a:spcBef>
                        <a:spcAft>
                          <a:spcPts val="0"/>
                        </a:spcAft>
                      </a:pPr>
                      <a:r>
                        <a:rPr lang="en-US" sz="1400" dirty="0">
                          <a:solidFill>
                            <a:srgbClr val="000000"/>
                          </a:solidFill>
                          <a:effectLst/>
                          <a:latin typeface="Calibri" panose="020F0502020204030204" pitchFamily="34" charset="0"/>
                          <a:ea typeface="Calibri" panose="020F0502020204030204" pitchFamily="34" charset="0"/>
                        </a:rPr>
                        <a:t>1528</a:t>
                      </a:r>
                      <a:endParaRPr lang="en-US" sz="1400" dirty="0">
                        <a:effectLst/>
                        <a:latin typeface="Calibri" panose="020F0502020204030204" pitchFamily="34" charset="0"/>
                        <a:ea typeface="Calibri" panose="020F0502020204030204" pitchFamily="34" charset="0"/>
                      </a:endParaRPr>
                    </a:p>
                  </a:txBody>
                  <a:tcPr marL="50800" marR="50800" marT="50800" marB="50800"/>
                </a:tc>
                <a:extLst>
                  <a:ext uri="{0D108BD9-81ED-4DB2-BD59-A6C34878D82A}">
                    <a16:rowId xmlns:a16="http://schemas.microsoft.com/office/drawing/2014/main" val="1527723884"/>
                  </a:ext>
                </a:extLst>
              </a:tr>
            </a:tbl>
          </a:graphicData>
        </a:graphic>
      </p:graphicFrame>
    </p:spTree>
    <p:extLst>
      <p:ext uri="{BB962C8B-B14F-4D97-AF65-F5344CB8AC3E}">
        <p14:creationId xmlns:p14="http://schemas.microsoft.com/office/powerpoint/2010/main" val="1649742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088C1-C926-4E57-915C-A29B48B5FDBA}"/>
              </a:ext>
            </a:extLst>
          </p:cNvPr>
          <p:cNvSpPr>
            <a:spLocks noGrp="1"/>
          </p:cNvSpPr>
          <p:nvPr>
            <p:ph type="title"/>
          </p:nvPr>
        </p:nvSpPr>
        <p:spPr/>
        <p:txBody>
          <a:bodyPr/>
          <a:lstStyle/>
          <a:p>
            <a:r>
              <a:rPr lang="en-US" dirty="0"/>
              <a:t>NPRR1149 Key Functions</a:t>
            </a:r>
          </a:p>
        </p:txBody>
      </p:sp>
      <p:sp>
        <p:nvSpPr>
          <p:cNvPr id="3" name="Content Placeholder 2">
            <a:extLst>
              <a:ext uri="{FF2B5EF4-FFF2-40B4-BE49-F238E27FC236}">
                <a16:creationId xmlns:a16="http://schemas.microsoft.com/office/drawing/2014/main" id="{048385A5-6B49-4E6B-A857-E811F6130574}"/>
              </a:ext>
            </a:extLst>
          </p:cNvPr>
          <p:cNvSpPr>
            <a:spLocks noGrp="1"/>
          </p:cNvSpPr>
          <p:nvPr>
            <p:ph idx="1"/>
          </p:nvPr>
        </p:nvSpPr>
        <p:spPr>
          <a:xfrm>
            <a:off x="342900" y="1219200"/>
            <a:ext cx="8534400" cy="4724400"/>
          </a:xfrm>
        </p:spPr>
        <p:txBody>
          <a:bodyPr/>
          <a:lstStyle/>
          <a:p>
            <a:endParaRPr lang="en-US" sz="1800" dirty="0">
              <a:solidFill>
                <a:schemeClr val="tx1"/>
              </a:solidFill>
              <a:latin typeface="Times New Roman" panose="02020603050405020304" pitchFamily="18" charset="0"/>
              <a:cs typeface="Times New Roman" panose="02020603050405020304" pitchFamily="18" charset="0"/>
            </a:endParaRPr>
          </a:p>
          <a:p>
            <a:pPr marL="457200" marR="0" indent="-457200">
              <a:spcBef>
                <a:spcPts val="0"/>
              </a:spcBef>
              <a:spcAft>
                <a:spcPts val="1200"/>
              </a:spcAft>
            </a:pPr>
            <a:r>
              <a:rPr lang="en-US" sz="1800" dirty="0">
                <a:solidFill>
                  <a:schemeClr val="tx1"/>
                </a:solidFill>
                <a:latin typeface="Times New Roman" panose="02020603050405020304" pitchFamily="18" charset="0"/>
                <a:cs typeface="Times New Roman" panose="02020603050405020304" pitchFamily="18" charset="0"/>
              </a:rPr>
              <a:t>Clarify what is considered a Failure of AS Responsibility under 6.4.9.1.3:</a:t>
            </a:r>
          </a:p>
          <a:p>
            <a:pPr marL="685800" lvl="1">
              <a:spcBef>
                <a:spcPts val="0"/>
              </a:spcBef>
              <a:spcAft>
                <a:spcPts val="1200"/>
              </a:spcAft>
            </a:pPr>
            <a:r>
              <a:rPr lang="en-US" sz="1600" dirty="0">
                <a:effectLst/>
                <a:latin typeface="Times New Roman" panose="02020603050405020304" pitchFamily="18" charset="0"/>
                <a:ea typeface="Times New Roman" panose="02020603050405020304" pitchFamily="18" charset="0"/>
              </a:rPr>
              <a:t>A QSE is considered to have failed on its Ancillary Services Supply Responsibility when ERCOT determines, in its sole discretion, that some or all of the QSE’s Ancillary Service capacity </a:t>
            </a:r>
            <a:r>
              <a:rPr lang="en-US" sz="1600" u="sng" dirty="0">
                <a:effectLst/>
                <a:latin typeface="Times New Roman" panose="02020603050405020304" pitchFamily="18" charset="0"/>
                <a:ea typeface="Times New Roman" panose="02020603050405020304" pitchFamily="18" charset="0"/>
              </a:rPr>
              <a:t>will not be available </a:t>
            </a:r>
            <a:r>
              <a:rPr lang="en-US" sz="1600" dirty="0">
                <a:effectLst/>
                <a:latin typeface="Times New Roman" panose="02020603050405020304" pitchFamily="18" charset="0"/>
                <a:ea typeface="Times New Roman" panose="02020603050405020304" pitchFamily="18" charset="0"/>
              </a:rPr>
              <a:t>in Real-Time, </a:t>
            </a:r>
            <a:r>
              <a:rPr lang="en-US" sz="1600" u="sng" dirty="0">
                <a:effectLst/>
                <a:latin typeface="Times New Roman" panose="02020603050405020304" pitchFamily="18" charset="0"/>
                <a:ea typeface="Times New Roman" panose="02020603050405020304" pitchFamily="18" charset="0"/>
              </a:rPr>
              <a:t>was not available </a:t>
            </a:r>
            <a:r>
              <a:rPr lang="en-US" sz="1600" dirty="0">
                <a:effectLst/>
                <a:latin typeface="Times New Roman" panose="02020603050405020304" pitchFamily="18" charset="0"/>
                <a:ea typeface="Times New Roman" panose="02020603050405020304" pitchFamily="18" charset="0"/>
              </a:rPr>
              <a:t>during any interval for which the QSE had an Ancillary Service Supply Responsibility, or that the QSE </a:t>
            </a:r>
            <a:r>
              <a:rPr lang="en-US" sz="1600" u="sng" dirty="0">
                <a:effectLst/>
                <a:latin typeface="Times New Roman" panose="02020603050405020304" pitchFamily="18" charset="0"/>
                <a:ea typeface="Times New Roman" panose="02020603050405020304" pitchFamily="18" charset="0"/>
              </a:rPr>
              <a:t>assigned all or part of an Ancillary Service Supply Responsibility to a Resource that has not been qualified to provide that Ancillary Service.</a:t>
            </a:r>
            <a:r>
              <a:rPr lang="en-US" sz="1600" dirty="0">
                <a:effectLst/>
                <a:latin typeface="Times New Roman" panose="02020603050405020304" pitchFamily="18" charset="0"/>
                <a:ea typeface="Times New Roman" panose="02020603050405020304" pitchFamily="18" charset="0"/>
              </a:rPr>
              <a:t> </a:t>
            </a:r>
          </a:p>
          <a:p>
            <a:pPr marL="285750">
              <a:spcBef>
                <a:spcPts val="0"/>
              </a:spcBef>
              <a:spcAft>
                <a:spcPts val="1200"/>
              </a:spcAft>
            </a:pPr>
            <a:endParaRPr lang="en-US" sz="1800" dirty="0">
              <a:latin typeface="Times New Roman" panose="02020603050405020304" pitchFamily="18" charset="0"/>
              <a:ea typeface="Times New Roman" panose="02020603050405020304" pitchFamily="18" charset="0"/>
            </a:endParaRPr>
          </a:p>
          <a:p>
            <a:pPr marL="285750">
              <a:spcBef>
                <a:spcPts val="0"/>
              </a:spcBef>
              <a:spcAft>
                <a:spcPts val="1200"/>
              </a:spcAft>
            </a:pPr>
            <a:r>
              <a:rPr lang="en-US" sz="2000" dirty="0">
                <a:solidFill>
                  <a:schemeClr val="tx1"/>
                </a:solidFill>
                <a:latin typeface="Times New Roman" panose="02020603050405020304" pitchFamily="18" charset="0"/>
                <a:cs typeface="Times New Roman" panose="02020603050405020304" pitchFamily="18" charset="0"/>
              </a:rPr>
              <a:t>The </a:t>
            </a:r>
            <a:r>
              <a:rPr lang="en-US" sz="1800" dirty="0">
                <a:solidFill>
                  <a:schemeClr val="tx1"/>
                </a:solidFill>
                <a:latin typeface="Times New Roman" panose="02020603050405020304" pitchFamily="18" charset="0"/>
                <a:cs typeface="Times New Roman" panose="02020603050405020304" pitchFamily="18" charset="0"/>
              </a:rPr>
              <a:t>addition of the Systematic Failed Quantity process will not replace the actions taken by the ERCOT operator. The Control Room will continue to assess shortages to AS during Real-Time and replace with a SASM if they so choose. This new process will account for those replacements at the end of the Operating Day.</a:t>
            </a:r>
          </a:p>
          <a:p>
            <a:pPr marL="857250" lvl="1" indent="-457200">
              <a:spcBef>
                <a:spcPts val="0"/>
              </a:spcBef>
              <a:spcAft>
                <a:spcPts val="1200"/>
              </a:spcAft>
            </a:pPr>
            <a:endParaRPr lang="en-US" sz="1600" dirty="0">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C05AEBB2-C937-43DF-8A20-AC06C11BBF8C}"/>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19655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CF588-DC8C-45FE-A1E3-5E785BB537A7}"/>
              </a:ext>
            </a:extLst>
          </p:cNvPr>
          <p:cNvSpPr>
            <a:spLocks noGrp="1"/>
          </p:cNvSpPr>
          <p:nvPr>
            <p:ph type="title"/>
          </p:nvPr>
        </p:nvSpPr>
        <p:spPr/>
        <p:txBody>
          <a:bodyPr/>
          <a:lstStyle/>
          <a:p>
            <a:r>
              <a:rPr lang="en-US" dirty="0"/>
              <a:t>NPRR1149 Key Functions</a:t>
            </a:r>
          </a:p>
        </p:txBody>
      </p:sp>
      <p:sp>
        <p:nvSpPr>
          <p:cNvPr id="3" name="Content Placeholder 2">
            <a:extLst>
              <a:ext uri="{FF2B5EF4-FFF2-40B4-BE49-F238E27FC236}">
                <a16:creationId xmlns:a16="http://schemas.microsoft.com/office/drawing/2014/main" id="{75C2AD43-65FA-4089-BEE8-04003FC0A716}"/>
              </a:ext>
            </a:extLst>
          </p:cNvPr>
          <p:cNvSpPr>
            <a:spLocks noGrp="1"/>
          </p:cNvSpPr>
          <p:nvPr>
            <p:ph idx="1"/>
          </p:nvPr>
        </p:nvSpPr>
        <p:spPr>
          <a:xfrm>
            <a:off x="304800" y="1219200"/>
            <a:ext cx="8534400" cy="3505200"/>
          </a:xfrm>
        </p:spPr>
        <p:txBody>
          <a:bodyPr/>
          <a:lstStyle/>
          <a:p>
            <a:endParaRPr lang="en-US" sz="18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4A6060E-E500-4DDA-9272-7AE7A794A98B}"/>
              </a:ext>
            </a:extLst>
          </p:cNvPr>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a:extLst>
              <a:ext uri="{FF2B5EF4-FFF2-40B4-BE49-F238E27FC236}">
                <a16:creationId xmlns:a16="http://schemas.microsoft.com/office/drawing/2014/main" id="{914F5960-2DFB-4255-A6D5-1529EEA4DA28}"/>
              </a:ext>
            </a:extLst>
          </p:cNvPr>
          <p:cNvSpPr txBox="1"/>
          <p:nvPr/>
        </p:nvSpPr>
        <p:spPr>
          <a:xfrm>
            <a:off x="457200" y="1447800"/>
            <a:ext cx="7924800" cy="3447098"/>
          </a:xfrm>
          <a:prstGeom prst="rect">
            <a:avLst/>
          </a:prstGeom>
          <a:noFill/>
        </p:spPr>
        <p:txBody>
          <a:bodyPr wrap="square">
            <a:spAutoFit/>
          </a:bodyPr>
          <a:lstStyle/>
          <a:p>
            <a:pPr marL="285750" indent="-285750">
              <a:buFont typeface="Arial" panose="020B0604020202020204" pitchFamily="34" charset="0"/>
              <a:buChar char="•"/>
            </a:pPr>
            <a:r>
              <a:rPr lang="en-US" sz="1800" dirty="0">
                <a:solidFill>
                  <a:schemeClr val="tx1"/>
                </a:solidFill>
                <a:latin typeface="Times New Roman" panose="02020603050405020304" pitchFamily="18" charset="0"/>
                <a:cs typeface="Times New Roman" panose="02020603050405020304" pitchFamily="18" charset="0"/>
              </a:rPr>
              <a:t>Enhancing language in Section 4.4.7.4 to clarify that although a QSE may hold an Ancillary Service Supply Responsibility without having Resources, that responsibility must be met by Resources in Real-Time.  The language proposed in this section does not create new responsibilities but clarifies existing requirements for how a QSE must meet its Ancillary Service Supply Responsibility.</a:t>
            </a:r>
          </a:p>
          <a:p>
            <a:endParaRPr lang="en-US" sz="1800" dirty="0">
              <a:solidFill>
                <a:schemeClr val="tx1"/>
              </a:solidFill>
              <a:latin typeface="Times New Roman" panose="02020603050405020304" pitchFamily="18" charset="0"/>
              <a:cs typeface="Times New Roman" panose="02020603050405020304" pitchFamily="18" charset="0"/>
            </a:endParaRPr>
          </a:p>
          <a:p>
            <a:pPr marL="685800" lvl="1" indent="-285750">
              <a:spcAft>
                <a:spcPts val="1200"/>
              </a:spcAft>
              <a:buFont typeface="Arial" panose="020B0604020202020204" pitchFamily="34" charset="0"/>
              <a:buChar char="–"/>
            </a:pPr>
            <a:r>
              <a:rPr lang="en-US" sz="1600" dirty="0">
                <a:solidFill>
                  <a:schemeClr val="tx2"/>
                </a:solidFill>
                <a:latin typeface="Times New Roman" panose="02020603050405020304" pitchFamily="18" charset="0"/>
              </a:rPr>
              <a:t>(5) A QSE’s Ancillary Service Supply Responsibility must be met by identified Resources that are qualified to provide the Ancillary Service, per Section 8.1.1.2.1 Ancillary Service Technical Requirements and Qualification Criteria and Test Methods and available to act on Dispatch Instructions.</a:t>
            </a:r>
          </a:p>
          <a:p>
            <a:pPr marL="742950" lvl="1"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2439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CF588-DC8C-45FE-A1E3-5E785BB537A7}"/>
              </a:ext>
            </a:extLst>
          </p:cNvPr>
          <p:cNvSpPr>
            <a:spLocks noGrp="1"/>
          </p:cNvSpPr>
          <p:nvPr>
            <p:ph type="title"/>
          </p:nvPr>
        </p:nvSpPr>
        <p:spPr/>
        <p:txBody>
          <a:bodyPr/>
          <a:lstStyle/>
          <a:p>
            <a:r>
              <a:rPr lang="en-US" dirty="0"/>
              <a:t>NPRR1149 Key Functions</a:t>
            </a:r>
          </a:p>
        </p:txBody>
      </p:sp>
      <p:sp>
        <p:nvSpPr>
          <p:cNvPr id="3" name="Content Placeholder 2">
            <a:extLst>
              <a:ext uri="{FF2B5EF4-FFF2-40B4-BE49-F238E27FC236}">
                <a16:creationId xmlns:a16="http://schemas.microsoft.com/office/drawing/2014/main" id="{75C2AD43-65FA-4089-BEE8-04003FC0A716}"/>
              </a:ext>
            </a:extLst>
          </p:cNvPr>
          <p:cNvSpPr>
            <a:spLocks noGrp="1"/>
          </p:cNvSpPr>
          <p:nvPr>
            <p:ph idx="1"/>
          </p:nvPr>
        </p:nvSpPr>
        <p:spPr>
          <a:xfrm>
            <a:off x="304800" y="1219200"/>
            <a:ext cx="8534400" cy="3505200"/>
          </a:xfrm>
        </p:spPr>
        <p:txBody>
          <a:bodyPr/>
          <a:lstStyle/>
          <a:p>
            <a:endParaRPr lang="en-US" sz="18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4A6060E-E500-4DDA-9272-7AE7A794A98B}"/>
              </a:ext>
            </a:extLst>
          </p:cNvPr>
          <p:cNvSpPr>
            <a:spLocks noGrp="1"/>
          </p:cNvSpPr>
          <p:nvPr>
            <p:ph type="sldNum" sz="quarter" idx="4"/>
          </p:nvPr>
        </p:nvSpPr>
        <p:spPr/>
        <p:txBody>
          <a:bodyPr/>
          <a:lstStyle/>
          <a:p>
            <a:fld id="{1D93BD3E-1E9A-4970-A6F7-E7AC52762E0C}" type="slidenum">
              <a:rPr lang="en-US" smtClean="0"/>
              <a:pPr/>
              <a:t>7</a:t>
            </a:fld>
            <a:endParaRPr lang="en-US" dirty="0"/>
          </a:p>
        </p:txBody>
      </p:sp>
      <p:sp>
        <p:nvSpPr>
          <p:cNvPr id="6" name="TextBox 5">
            <a:extLst>
              <a:ext uri="{FF2B5EF4-FFF2-40B4-BE49-F238E27FC236}">
                <a16:creationId xmlns:a16="http://schemas.microsoft.com/office/drawing/2014/main" id="{914F5960-2DFB-4255-A6D5-1529EEA4DA28}"/>
              </a:ext>
            </a:extLst>
          </p:cNvPr>
          <p:cNvSpPr txBox="1"/>
          <p:nvPr/>
        </p:nvSpPr>
        <p:spPr>
          <a:xfrm>
            <a:off x="457200" y="1447800"/>
            <a:ext cx="7924800" cy="4093428"/>
          </a:xfrm>
          <a:prstGeom prst="rect">
            <a:avLst/>
          </a:prstGeom>
          <a:noFill/>
        </p:spPr>
        <p:txBody>
          <a:bodyPr wrap="square">
            <a:spAutoFit/>
          </a:bodyPr>
          <a:lstStyle/>
          <a:p>
            <a:pPr marL="285750" indent="-285750">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A charge to each QSE that fails on its Ancillary Service Supply Responsibility, whether or not a SASM is executed due to its failure to supply, is calculated </a:t>
            </a:r>
            <a:r>
              <a:rPr lang="en-US" sz="2000" u="sng" dirty="0">
                <a:effectLst/>
                <a:latin typeface="Times New Roman" panose="02020603050405020304" pitchFamily="18" charset="0"/>
                <a:ea typeface="Times New Roman" panose="02020603050405020304" pitchFamily="18" charset="0"/>
              </a:rPr>
              <a:t>by service </a:t>
            </a:r>
            <a:r>
              <a:rPr lang="en-US" sz="2000" dirty="0">
                <a:effectLst/>
                <a:latin typeface="Times New Roman" panose="02020603050405020304" pitchFamily="18" charset="0"/>
                <a:ea typeface="Times New Roman" panose="02020603050405020304" pitchFamily="18" charset="0"/>
              </a:rPr>
              <a:t>for a given Operating Hour following this general formula:</a:t>
            </a:r>
          </a:p>
          <a:p>
            <a:pPr marL="285750"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2"/>
              </a:solidFill>
              <a:latin typeface="Times New Roman" panose="02020603050405020304" pitchFamily="18" charset="0"/>
            </a:endParaRPr>
          </a:p>
          <a:p>
            <a:r>
              <a:rPr lang="en-US" dirty="0">
                <a:solidFill>
                  <a:schemeClr val="tx2"/>
                </a:solidFill>
                <a:latin typeface="Times New Roman" panose="02020603050405020304" pitchFamily="18" charset="0"/>
              </a:rPr>
              <a:t>Sum of QSEs: </a:t>
            </a:r>
          </a:p>
          <a:p>
            <a:r>
              <a:rPr lang="en-US" dirty="0">
                <a:solidFill>
                  <a:schemeClr val="tx2"/>
                </a:solidFill>
                <a:latin typeface="Times New Roman" panose="02020603050405020304" pitchFamily="18" charset="0"/>
              </a:rPr>
              <a:t>(Self Arranged +  Trades (QSE is seller) + SASM Award + DAM Award + RUC Award) – (Trades (QSE is buyer) + Failed Quantity + Infeasible Failed Quantity)</a:t>
            </a:r>
          </a:p>
          <a:p>
            <a:endParaRPr lang="en-US" dirty="0">
              <a:solidFill>
                <a:schemeClr val="tx2"/>
              </a:solidFill>
              <a:latin typeface="Times New Roman" panose="02020603050405020304" pitchFamily="18" charset="0"/>
            </a:endParaRPr>
          </a:p>
          <a:p>
            <a:r>
              <a:rPr lang="en-US" dirty="0">
                <a:solidFill>
                  <a:schemeClr val="tx2"/>
                </a:solidFill>
                <a:latin typeface="Times New Roman" panose="02020603050405020304" pitchFamily="18" charset="0"/>
              </a:rPr>
              <a:t>Minus </a:t>
            </a:r>
          </a:p>
          <a:p>
            <a:endParaRPr lang="en-US" dirty="0">
              <a:solidFill>
                <a:schemeClr val="tx2"/>
              </a:solidFill>
              <a:latin typeface="Times New Roman" panose="02020603050405020304" pitchFamily="18" charset="0"/>
            </a:endParaRPr>
          </a:p>
          <a:p>
            <a:r>
              <a:rPr lang="en-US" dirty="0">
                <a:solidFill>
                  <a:schemeClr val="tx2"/>
                </a:solidFill>
                <a:latin typeface="Times New Roman" panose="02020603050405020304" pitchFamily="18" charset="0"/>
              </a:rPr>
              <a:t>Sum of  Telemetered Responsibility for all QSE’s Resources</a:t>
            </a:r>
          </a:p>
          <a:p>
            <a:pPr marL="285750"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2779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CF588-DC8C-45FE-A1E3-5E785BB537A7}"/>
              </a:ext>
            </a:extLst>
          </p:cNvPr>
          <p:cNvSpPr>
            <a:spLocks noGrp="1"/>
          </p:cNvSpPr>
          <p:nvPr>
            <p:ph type="title"/>
          </p:nvPr>
        </p:nvSpPr>
        <p:spPr/>
        <p:txBody>
          <a:bodyPr/>
          <a:lstStyle/>
          <a:p>
            <a:r>
              <a:rPr lang="en-US" dirty="0"/>
              <a:t>NPRR1149 Key Functions</a:t>
            </a:r>
          </a:p>
        </p:txBody>
      </p:sp>
      <p:sp>
        <p:nvSpPr>
          <p:cNvPr id="3" name="Content Placeholder 2">
            <a:extLst>
              <a:ext uri="{FF2B5EF4-FFF2-40B4-BE49-F238E27FC236}">
                <a16:creationId xmlns:a16="http://schemas.microsoft.com/office/drawing/2014/main" id="{75C2AD43-65FA-4089-BEE8-04003FC0A716}"/>
              </a:ext>
            </a:extLst>
          </p:cNvPr>
          <p:cNvSpPr>
            <a:spLocks noGrp="1"/>
          </p:cNvSpPr>
          <p:nvPr>
            <p:ph idx="1"/>
          </p:nvPr>
        </p:nvSpPr>
        <p:spPr>
          <a:xfrm>
            <a:off x="304800" y="1219200"/>
            <a:ext cx="8534400" cy="3505200"/>
          </a:xfrm>
        </p:spPr>
        <p:txBody>
          <a:bodyPr/>
          <a:lstStyle/>
          <a:p>
            <a:endParaRPr lang="en-US" sz="18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4A6060E-E500-4DDA-9272-7AE7A794A98B}"/>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6" name="TextBox 5">
            <a:extLst>
              <a:ext uri="{FF2B5EF4-FFF2-40B4-BE49-F238E27FC236}">
                <a16:creationId xmlns:a16="http://schemas.microsoft.com/office/drawing/2014/main" id="{914F5960-2DFB-4255-A6D5-1529EEA4DA28}"/>
              </a:ext>
            </a:extLst>
          </p:cNvPr>
          <p:cNvSpPr txBox="1"/>
          <p:nvPr/>
        </p:nvSpPr>
        <p:spPr>
          <a:xfrm>
            <a:off x="381000" y="1144270"/>
            <a:ext cx="7924800" cy="4401205"/>
          </a:xfrm>
          <a:prstGeom prst="rect">
            <a:avLst/>
          </a:prstGeom>
          <a:noFill/>
        </p:spPr>
        <p:txBody>
          <a:bodyPr wrap="square">
            <a:spAutoFit/>
          </a:bodyPr>
          <a:lstStyle/>
          <a:p>
            <a:pPr marL="285750" indent="-285750">
              <a:buFont typeface="Arial" panose="020B0604020202020204" pitchFamily="34" charset="0"/>
              <a:buChar char="•"/>
            </a:pPr>
            <a:r>
              <a:rPr lang="en-US" sz="2000" dirty="0">
                <a:effectLst/>
                <a:latin typeface="Times New Roman" panose="02020603050405020304" pitchFamily="18" charset="0"/>
                <a:ea typeface="Times New Roman" panose="02020603050405020304" pitchFamily="18" charset="0"/>
              </a:rPr>
              <a:t>Special handling has been added to take</a:t>
            </a:r>
            <a:r>
              <a:rPr lang="en-US" sz="2000" dirty="0">
                <a:latin typeface="Times New Roman" panose="02020603050405020304" pitchFamily="18" charset="0"/>
                <a:ea typeface="Times New Roman" panose="02020603050405020304" pitchFamily="18" charset="0"/>
              </a:rPr>
              <a:t> a snapshot of </a:t>
            </a:r>
            <a:r>
              <a:rPr lang="en-US" sz="2000" dirty="0">
                <a:effectLst/>
                <a:latin typeface="Times New Roman" panose="02020603050405020304" pitchFamily="18" charset="0"/>
                <a:ea typeface="Times New Roman" panose="02020603050405020304" pitchFamily="18" charset="0"/>
              </a:rPr>
              <a:t>the Responsibility prior to </a:t>
            </a:r>
            <a:r>
              <a:rPr lang="en-US" sz="2000" dirty="0">
                <a:latin typeface="Times New Roman" panose="02020603050405020304" pitchFamily="18" charset="0"/>
                <a:ea typeface="Times New Roman" panose="02020603050405020304" pitchFamily="18" charset="0"/>
              </a:rPr>
              <a:t>a deployment event </a:t>
            </a:r>
            <a:r>
              <a:rPr lang="en-US" sz="2000" dirty="0">
                <a:effectLst/>
                <a:latin typeface="Times New Roman" panose="02020603050405020304" pitchFamily="18" charset="0"/>
                <a:ea typeface="Times New Roman" panose="02020603050405020304" pitchFamily="18" charset="0"/>
              </a:rPr>
              <a:t>for Load Resources due to behavior observed during Winter Storm Uri:</a:t>
            </a:r>
            <a:endParaRPr lang="en-US" sz="2000" dirty="0">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endParaRPr lang="en-US" sz="1800" dirty="0">
              <a:solidFill>
                <a:srgbClr val="5B6770"/>
              </a:solidFill>
              <a:latin typeface="Times New Roman" panose="02020603050405020304" pitchFamily="18" charset="0"/>
            </a:endParaRPr>
          </a:p>
          <a:p>
            <a:pPr marL="1828800" marR="0" indent="-1371600">
              <a:spcBef>
                <a:spcPts val="0"/>
              </a:spcBef>
              <a:spcAft>
                <a:spcPts val="1200"/>
              </a:spcAft>
            </a:pPr>
            <a:r>
              <a:rPr lang="en-US" dirty="0">
                <a:solidFill>
                  <a:schemeClr val="tx2"/>
                </a:solidFill>
                <a:latin typeface="Times New Roman" panose="02020603050405020304" pitchFamily="18" charset="0"/>
              </a:rPr>
              <a:t>Where for Load Resources, other than Controllable Load Resources, during an RRS (also Non-Spin and ECRS) deployment event:</a:t>
            </a:r>
          </a:p>
          <a:p>
            <a:pPr marL="1828800" marR="0" indent="-1371600">
              <a:spcBef>
                <a:spcPts val="0"/>
              </a:spcBef>
              <a:spcAft>
                <a:spcPts val="1200"/>
              </a:spcAft>
            </a:pPr>
            <a:r>
              <a:rPr lang="en-US" dirty="0">
                <a:solidFill>
                  <a:schemeClr val="tx2"/>
                </a:solidFill>
                <a:latin typeface="Times New Roman" panose="02020603050405020304" pitchFamily="18" charset="0"/>
              </a:rPr>
              <a:t>Telemetry:	</a:t>
            </a:r>
            <a:r>
              <a:rPr lang="es-ES" dirty="0" err="1">
                <a:solidFill>
                  <a:schemeClr val="tx2"/>
                </a:solidFill>
                <a:latin typeface="Times New Roman" panose="02020603050405020304" pitchFamily="18" charset="0"/>
              </a:rPr>
              <a:t>snapshot</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to</a:t>
            </a:r>
            <a:r>
              <a:rPr lang="es-ES" dirty="0">
                <a:solidFill>
                  <a:schemeClr val="tx2"/>
                </a:solidFill>
                <a:latin typeface="Times New Roman" panose="02020603050405020304" pitchFamily="18" charset="0"/>
              </a:rPr>
              <a:t> be </a:t>
            </a:r>
            <a:r>
              <a:rPr lang="es-ES" dirty="0" err="1">
                <a:solidFill>
                  <a:schemeClr val="tx2"/>
                </a:solidFill>
                <a:latin typeface="Times New Roman" panose="02020603050405020304" pitchFamily="18" charset="0"/>
              </a:rPr>
              <a:t>used</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will</a:t>
            </a:r>
            <a:r>
              <a:rPr lang="es-ES" dirty="0">
                <a:solidFill>
                  <a:schemeClr val="tx2"/>
                </a:solidFill>
                <a:latin typeface="Times New Roman" panose="02020603050405020304" pitchFamily="18" charset="0"/>
              </a:rPr>
              <a:t> be </a:t>
            </a:r>
            <a:r>
              <a:rPr lang="es-ES" dirty="0" err="1">
                <a:solidFill>
                  <a:schemeClr val="tx2"/>
                </a:solidFill>
                <a:latin typeface="Times New Roman" panose="02020603050405020304" pitchFamily="18" charset="0"/>
              </a:rPr>
              <a:t>from</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the</a:t>
            </a:r>
            <a:r>
              <a:rPr lang="es-ES" dirty="0">
                <a:solidFill>
                  <a:schemeClr val="tx2"/>
                </a:solidFill>
                <a:latin typeface="Times New Roman" panose="02020603050405020304" pitchFamily="18" charset="0"/>
              </a:rPr>
              <a:t> time </a:t>
            </a:r>
            <a:r>
              <a:rPr lang="es-ES" dirty="0" err="1">
                <a:solidFill>
                  <a:schemeClr val="tx2"/>
                </a:solidFill>
                <a:latin typeface="Times New Roman" panose="02020603050405020304" pitchFamily="18" charset="0"/>
              </a:rPr>
              <a:t>of</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deployment</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until</a:t>
            </a:r>
            <a:r>
              <a:rPr lang="es-ES" dirty="0">
                <a:solidFill>
                  <a:schemeClr val="tx2"/>
                </a:solidFill>
                <a:latin typeface="Times New Roman" panose="02020603050405020304" pitchFamily="18" charset="0"/>
              </a:rPr>
              <a:t> 180 minutes after </a:t>
            </a:r>
            <a:r>
              <a:rPr lang="es-ES" dirty="0" err="1">
                <a:solidFill>
                  <a:schemeClr val="tx2"/>
                </a:solidFill>
                <a:latin typeface="Times New Roman" panose="02020603050405020304" pitchFamily="18" charset="0"/>
              </a:rPr>
              <a:t>recall</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or</a:t>
            </a:r>
            <a:r>
              <a:rPr lang="es-ES" dirty="0">
                <a:solidFill>
                  <a:schemeClr val="tx2"/>
                </a:solidFill>
                <a:latin typeface="Times New Roman" panose="02020603050405020304" pitchFamily="18" charset="0"/>
              </a:rPr>
              <a:t> </a:t>
            </a:r>
            <a:r>
              <a:rPr lang="es-ES" dirty="0" err="1">
                <a:solidFill>
                  <a:schemeClr val="tx2"/>
                </a:solidFill>
                <a:latin typeface="Times New Roman" panose="02020603050405020304" pitchFamily="18" charset="0"/>
              </a:rPr>
              <a:t>if</a:t>
            </a:r>
            <a:r>
              <a:rPr lang="en-US" dirty="0">
                <a:solidFill>
                  <a:schemeClr val="tx2"/>
                </a:solidFill>
                <a:latin typeface="Times New Roman" panose="02020603050405020304" pitchFamily="18" charset="0"/>
              </a:rPr>
              <a:t> the time between a recall of Load Resources and a redeployment is less than 180 minutes, the snapshot to be used will be the time of the first deployment</a:t>
            </a:r>
          </a:p>
          <a:p>
            <a:pPr marL="1828800" marR="0" indent="-1371600">
              <a:spcBef>
                <a:spcPts val="0"/>
              </a:spcBef>
              <a:spcAft>
                <a:spcPts val="1200"/>
              </a:spcAft>
            </a:pPr>
            <a:endParaRPr lang="en-US" dirty="0">
              <a:solidFill>
                <a:schemeClr val="tx2"/>
              </a:solidFill>
              <a:latin typeface="Times New Roman" panose="02020603050405020304" pitchFamily="18" charset="0"/>
            </a:endParaRPr>
          </a:p>
          <a:p>
            <a:pPr marL="1828800" marR="0" indent="-1371600">
              <a:spcBef>
                <a:spcPts val="0"/>
              </a:spcBef>
              <a:spcAft>
                <a:spcPts val="1200"/>
              </a:spcAft>
            </a:pPr>
            <a:r>
              <a:rPr lang="en-US" dirty="0">
                <a:solidFill>
                  <a:schemeClr val="tx2"/>
                </a:solidFill>
                <a:latin typeface="Times New Roman" panose="02020603050405020304" pitchFamily="18" charset="0"/>
              </a:rPr>
              <a:t>Telemetry used prior to an event will be </a:t>
            </a:r>
            <a:r>
              <a:rPr lang="es-ES" dirty="0">
                <a:solidFill>
                  <a:schemeClr val="tx2"/>
                </a:solidFill>
                <a:latin typeface="Times New Roman" panose="02020603050405020304" pitchFamily="18" charset="0"/>
              </a:rPr>
              <a:t>Min (NPF </a:t>
            </a:r>
            <a:r>
              <a:rPr lang="es-ES" baseline="-25000" dirty="0">
                <a:solidFill>
                  <a:schemeClr val="tx2"/>
                </a:solidFill>
                <a:latin typeface="Times New Roman" panose="02020603050405020304" pitchFamily="18" charset="0"/>
              </a:rPr>
              <a:t>q, r </a:t>
            </a:r>
            <a:r>
              <a:rPr lang="es-ES" dirty="0">
                <a:solidFill>
                  <a:schemeClr val="tx2"/>
                </a:solidFill>
                <a:latin typeface="Times New Roman" panose="02020603050405020304" pitchFamily="18" charset="0"/>
              </a:rPr>
              <a:t>– LPC </a:t>
            </a:r>
            <a:r>
              <a:rPr lang="es-ES" baseline="-25000" dirty="0">
                <a:solidFill>
                  <a:schemeClr val="tx2"/>
                </a:solidFill>
                <a:latin typeface="Times New Roman" panose="02020603050405020304" pitchFamily="18" charset="0"/>
              </a:rPr>
              <a:t>q, r</a:t>
            </a:r>
            <a:r>
              <a:rPr lang="es-ES" dirty="0">
                <a:solidFill>
                  <a:schemeClr val="tx2"/>
                </a:solidFill>
                <a:latin typeface="Times New Roman" panose="02020603050405020304" pitchFamily="18" charset="0"/>
              </a:rPr>
              <a:t>, TELRRSR </a:t>
            </a:r>
            <a:r>
              <a:rPr lang="es-ES" baseline="-25000" dirty="0">
                <a:solidFill>
                  <a:schemeClr val="tx2"/>
                </a:solidFill>
                <a:latin typeface="Times New Roman" panose="02020603050405020304" pitchFamily="18" charset="0"/>
              </a:rPr>
              <a:t>q, r</a:t>
            </a:r>
            <a:r>
              <a:rPr lang="es-ES" dirty="0">
                <a:solidFill>
                  <a:schemeClr val="tx2"/>
                </a:solidFill>
                <a:latin typeface="Times New Roman" panose="02020603050405020304" pitchFamily="18" charset="0"/>
              </a:rPr>
              <a:t>)</a:t>
            </a:r>
            <a:endParaRPr lang="en-US" dirty="0">
              <a:solidFill>
                <a:schemeClr val="tx2"/>
              </a:solidFill>
              <a:latin typeface="Times New Roman" panose="02020603050405020304" pitchFamily="18" charset="0"/>
            </a:endParaRPr>
          </a:p>
          <a:p>
            <a:pPr marL="285750"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3727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CF588-DC8C-45FE-A1E3-5E785BB537A7}"/>
              </a:ext>
            </a:extLst>
          </p:cNvPr>
          <p:cNvSpPr>
            <a:spLocks noGrp="1"/>
          </p:cNvSpPr>
          <p:nvPr>
            <p:ph type="title"/>
          </p:nvPr>
        </p:nvSpPr>
        <p:spPr/>
        <p:txBody>
          <a:bodyPr/>
          <a:lstStyle/>
          <a:p>
            <a:r>
              <a:rPr lang="en-US" dirty="0"/>
              <a:t>NPRR1149 Proposed Formula for Responsive Reserve Failed Quantity</a:t>
            </a:r>
          </a:p>
        </p:txBody>
      </p:sp>
      <p:sp>
        <p:nvSpPr>
          <p:cNvPr id="3" name="Content Placeholder 2">
            <a:extLst>
              <a:ext uri="{FF2B5EF4-FFF2-40B4-BE49-F238E27FC236}">
                <a16:creationId xmlns:a16="http://schemas.microsoft.com/office/drawing/2014/main" id="{75C2AD43-65FA-4089-BEE8-04003FC0A716}"/>
              </a:ext>
            </a:extLst>
          </p:cNvPr>
          <p:cNvSpPr>
            <a:spLocks noGrp="1"/>
          </p:cNvSpPr>
          <p:nvPr>
            <p:ph idx="1"/>
          </p:nvPr>
        </p:nvSpPr>
        <p:spPr>
          <a:xfrm>
            <a:off x="304800" y="1219200"/>
            <a:ext cx="8534400" cy="3505200"/>
          </a:xfrm>
        </p:spPr>
        <p:txBody>
          <a:bodyPr/>
          <a:lstStyle/>
          <a:p>
            <a:endParaRPr lang="en-US" sz="18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2000" dirty="0">
              <a:solidFill>
                <a:schemeClr val="tx1"/>
              </a:solidFill>
              <a:effectLst/>
              <a:latin typeface="Times New Roman" panose="02020603050405020304" pitchFamily="18" charset="0"/>
              <a:ea typeface="Times New Roman" panose="02020603050405020304" pitchFamily="18" charset="0"/>
            </a:endParaRPr>
          </a:p>
          <a:p>
            <a:endParaRPr lang="en-US" sz="1800" dirty="0">
              <a:solidFill>
                <a:schemeClr val="tx1"/>
              </a:solidFill>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64A6060E-E500-4DDA-9272-7AE7A794A98B}"/>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6" name="TextBox 5">
            <a:extLst>
              <a:ext uri="{FF2B5EF4-FFF2-40B4-BE49-F238E27FC236}">
                <a16:creationId xmlns:a16="http://schemas.microsoft.com/office/drawing/2014/main" id="{914F5960-2DFB-4255-A6D5-1529EEA4DA28}"/>
              </a:ext>
            </a:extLst>
          </p:cNvPr>
          <p:cNvSpPr txBox="1"/>
          <p:nvPr/>
        </p:nvSpPr>
        <p:spPr>
          <a:xfrm>
            <a:off x="304800" y="1247775"/>
            <a:ext cx="7924800" cy="5632311"/>
          </a:xfrm>
          <a:prstGeom prst="rect">
            <a:avLst/>
          </a:prstGeom>
          <a:noFill/>
        </p:spPr>
        <p:txBody>
          <a:bodyPr wrap="square">
            <a:spAutoFit/>
          </a:bodyPr>
          <a:lstStyle/>
          <a:p>
            <a:pPr marL="1828800" marR="0" indent="-1371600">
              <a:spcBef>
                <a:spcPts val="1200"/>
              </a:spcBef>
              <a:spcAft>
                <a:spcPts val="1200"/>
              </a:spcAft>
            </a:pPr>
            <a:r>
              <a:rPr lang="en-US" sz="1200" b="1" dirty="0">
                <a:effectLst/>
                <a:latin typeface="Times New Roman" panose="02020603050405020304" pitchFamily="18" charset="0"/>
                <a:ea typeface="Times New Roman" panose="02020603050405020304" pitchFamily="18" charset="0"/>
              </a:rPr>
              <a:t>RRFQAMTQSETOT </a:t>
            </a:r>
            <a:r>
              <a:rPr lang="en-US" sz="1200" b="1" i="1" baseline="-25000" dirty="0">
                <a:effectLst/>
                <a:latin typeface="Times New Roman" panose="02020603050405020304" pitchFamily="18" charset="0"/>
                <a:ea typeface="Times New Roman" panose="02020603050405020304" pitchFamily="18" charset="0"/>
              </a:rPr>
              <a:t>q	</a:t>
            </a:r>
            <a:r>
              <a:rPr lang="en-US" sz="1200" b="1" dirty="0">
                <a:effectLst/>
                <a:latin typeface="Times New Roman" panose="02020603050405020304" pitchFamily="18" charset="0"/>
                <a:ea typeface="Times New Roman" panose="02020603050405020304" pitchFamily="18" charset="0"/>
              </a:rPr>
              <a:t>=	RRFQAMT </a:t>
            </a:r>
            <a:r>
              <a:rPr lang="en-US" sz="1200" b="1" i="1" baseline="-25000" dirty="0">
                <a:effectLst/>
                <a:latin typeface="Times New Roman" panose="02020603050405020304" pitchFamily="18" charset="0"/>
                <a:ea typeface="Times New Roman" panose="02020603050405020304" pitchFamily="18" charset="0"/>
              </a:rPr>
              <a:t>q </a:t>
            </a:r>
            <a:r>
              <a:rPr lang="en-US" sz="1200" b="1" i="1" dirty="0">
                <a:effectLst/>
                <a:latin typeface="Times New Roman" panose="02020603050405020304" pitchFamily="18" charset="0"/>
                <a:ea typeface="Times New Roman" panose="02020603050405020304" pitchFamily="18" charset="0"/>
              </a:rPr>
              <a:t>+</a:t>
            </a:r>
            <a:r>
              <a:rPr lang="en-US" sz="1200" b="1" i="1" baseline="-25000" dirty="0">
                <a:effectLst/>
                <a:latin typeface="Times New Roman" panose="02020603050405020304" pitchFamily="18" charset="0"/>
                <a:ea typeface="Times New Roman" panose="02020603050405020304" pitchFamily="18" charset="0"/>
              </a:rPr>
              <a:t> </a:t>
            </a:r>
            <a:r>
              <a:rPr lang="en-US" sz="1200" b="1" dirty="0">
                <a:effectLst/>
                <a:latin typeface="Times New Roman" panose="02020603050405020304" pitchFamily="18" charset="0"/>
                <a:ea typeface="Times New Roman" panose="02020603050405020304" pitchFamily="18" charset="0"/>
              </a:rPr>
              <a:t>RRRFQAMT </a:t>
            </a:r>
            <a:r>
              <a:rPr lang="en-US" sz="1200" b="1" i="1" baseline="-25000" dirty="0">
                <a:effectLst/>
                <a:latin typeface="Times New Roman" panose="02020603050405020304" pitchFamily="18" charset="0"/>
                <a:ea typeface="Times New Roman" panose="02020603050405020304" pitchFamily="18" charset="0"/>
              </a:rPr>
              <a:t>q</a:t>
            </a:r>
            <a:endParaRPr lang="en-US" sz="1200" dirty="0">
              <a:effectLst/>
              <a:latin typeface="Times New Roman" panose="02020603050405020304" pitchFamily="18" charset="0"/>
              <a:ea typeface="Times New Roman" panose="02020603050405020304" pitchFamily="18" charset="0"/>
            </a:endParaRPr>
          </a:p>
          <a:p>
            <a:pPr marL="914400" marR="0" indent="-457200">
              <a:spcBef>
                <a:spcPts val="1200"/>
              </a:spcBef>
              <a:spcAft>
                <a:spcPts val="1200"/>
              </a:spcAft>
            </a:pPr>
            <a:r>
              <a:rPr lang="en-US" sz="1200" dirty="0">
                <a:effectLst/>
                <a:latin typeface="Times New Roman" panose="02020603050405020304" pitchFamily="18" charset="0"/>
                <a:ea typeface="Times New Roman" panose="02020603050405020304" pitchFamily="18" charset="0"/>
              </a:rPr>
              <a:t>Where:</a:t>
            </a: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RRFQAMT </a:t>
            </a:r>
            <a:r>
              <a:rPr lang="en-US" sz="1200" i="1" baseline="-25000" dirty="0">
                <a:effectLst/>
                <a:latin typeface="Times New Roman" panose="02020603050405020304" pitchFamily="18" charset="0"/>
                <a:ea typeface="Times New Roman" panose="02020603050405020304" pitchFamily="18" charset="0"/>
              </a:rPr>
              <a:t>q</a:t>
            </a:r>
            <a:r>
              <a:rPr lang="en-US" sz="1200" dirty="0">
                <a:effectLst/>
                <a:latin typeface="Times New Roman" panose="02020603050405020304" pitchFamily="18" charset="0"/>
                <a:ea typeface="Times New Roman" panose="02020603050405020304" pitchFamily="18" charset="0"/>
              </a:rPr>
              <a:t>    =	Max(</a:t>
            </a:r>
            <a:r>
              <a:rPr lang="en-US" sz="1200" i="1" dirty="0">
                <a:effectLst/>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MCPCRR </a:t>
            </a:r>
            <a:r>
              <a:rPr lang="en-US" sz="1200" i="1" baseline="-25000" dirty="0">
                <a:effectLst/>
                <a:latin typeface="Times New Roman" panose="02020603050405020304" pitchFamily="18" charset="0"/>
                <a:ea typeface="Times New Roman" panose="02020603050405020304" pitchFamily="18" charset="0"/>
              </a:rPr>
              <a:t>m</a:t>
            </a:r>
            <a:r>
              <a:rPr lang="en-US" sz="1200" i="1" baseline="-25000" dirty="0">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   AVGRTASIP) * (RRFQ </a:t>
            </a:r>
            <a:r>
              <a:rPr lang="en-US" sz="1200" i="1" baseline="-25000" dirty="0">
                <a:effectLst/>
                <a:latin typeface="Times New Roman" panose="02020603050405020304" pitchFamily="18" charset="0"/>
                <a:ea typeface="Times New Roman" panose="02020603050405020304" pitchFamily="18" charset="0"/>
              </a:rPr>
              <a:t>q </a:t>
            </a:r>
            <a:r>
              <a:rPr lang="en-US" sz="1200" dirty="0">
                <a:effectLst/>
                <a:latin typeface="Times New Roman" panose="02020603050405020304" pitchFamily="18" charset="0"/>
                <a:ea typeface="Times New Roman" panose="02020603050405020304" pitchFamily="18" charset="0"/>
              </a:rPr>
              <a:t>+ TRRFQ </a:t>
            </a:r>
            <a:r>
              <a:rPr lang="en-US" sz="1200" i="1" baseline="-25000" dirty="0">
                <a:effectLst/>
                <a:latin typeface="Times New Roman" panose="02020603050405020304" pitchFamily="18" charset="0"/>
                <a:ea typeface="Times New Roman" panose="02020603050405020304" pitchFamily="18" charset="0"/>
              </a:rPr>
              <a:t>q</a:t>
            </a:r>
            <a:r>
              <a:rPr lang="en-US" sz="1200" dirty="0">
                <a:effectLst/>
                <a:latin typeface="Times New Roman" panose="02020603050405020304" pitchFamily="18" charset="0"/>
                <a:ea typeface="Times New Roman" panose="02020603050405020304" pitchFamily="18" charset="0"/>
              </a:rPr>
              <a:t>)</a:t>
            </a:r>
          </a:p>
          <a:p>
            <a:pPr marL="1828800" marR="0" indent="-1371600">
              <a:spcBef>
                <a:spcPts val="1200"/>
              </a:spcBef>
              <a:spcAft>
                <a:spcPts val="1200"/>
              </a:spcAft>
            </a:pPr>
            <a:r>
              <a:rPr lang="en-US" sz="1200" dirty="0">
                <a:effectLst/>
                <a:latin typeface="Times New Roman" panose="02020603050405020304" pitchFamily="18" charset="0"/>
                <a:ea typeface="Times New Roman" panose="02020603050405020304" pitchFamily="18" charset="0"/>
              </a:rPr>
              <a:t>RRRFQAMT </a:t>
            </a:r>
            <a:r>
              <a:rPr lang="en-US" sz="1200" i="1" baseline="-25000" dirty="0">
                <a:effectLst/>
                <a:latin typeface="Times New Roman" panose="02020603050405020304" pitchFamily="18" charset="0"/>
                <a:ea typeface="Times New Roman" panose="02020603050405020304" pitchFamily="18" charset="0"/>
              </a:rPr>
              <a:t>q</a:t>
            </a:r>
            <a:r>
              <a:rPr lang="en-US" sz="1200" dirty="0">
                <a:effectLst/>
                <a:latin typeface="Times New Roman" panose="02020603050405020304" pitchFamily="18" charset="0"/>
                <a:ea typeface="Times New Roman" panose="02020603050405020304" pitchFamily="18" charset="0"/>
              </a:rPr>
              <a:t>		=	MCPCRR </a:t>
            </a:r>
            <a:r>
              <a:rPr lang="en-US" sz="1200" i="1" baseline="-25000" dirty="0" err="1">
                <a:effectLst/>
                <a:latin typeface="Times New Roman" panose="02020603050405020304" pitchFamily="18" charset="0"/>
                <a:ea typeface="Times New Roman" panose="02020603050405020304" pitchFamily="18" charset="0"/>
              </a:rPr>
              <a:t>rs</a:t>
            </a:r>
            <a:r>
              <a:rPr lang="en-US" sz="1200" dirty="0">
                <a:effectLst/>
                <a:latin typeface="Times New Roman" panose="02020603050405020304" pitchFamily="18" charset="0"/>
                <a:ea typeface="Times New Roman" panose="02020603050405020304" pitchFamily="18" charset="0"/>
              </a:rPr>
              <a:t> * RRRFQ </a:t>
            </a:r>
            <a:r>
              <a:rPr lang="en-US" sz="1200" i="1" baseline="-25000" dirty="0">
                <a:effectLst/>
                <a:latin typeface="Times New Roman" panose="02020603050405020304" pitchFamily="18" charset="0"/>
                <a:ea typeface="Times New Roman" panose="02020603050405020304" pitchFamily="18" charset="0"/>
              </a:rPr>
              <a:t>q,</a:t>
            </a:r>
            <a:r>
              <a:rPr lang="en-US" sz="1200" dirty="0">
                <a:effectLst/>
                <a:latin typeface="Times New Roman" panose="02020603050405020304" pitchFamily="18" charset="0"/>
                <a:ea typeface="Times New Roman" panose="02020603050405020304" pitchFamily="18" charset="0"/>
              </a:rPr>
              <a:t> </a:t>
            </a:r>
            <a:r>
              <a:rPr lang="en-US" sz="1200" i="1" baseline="-25000" dirty="0" err="1">
                <a:effectLst/>
                <a:latin typeface="Times New Roman" panose="02020603050405020304" pitchFamily="18" charset="0"/>
                <a:ea typeface="Times New Roman" panose="02020603050405020304" pitchFamily="18" charset="0"/>
              </a:rPr>
              <a:t>rs</a:t>
            </a:r>
            <a:endParaRPr lang="en-US" sz="1200" dirty="0">
              <a:effectLst/>
              <a:latin typeface="Times New Roman" panose="02020603050405020304" pitchFamily="18" charset="0"/>
              <a:ea typeface="Times New Roman" panose="02020603050405020304" pitchFamily="18" charset="0"/>
            </a:endParaRPr>
          </a:p>
          <a:p>
            <a:pPr marL="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AVGRTASIP 		= 	 (RTRSVPOR </a:t>
            </a:r>
            <a:r>
              <a:rPr lang="en-US" sz="1200" i="1" baseline="-25000" dirty="0" err="1">
                <a:effectLst/>
                <a:latin typeface="Times New Roman" panose="02020603050405020304" pitchFamily="18" charset="0"/>
                <a:ea typeface="Times New Roman" panose="02020603050405020304" pitchFamily="18" charset="0"/>
              </a:rPr>
              <a:t>i</a:t>
            </a:r>
            <a:r>
              <a:rPr lang="en-US" sz="1200" dirty="0">
                <a:effectLst/>
                <a:latin typeface="Times New Roman" panose="02020603050405020304" pitchFamily="18" charset="0"/>
                <a:ea typeface="Times New Roman" panose="02020603050405020304" pitchFamily="18" charset="0"/>
              </a:rPr>
              <a:t> + RTRDP </a:t>
            </a:r>
            <a:r>
              <a:rPr lang="en-US" sz="1200" i="1" baseline="-25000" dirty="0" err="1">
                <a:effectLst/>
                <a:latin typeface="Times New Roman" panose="02020603050405020304" pitchFamily="18" charset="0"/>
                <a:ea typeface="Times New Roman" panose="02020603050405020304" pitchFamily="18" charset="0"/>
              </a:rPr>
              <a:t>i</a:t>
            </a:r>
            <a:r>
              <a:rPr lang="en-US" sz="1200" dirty="0">
                <a:effectLst/>
                <a:latin typeface="Times New Roman" panose="02020603050405020304" pitchFamily="18" charset="0"/>
                <a:ea typeface="Times New Roman" panose="02020603050405020304" pitchFamily="18" charset="0"/>
              </a:rPr>
              <a:t>) / 4 </a:t>
            </a:r>
          </a:p>
          <a:p>
            <a:pPr marL="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Where for all Resources:</a:t>
            </a: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TRRFQ </a:t>
            </a:r>
            <a:r>
              <a:rPr lang="en-US" sz="1200" i="1" baseline="-25000" dirty="0">
                <a:effectLst/>
                <a:latin typeface="Times New Roman" panose="02020603050405020304" pitchFamily="18" charset="0"/>
                <a:ea typeface="Times New Roman" panose="02020603050405020304" pitchFamily="18" charset="0"/>
              </a:rPr>
              <a:t>q =</a:t>
            </a:r>
            <a:r>
              <a:rPr lang="en-US" sz="1200" dirty="0">
                <a:effectLst/>
                <a:latin typeface="Times New Roman" panose="02020603050405020304" pitchFamily="18" charset="0"/>
                <a:ea typeface="Times New Roman" panose="02020603050405020304" pitchFamily="18" charset="0"/>
              </a:rPr>
              <a:t> Max(</a:t>
            </a:r>
            <a:r>
              <a:rPr lang="en-US" sz="1200" i="1" baseline="-25000" dirty="0">
                <a:effectLst/>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a:t>
            </a:r>
            <a:r>
              <a:rPr lang="fr-FR" sz="1200" dirty="0">
                <a:effectLst/>
                <a:latin typeface="Times New Roman" panose="02020603050405020304" pitchFamily="18" charset="0"/>
                <a:ea typeface="Times New Roman" panose="02020603050405020304" pitchFamily="18" charset="0"/>
              </a:rPr>
              <a:t>SARRQ </a:t>
            </a:r>
            <a:r>
              <a:rPr lang="fr-FR" sz="1200" i="1" baseline="-25000" dirty="0">
                <a:effectLst/>
                <a:latin typeface="Times New Roman" panose="02020603050405020304" pitchFamily="18" charset="0"/>
                <a:ea typeface="Times New Roman" panose="02020603050405020304" pitchFamily="18" charset="0"/>
              </a:rPr>
              <a:t>q </a:t>
            </a:r>
            <a:r>
              <a:rPr lang="en-US" sz="1200" dirty="0">
                <a:effectLst/>
                <a:latin typeface="Times New Roman" panose="02020603050405020304" pitchFamily="18" charset="0"/>
                <a:ea typeface="Times New Roman" panose="02020603050405020304" pitchFamily="18" charset="0"/>
              </a:rPr>
              <a:t>+ RRTRSQ</a:t>
            </a:r>
            <a:r>
              <a:rPr lang="en-US" sz="1200" i="1" baseline="-25000" dirty="0">
                <a:effectLst/>
                <a:latin typeface="Times New Roman" panose="02020603050405020304" pitchFamily="18" charset="0"/>
                <a:ea typeface="Times New Roman" panose="02020603050405020304" pitchFamily="18" charset="0"/>
              </a:rPr>
              <a:t> </a:t>
            </a:r>
            <a:r>
              <a:rPr lang="fr-FR" sz="1200" i="1" baseline="-25000" dirty="0">
                <a:effectLst/>
                <a:latin typeface="Times New Roman" panose="02020603050405020304" pitchFamily="18" charset="0"/>
                <a:ea typeface="Times New Roman" panose="02020603050405020304" pitchFamily="18" charset="0"/>
              </a:rPr>
              <a:t>q</a:t>
            </a:r>
            <a:r>
              <a:rPr lang="en-US" sz="1200" dirty="0">
                <a:effectLst/>
                <a:latin typeface="Times New Roman" panose="02020603050405020304" pitchFamily="18" charset="0"/>
                <a:ea typeface="Times New Roman" panose="02020603050405020304" pitchFamily="18" charset="0"/>
              </a:rPr>
              <a:t> + </a:t>
            </a:r>
            <a:r>
              <a:rPr lang="es-ES" sz="1200" dirty="0">
                <a:effectLst/>
                <a:latin typeface="Times New Roman" panose="02020603050405020304" pitchFamily="18" charset="0"/>
                <a:ea typeface="Times New Roman" panose="02020603050405020304" pitchFamily="18" charset="0"/>
              </a:rPr>
              <a:t>(    RTPCRR </a:t>
            </a:r>
            <a:r>
              <a:rPr lang="es-ES" sz="1200" i="1" baseline="-25000" dirty="0">
                <a:effectLst/>
                <a:latin typeface="Times New Roman" panose="02020603050405020304" pitchFamily="18" charset="0"/>
                <a:ea typeface="Times New Roman" panose="02020603050405020304" pitchFamily="18" charset="0"/>
              </a:rPr>
              <a:t>q, m</a:t>
            </a:r>
            <a:r>
              <a:rPr lang="es-ES" sz="1200" dirty="0">
                <a:effectLst/>
                <a:latin typeface="Times New Roman" panose="02020603050405020304" pitchFamily="18" charset="0"/>
                <a:ea typeface="Times New Roman" panose="02020603050405020304" pitchFamily="18" charset="0"/>
              </a:rPr>
              <a:t>) + PCRR </a:t>
            </a:r>
            <a:r>
              <a:rPr lang="es-ES" sz="1200" i="1" baseline="-25000" dirty="0">
                <a:effectLst/>
                <a:latin typeface="Times New Roman" panose="02020603050405020304" pitchFamily="18" charset="0"/>
                <a:ea typeface="Times New Roman" panose="02020603050405020304" pitchFamily="18" charset="0"/>
              </a:rPr>
              <a:t>q</a:t>
            </a:r>
            <a:r>
              <a:rPr lang="es-ES" sz="1200" dirty="0">
                <a:effectLst/>
                <a:latin typeface="Times New Roman" panose="02020603050405020304" pitchFamily="18" charset="0"/>
                <a:ea typeface="Times New Roman" panose="02020603050405020304" pitchFamily="18" charset="0"/>
              </a:rPr>
              <a:t> + RUCRRQ </a:t>
            </a:r>
            <a:r>
              <a:rPr lang="es-ES" sz="1200" i="1" baseline="-25000" dirty="0">
                <a:effectLst/>
                <a:latin typeface="Times New Roman" panose="02020603050405020304" pitchFamily="18" charset="0"/>
                <a:ea typeface="Times New Roman" panose="02020603050405020304" pitchFamily="18" charset="0"/>
              </a:rPr>
              <a:t>q</a:t>
            </a:r>
            <a:r>
              <a:rPr lang="es-ES" sz="1200" dirty="0">
                <a:effectLst/>
                <a:latin typeface="Times New Roman" panose="02020603050405020304" pitchFamily="18" charset="0"/>
                <a:ea typeface="Times New Roman" panose="02020603050405020304" pitchFamily="18" charset="0"/>
              </a:rPr>
              <a:t>) – (</a:t>
            </a:r>
            <a:r>
              <a:rPr lang="en-US" sz="1200" dirty="0">
                <a:effectLst/>
                <a:latin typeface="Times New Roman" panose="02020603050405020304" pitchFamily="18" charset="0"/>
                <a:ea typeface="Times New Roman" panose="02020603050405020304" pitchFamily="18" charset="0"/>
              </a:rPr>
              <a:t>RRTRPQ + </a:t>
            </a:r>
            <a:r>
              <a:rPr lang="es-ES" sz="1200" dirty="0">
                <a:effectLst/>
                <a:latin typeface="Times New Roman" panose="02020603050405020304" pitchFamily="18" charset="0"/>
                <a:ea typeface="Times New Roman" panose="02020603050405020304" pitchFamily="18" charset="0"/>
              </a:rPr>
              <a:t>RRFQ </a:t>
            </a:r>
            <a:r>
              <a:rPr lang="es-ES" sz="1200" i="1" baseline="-25000" dirty="0">
                <a:effectLst/>
                <a:latin typeface="Times New Roman" panose="02020603050405020304" pitchFamily="18" charset="0"/>
                <a:ea typeface="Times New Roman" panose="02020603050405020304" pitchFamily="18" charset="0"/>
              </a:rPr>
              <a:t>q</a:t>
            </a:r>
            <a:r>
              <a:rPr lang="es-ES" sz="1200" dirty="0">
                <a:effectLst/>
                <a:latin typeface="Times New Roman" panose="02020603050405020304" pitchFamily="18" charset="0"/>
                <a:ea typeface="Times New Roman" panose="02020603050405020304" pitchFamily="18" charset="0"/>
              </a:rPr>
              <a:t> +</a:t>
            </a:r>
          </a:p>
          <a:p>
            <a:pPr marL="1828800" marR="0" indent="-1371600">
              <a:spcBef>
                <a:spcPts val="0"/>
              </a:spcBef>
              <a:spcAft>
                <a:spcPts val="1200"/>
              </a:spcAft>
            </a:pPr>
            <a:r>
              <a:rPr lang="es-ES" sz="1200" dirty="0">
                <a:latin typeface="Times New Roman" panose="02020603050405020304" pitchFamily="18" charset="0"/>
                <a:ea typeface="Times New Roman" panose="02020603050405020304" pitchFamily="18" charset="0"/>
              </a:rPr>
              <a:t>	</a:t>
            </a:r>
            <a:r>
              <a:rPr lang="es-ES" sz="1200" dirty="0">
                <a:effectLst/>
                <a:latin typeface="Times New Roman" panose="02020603050405020304" pitchFamily="18" charset="0"/>
                <a:ea typeface="Times New Roman" panose="02020603050405020304" pitchFamily="18" charset="0"/>
              </a:rPr>
              <a:t> RRRFQ</a:t>
            </a:r>
            <a:r>
              <a:rPr lang="es-ES" sz="1200" i="1" baseline="-25000" dirty="0">
                <a:effectLst/>
                <a:latin typeface="Times New Roman" panose="02020603050405020304" pitchFamily="18" charset="0"/>
                <a:ea typeface="Times New Roman" panose="02020603050405020304" pitchFamily="18" charset="0"/>
              </a:rPr>
              <a:t> q</a:t>
            </a:r>
            <a:r>
              <a:rPr lang="es-ES" sz="1200" dirty="0">
                <a:effectLst/>
                <a:latin typeface="Times New Roman" panose="02020603050405020304" pitchFamily="18" charset="0"/>
                <a:ea typeface="Times New Roman" panose="02020603050405020304" pitchFamily="18" charset="0"/>
              </a:rPr>
              <a:t> + RRINFQ </a:t>
            </a:r>
            <a:r>
              <a:rPr lang="es-ES" sz="1200" i="1" baseline="-25000" dirty="0">
                <a:effectLst/>
                <a:latin typeface="Times New Roman" panose="02020603050405020304" pitchFamily="18" charset="0"/>
                <a:ea typeface="Times New Roman" panose="02020603050405020304" pitchFamily="18" charset="0"/>
              </a:rPr>
              <a:t>q</a:t>
            </a:r>
            <a:r>
              <a:rPr lang="es-ES" sz="1200" dirty="0">
                <a:effectLst/>
                <a:latin typeface="Times New Roman" panose="02020603050405020304" pitchFamily="18" charset="0"/>
                <a:ea typeface="Times New Roman" panose="02020603050405020304" pitchFamily="18" charset="0"/>
              </a:rPr>
              <a:t>)</a:t>
            </a:r>
            <a:r>
              <a:rPr lang="en-US" sz="1200" dirty="0">
                <a:effectLst/>
                <a:latin typeface="Times New Roman" panose="02020603050405020304" pitchFamily="18" charset="0"/>
                <a:ea typeface="Times New Roman" panose="02020603050405020304" pitchFamily="18" charset="0"/>
              </a:rPr>
              <a:t>] </a:t>
            </a:r>
            <a:r>
              <a:rPr lang="es-ES" sz="1200" dirty="0">
                <a:effectLst/>
                <a:latin typeface="Times New Roman" panose="02020603050405020304" pitchFamily="18" charset="0"/>
                <a:ea typeface="Times New Roman" panose="02020603050405020304" pitchFamily="18" charset="0"/>
              </a:rPr>
              <a:t>– </a:t>
            </a:r>
            <a:r>
              <a:rPr lang="en-US" sz="1200" dirty="0">
                <a:effectLst/>
                <a:latin typeface="Times New Roman" panose="02020603050405020304" pitchFamily="18" charset="0"/>
                <a:ea typeface="Times New Roman" panose="02020603050405020304" pitchFamily="18" charset="0"/>
              </a:rPr>
              <a:t>    TELRRSRC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0)</a:t>
            </a:r>
            <a:endParaRPr lang="en-US" sz="1200" dirty="0">
              <a:effectLst/>
              <a:latin typeface="Times New Roman" panose="02020603050405020304" pitchFamily="18" charset="0"/>
              <a:ea typeface="Times New Roman" panose="02020603050405020304" pitchFamily="18" charset="0"/>
            </a:endParaRP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Where for Load Resources, other than Controllable Load Resources, during an RRS deployment event:</a:t>
            </a: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TELRRSRC</a:t>
            </a:r>
            <a:r>
              <a:rPr lang="en-US" sz="1200" i="1" baseline="-25000" dirty="0">
                <a:effectLst/>
                <a:latin typeface="Times New Roman" panose="02020603050405020304" pitchFamily="18" charset="0"/>
                <a:ea typeface="Times New Roman" panose="02020603050405020304" pitchFamily="18" charset="0"/>
              </a:rPr>
              <a:t> </a:t>
            </a:r>
            <a:r>
              <a:rPr lang="es-ES" sz="1200" i="1" baseline="-25000" dirty="0">
                <a:effectLst/>
                <a:latin typeface="Times New Roman" panose="02020603050405020304" pitchFamily="18" charset="0"/>
                <a:ea typeface="Times New Roman" panose="02020603050405020304" pitchFamily="18" charset="0"/>
              </a:rPr>
              <a:t>q, r  </a:t>
            </a:r>
            <a:r>
              <a:rPr lang="en-US" sz="1200" dirty="0">
                <a:effectLst/>
                <a:latin typeface="Times New Roman" panose="02020603050405020304" pitchFamily="18" charset="0"/>
                <a:ea typeface="Times New Roman" panose="02020603050405020304" pitchFamily="18" charset="0"/>
              </a:rPr>
              <a:t>=</a:t>
            </a:r>
            <a:r>
              <a:rPr lang="en-US" sz="1200" i="1" baseline="-25000" dirty="0">
                <a:effectLst/>
                <a:latin typeface="Times New Roman" panose="02020603050405020304" pitchFamily="18" charset="0"/>
                <a:ea typeface="Times New Roman" panose="02020603050405020304" pitchFamily="18" charset="0"/>
              </a:rPr>
              <a:t> </a:t>
            </a:r>
            <a:r>
              <a:rPr lang="es-ES" sz="1200" dirty="0">
                <a:effectLst/>
                <a:latin typeface="Times New Roman" panose="02020603050405020304" pitchFamily="18" charset="0"/>
                <a:ea typeface="Times New Roman" panose="02020603050405020304" pitchFamily="18" charset="0"/>
              </a:rPr>
              <a:t>Min (NPF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 LPC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TELRRSR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snapshot</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to</a:t>
            </a:r>
            <a:r>
              <a:rPr lang="es-ES" sz="1200" dirty="0">
                <a:effectLst/>
                <a:latin typeface="Times New Roman" panose="02020603050405020304" pitchFamily="18" charset="0"/>
                <a:ea typeface="Times New Roman" panose="02020603050405020304" pitchFamily="18" charset="0"/>
              </a:rPr>
              <a:t> be </a:t>
            </a:r>
            <a:r>
              <a:rPr lang="es-ES" sz="1200" dirty="0" err="1">
                <a:effectLst/>
                <a:latin typeface="Times New Roman" panose="02020603050405020304" pitchFamily="18" charset="0"/>
                <a:ea typeface="Times New Roman" panose="02020603050405020304" pitchFamily="18" charset="0"/>
              </a:rPr>
              <a:t>used</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will</a:t>
            </a:r>
            <a:r>
              <a:rPr lang="es-ES" sz="1200" dirty="0">
                <a:effectLst/>
                <a:latin typeface="Times New Roman" panose="02020603050405020304" pitchFamily="18" charset="0"/>
                <a:ea typeface="Times New Roman" panose="02020603050405020304" pitchFamily="18" charset="0"/>
              </a:rPr>
              <a:t> be </a:t>
            </a:r>
            <a:r>
              <a:rPr lang="es-ES" sz="1200" dirty="0" err="1">
                <a:effectLst/>
                <a:latin typeface="Times New Roman" panose="02020603050405020304" pitchFamily="18" charset="0"/>
                <a:ea typeface="Times New Roman" panose="02020603050405020304" pitchFamily="18" charset="0"/>
              </a:rPr>
              <a:t>from</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the</a:t>
            </a:r>
            <a:r>
              <a:rPr lang="es-ES" sz="1200" dirty="0">
                <a:effectLst/>
                <a:latin typeface="Times New Roman" panose="02020603050405020304" pitchFamily="18" charset="0"/>
                <a:ea typeface="Times New Roman" panose="02020603050405020304" pitchFamily="18" charset="0"/>
              </a:rPr>
              <a:t> time </a:t>
            </a:r>
            <a:r>
              <a:rPr lang="es-ES" sz="1200" dirty="0" err="1">
                <a:effectLst/>
                <a:latin typeface="Times New Roman" panose="02020603050405020304" pitchFamily="18" charset="0"/>
                <a:ea typeface="Times New Roman" panose="02020603050405020304" pitchFamily="18" charset="0"/>
              </a:rPr>
              <a:t>of</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deployment</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until</a:t>
            </a:r>
            <a:r>
              <a:rPr lang="es-ES" sz="1200" dirty="0">
                <a:effectLst/>
                <a:latin typeface="Times New Roman" panose="02020603050405020304" pitchFamily="18" charset="0"/>
                <a:ea typeface="Times New Roman" panose="02020603050405020304" pitchFamily="18" charset="0"/>
              </a:rPr>
              <a:t> 180 minutes after </a:t>
            </a:r>
            <a:r>
              <a:rPr lang="es-ES" sz="1200" dirty="0" err="1">
                <a:effectLst/>
                <a:latin typeface="Times New Roman" panose="02020603050405020304" pitchFamily="18" charset="0"/>
                <a:ea typeface="Times New Roman" panose="02020603050405020304" pitchFamily="18" charset="0"/>
              </a:rPr>
              <a:t>recall</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or</a:t>
            </a:r>
            <a:r>
              <a:rPr lang="es-ES" sz="1200" dirty="0">
                <a:effectLst/>
                <a:latin typeface="Times New Roman" panose="02020603050405020304" pitchFamily="18" charset="0"/>
                <a:ea typeface="Times New Roman" panose="02020603050405020304" pitchFamily="18" charset="0"/>
              </a:rPr>
              <a:t> </a:t>
            </a:r>
            <a:r>
              <a:rPr lang="es-ES" sz="1200" dirty="0" err="1">
                <a:effectLst/>
                <a:latin typeface="Times New Roman" panose="02020603050405020304" pitchFamily="18" charset="0"/>
                <a:ea typeface="Times New Roman" panose="02020603050405020304" pitchFamily="18" charset="0"/>
              </a:rPr>
              <a:t>if</a:t>
            </a:r>
            <a:r>
              <a:rPr lang="en-US" sz="1200" dirty="0">
                <a:effectLst/>
                <a:latin typeface="Times New Roman" panose="02020603050405020304" pitchFamily="18" charset="0"/>
                <a:ea typeface="Times New Roman" panose="02020603050405020304" pitchFamily="18" charset="0"/>
              </a:rPr>
              <a:t> the time between a recall of Load Resources and a redeployment is less than 180 minutes, the snapshot to be used will be the time of the first deployment</a:t>
            </a: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Where for Load Resources, other than Controllable Load Resources, prior to an RRS deployment event:</a:t>
            </a:r>
          </a:p>
          <a:p>
            <a:pPr marL="1828800" marR="0" indent="-1371600">
              <a:spcBef>
                <a:spcPts val="0"/>
              </a:spcBef>
              <a:spcAft>
                <a:spcPts val="1200"/>
              </a:spcAft>
            </a:pPr>
            <a:r>
              <a:rPr lang="en-US" sz="1200" dirty="0">
                <a:effectLst/>
                <a:latin typeface="Times New Roman" panose="02020603050405020304" pitchFamily="18" charset="0"/>
                <a:ea typeface="Times New Roman" panose="02020603050405020304" pitchFamily="18" charset="0"/>
              </a:rPr>
              <a:t>TELRRSRC</a:t>
            </a:r>
            <a:r>
              <a:rPr lang="en-US" sz="1200" i="1" baseline="-25000" dirty="0">
                <a:effectLst/>
                <a:latin typeface="Times New Roman" panose="02020603050405020304" pitchFamily="18" charset="0"/>
                <a:ea typeface="Times New Roman" panose="02020603050405020304" pitchFamily="18" charset="0"/>
              </a:rPr>
              <a:t> </a:t>
            </a:r>
            <a:r>
              <a:rPr lang="es-ES" sz="1200" i="1" baseline="-25000" dirty="0">
                <a:effectLst/>
                <a:latin typeface="Times New Roman" panose="02020603050405020304" pitchFamily="18" charset="0"/>
                <a:ea typeface="Times New Roman" panose="02020603050405020304" pitchFamily="18" charset="0"/>
              </a:rPr>
              <a:t>q, r  </a:t>
            </a:r>
            <a:r>
              <a:rPr lang="en-US" sz="1200" dirty="0">
                <a:effectLst/>
                <a:latin typeface="Times New Roman" panose="02020603050405020304" pitchFamily="18" charset="0"/>
                <a:ea typeface="Times New Roman" panose="02020603050405020304" pitchFamily="18" charset="0"/>
              </a:rPr>
              <a:t>=</a:t>
            </a:r>
            <a:r>
              <a:rPr lang="en-US" sz="1200" i="1" baseline="-25000" dirty="0">
                <a:effectLst/>
                <a:latin typeface="Times New Roman" panose="02020603050405020304" pitchFamily="18" charset="0"/>
                <a:ea typeface="Times New Roman" panose="02020603050405020304" pitchFamily="18" charset="0"/>
              </a:rPr>
              <a:t> </a:t>
            </a:r>
            <a:r>
              <a:rPr lang="es-ES" sz="1200" dirty="0">
                <a:effectLst/>
                <a:latin typeface="Times New Roman" panose="02020603050405020304" pitchFamily="18" charset="0"/>
                <a:ea typeface="Times New Roman" panose="02020603050405020304" pitchFamily="18" charset="0"/>
              </a:rPr>
              <a:t>Min (NPF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 LPC</a:t>
            </a:r>
            <a:r>
              <a:rPr lang="es-ES" sz="1200" i="1" baseline="-25000" dirty="0">
                <a:effectLst/>
                <a:latin typeface="Times New Roman" panose="02020603050405020304" pitchFamily="18" charset="0"/>
                <a:ea typeface="Times New Roman" panose="02020603050405020304" pitchFamily="18" charset="0"/>
              </a:rPr>
              <a:t> q, r</a:t>
            </a:r>
            <a:r>
              <a:rPr lang="es-ES" sz="1200" dirty="0">
                <a:effectLst/>
                <a:latin typeface="Times New Roman" panose="02020603050405020304" pitchFamily="18" charset="0"/>
                <a:ea typeface="Times New Roman" panose="02020603050405020304" pitchFamily="18" charset="0"/>
              </a:rPr>
              <a:t>, TELRRSR </a:t>
            </a:r>
            <a:r>
              <a:rPr lang="es-ES" sz="1200" i="1" baseline="-25000" dirty="0">
                <a:effectLst/>
                <a:latin typeface="Times New Roman" panose="02020603050405020304" pitchFamily="18" charset="0"/>
                <a:ea typeface="Times New Roman" panose="02020603050405020304" pitchFamily="18" charset="0"/>
              </a:rPr>
              <a:t>q, r</a:t>
            </a:r>
            <a:r>
              <a:rPr lang="es-ES" sz="1200" dirty="0">
                <a:effectLst/>
                <a:latin typeface="Times New Roman" panose="02020603050405020304" pitchFamily="18"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1828800" marR="0" indent="-1371600">
              <a:spcBef>
                <a:spcPts val="0"/>
              </a:spcBef>
              <a:spcAft>
                <a:spcPts val="1200"/>
              </a:spcAft>
            </a:pPr>
            <a:r>
              <a:rPr lang="fr-FR" sz="1200" dirty="0">
                <a:effectLst/>
                <a:latin typeface="Times New Roman" panose="02020603050405020304" pitchFamily="18" charset="0"/>
                <a:ea typeface="Times New Roman" panose="02020603050405020304" pitchFamily="18" charset="0"/>
              </a:rPr>
              <a:t>SARRQ </a:t>
            </a:r>
            <a:r>
              <a:rPr lang="fr-FR" sz="1200" i="1" baseline="-25000" dirty="0">
                <a:effectLst/>
                <a:latin typeface="Times New Roman" panose="02020603050405020304" pitchFamily="18" charset="0"/>
                <a:ea typeface="Times New Roman" panose="02020603050405020304" pitchFamily="18" charset="0"/>
              </a:rPr>
              <a:t>q </a:t>
            </a:r>
            <a:r>
              <a:rPr lang="fr-FR" sz="1200" dirty="0">
                <a:effectLst/>
                <a:latin typeface="Times New Roman" panose="02020603050405020304" pitchFamily="18" charset="0"/>
                <a:ea typeface="Times New Roman" panose="02020603050405020304" pitchFamily="18" charset="0"/>
              </a:rPr>
              <a:t>= DASARRQ </a:t>
            </a:r>
            <a:r>
              <a:rPr lang="fr-FR" sz="1200" i="1" baseline="-25000" dirty="0">
                <a:effectLst/>
                <a:latin typeface="Times New Roman" panose="02020603050405020304" pitchFamily="18" charset="0"/>
                <a:ea typeface="Times New Roman" panose="02020603050405020304" pitchFamily="18" charset="0"/>
              </a:rPr>
              <a:t>q</a:t>
            </a:r>
            <a:r>
              <a:rPr lang="fr-FR" sz="1200" dirty="0">
                <a:effectLst/>
                <a:latin typeface="Times New Roman" panose="02020603050405020304" pitchFamily="18" charset="0"/>
                <a:ea typeface="Times New Roman" panose="02020603050405020304" pitchFamily="18" charset="0"/>
              </a:rPr>
              <a:t> + RTSARRQ </a:t>
            </a:r>
            <a:r>
              <a:rPr lang="fr-FR" sz="1200" i="1" baseline="-25000" dirty="0">
                <a:effectLst/>
                <a:latin typeface="Times New Roman" panose="02020603050405020304" pitchFamily="18" charset="0"/>
                <a:ea typeface="Times New Roman" panose="02020603050405020304" pitchFamily="18" charset="0"/>
              </a:rPr>
              <a:t>q</a:t>
            </a:r>
            <a:endParaRPr lang="en-US" sz="120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endParaRPr lang="en-US" dirty="0">
              <a:solidFill>
                <a:schemeClr val="tx1"/>
              </a:solidFill>
              <a:latin typeface="Times New Roman" panose="02020603050405020304" pitchFamily="18" charset="0"/>
              <a:cs typeface="Times New Roman" panose="02020603050405020304" pitchFamily="18" charset="0"/>
            </a:endParaRPr>
          </a:p>
        </p:txBody>
      </p:sp>
      <p:sp>
        <p:nvSpPr>
          <p:cNvPr id="5" name="Rectangle 5">
            <a:extLst>
              <a:ext uri="{FF2B5EF4-FFF2-40B4-BE49-F238E27FC236}">
                <a16:creationId xmlns:a16="http://schemas.microsoft.com/office/drawing/2014/main" id="{BB038518-73ED-47B5-A9A3-2A97547F877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ED64005D-4E00-41CC-ABDE-5C0FC4355CB0}"/>
              </a:ext>
            </a:extLst>
          </p:cNvPr>
          <p:cNvGraphicFramePr>
            <a:graphicFrameLocks noChangeAspect="1"/>
          </p:cNvGraphicFramePr>
          <p:nvPr>
            <p:extLst>
              <p:ext uri="{D42A27DB-BD31-4B8C-83A1-F6EECF244321}">
                <p14:modId xmlns:p14="http://schemas.microsoft.com/office/powerpoint/2010/main" val="818223667"/>
              </p:ext>
            </p:extLst>
          </p:nvPr>
        </p:nvGraphicFramePr>
        <p:xfrm>
          <a:off x="3886200" y="3925817"/>
          <a:ext cx="180975" cy="276225"/>
        </p:xfrm>
        <a:graphic>
          <a:graphicData uri="http://schemas.openxmlformats.org/presentationml/2006/ole">
            <mc:AlternateContent xmlns:mc="http://schemas.openxmlformats.org/markup-compatibility/2006">
              <mc:Choice xmlns:v="urn:schemas-microsoft-com:vml" Requires="v">
                <p:oleObj spid="_x0000_s1044" r:id="rId4" imgW="139579" imgH="266469" progId="Equation.3">
                  <p:embed/>
                </p:oleObj>
              </mc:Choice>
              <mc:Fallback>
                <p:oleObj r:id="rId4" imgW="139579" imgH="266469"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3925817"/>
                        <a:ext cx="180975" cy="276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0" name="Picture 6">
            <a:extLst>
              <a:ext uri="{FF2B5EF4-FFF2-40B4-BE49-F238E27FC236}">
                <a16:creationId xmlns:a16="http://schemas.microsoft.com/office/drawing/2014/main" id="{ECD7C270-B385-4536-B492-8292A3C63FF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663950" y="3581400"/>
            <a:ext cx="1460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9">
            <a:extLst>
              <a:ext uri="{FF2B5EF4-FFF2-40B4-BE49-F238E27FC236}">
                <a16:creationId xmlns:a16="http://schemas.microsoft.com/office/drawing/2014/main" id="{6BF98DBC-99E3-4945-AFD8-43D288763213}"/>
              </a:ext>
            </a:extLst>
          </p:cNvPr>
          <p:cNvSpPr>
            <a:spLocks noChangeArrowheads="1"/>
          </p:cNvSpPr>
          <p:nvPr/>
        </p:nvSpPr>
        <p:spPr bwMode="auto">
          <a:xfrm>
            <a:off x="-762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ACB7957D-8628-4483-B065-EE531B24EBDA}"/>
              </a:ext>
            </a:extLst>
          </p:cNvPr>
          <p:cNvGraphicFramePr>
            <a:graphicFrameLocks noChangeAspect="1"/>
          </p:cNvGraphicFramePr>
          <p:nvPr>
            <p:extLst>
              <p:ext uri="{D42A27DB-BD31-4B8C-83A1-F6EECF244321}">
                <p14:modId xmlns:p14="http://schemas.microsoft.com/office/powerpoint/2010/main" val="3815183751"/>
              </p:ext>
            </p:extLst>
          </p:nvPr>
        </p:nvGraphicFramePr>
        <p:xfrm>
          <a:off x="3886200" y="2835949"/>
          <a:ext cx="152400" cy="330339"/>
        </p:xfrm>
        <a:graphic>
          <a:graphicData uri="http://schemas.openxmlformats.org/presentationml/2006/ole">
            <mc:AlternateContent xmlns:mc="http://schemas.openxmlformats.org/markup-compatibility/2006">
              <mc:Choice xmlns:v="urn:schemas-microsoft-com:vml" Requires="v">
                <p:oleObj spid="_x0000_s1045" r:id="rId7" imgW="165028" imgH="368140" progId="Equation.3">
                  <p:embed/>
                </p:oleObj>
              </mc:Choice>
              <mc:Fallback>
                <p:oleObj r:id="rId7" imgW="165028" imgH="36814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86200" y="2835949"/>
                        <a:ext cx="152400" cy="330339"/>
                      </a:xfrm>
                      <a:prstGeom prst="rect">
                        <a:avLst/>
                      </a:prstGeom>
                      <a:noFill/>
                    </p:spPr>
                  </p:pic>
                </p:oleObj>
              </mc:Fallback>
            </mc:AlternateContent>
          </a:graphicData>
        </a:graphic>
      </p:graphicFrame>
    </p:spTree>
    <p:extLst>
      <p:ext uri="{BB962C8B-B14F-4D97-AF65-F5344CB8AC3E}">
        <p14:creationId xmlns:p14="http://schemas.microsoft.com/office/powerpoint/2010/main" val="2455531439"/>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10858</TotalTime>
  <Words>1170</Words>
  <Application>Microsoft Office PowerPoint</Application>
  <PresentationFormat>On-screen Show (4:3)</PresentationFormat>
  <Paragraphs>164</Paragraphs>
  <Slides>10</Slides>
  <Notes>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7" baseType="lpstr">
      <vt:lpstr>Arial</vt:lpstr>
      <vt:lpstr>Calibri</vt:lpstr>
      <vt:lpstr>Roboto</vt:lpstr>
      <vt:lpstr>Times New Roman</vt:lpstr>
      <vt:lpstr>1_Custom Design</vt:lpstr>
      <vt:lpstr>Office Theme</vt:lpstr>
      <vt:lpstr>Equation.3</vt:lpstr>
      <vt:lpstr>PowerPoint Presentation</vt:lpstr>
      <vt:lpstr>NPRR1149 Background</vt:lpstr>
      <vt:lpstr>NPRR1149 Background</vt:lpstr>
      <vt:lpstr>Failed Quantities in 2022 – Jan 1 through Oct 31</vt:lpstr>
      <vt:lpstr>NPRR1149 Key Functions</vt:lpstr>
      <vt:lpstr>NPRR1149 Key Functions</vt:lpstr>
      <vt:lpstr>NPRR1149 Key Functions</vt:lpstr>
      <vt:lpstr>NPRR1149 Key Functions</vt:lpstr>
      <vt:lpstr>NPRR1149 Proposed Formula for Responsive Reserve Failed Quantity</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Pamela Shaw</cp:lastModifiedBy>
  <cp:revision>98</cp:revision>
  <cp:lastPrinted>2016-01-21T20:53:15Z</cp:lastPrinted>
  <dcterms:created xsi:type="dcterms:W3CDTF">2016-01-21T15:20:31Z</dcterms:created>
  <dcterms:modified xsi:type="dcterms:W3CDTF">2022-11-11T21:39:18Z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