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4"/>
  </p:notesMasterIdLst>
  <p:handoutMasterIdLst>
    <p:handoutMasterId r:id="rId15"/>
  </p:handoutMasterIdLst>
  <p:sldIdLst>
    <p:sldId id="260" r:id="rId7"/>
    <p:sldId id="282" r:id="rId8"/>
    <p:sldId id="283" r:id="rId9"/>
    <p:sldId id="333" r:id="rId10"/>
    <p:sldId id="344" r:id="rId11"/>
    <p:sldId id="330" r:id="rId12"/>
    <p:sldId id="337"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A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6" autoAdjust="0"/>
    <p:restoredTop sz="95417" autoAdjust="0"/>
  </p:normalViewPr>
  <p:slideViewPr>
    <p:cSldViewPr showGuides="1">
      <p:cViewPr varScale="1">
        <p:scale>
          <a:sx n="109" d="100"/>
          <a:sy n="109" d="100"/>
        </p:scale>
        <p:origin x="978" y="9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ercot.com\Business\MarketOperationsSupport\Market_Design_&amp;_Analytics\Users\jchen\Study\CMWG\2022_08\RENA_MAY_202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rcot.com\Business\MarketOperationsSupport\Market_Design_&amp;_Analytics\Users\jchen\Study\CMWG\2022_10\RENA_July_202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ercot.com\Business\MarketOperationsSupport\Market_Design_&amp;_Analytics\Users\jchen\Study\CMWG\2022_10\RENA_July_202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rcot.com\Business\MarketOperationsSupport\Market_Design_&amp;_Analytics\Users\jchen\Study\CMWG\2022_10\RENA_July_202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ercot.com\Business\MarketOperationsSupport\Market_Design_&amp;_Analytics\Users\jchen\Study\CMWG\2022_10\072022_crrba_plo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ercot.com\Business\MarketOperationsSupport\Market_Design_&amp;_Analytics\Users\jchen\Study\CMWG\2022_10\072022_crrba_plot.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Monthly RENA</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dLbls>
          <c:showLegendKey val="0"/>
          <c:showVal val="0"/>
          <c:showCatName val="0"/>
          <c:showSerName val="0"/>
          <c:showPercent val="0"/>
          <c:showBubbleSize val="0"/>
        </c:dLbls>
        <c:gapWidth val="219"/>
        <c:overlap val="-27"/>
        <c:axId val="467674208"/>
        <c:axId val="467677344"/>
      </c:barChart>
      <c:catAx>
        <c:axId val="46767420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67677344"/>
        <c:crosses val="autoZero"/>
        <c:auto val="1"/>
        <c:lblAlgn val="ctr"/>
        <c:lblOffset val="100"/>
        <c:tickLblSkip val="3"/>
        <c:noMultiLvlLbl val="0"/>
      </c:catAx>
      <c:valAx>
        <c:axId val="467677344"/>
        <c:scaling>
          <c:orientation val="minMax"/>
          <c:max val="30000000"/>
          <c:min val="-6000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67674208"/>
        <c:crosses val="autoZero"/>
        <c:crossBetween val="between"/>
        <c:dispUnits>
          <c:builtInUnit val="millions"/>
          <c:dispUnitsLbl>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Monthly RENA</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Monthly!$Q$2</c:f>
              <c:strCache>
                <c:ptCount val="1"/>
                <c:pt idx="0">
                  <c:v>RENA</c:v>
                </c:pt>
              </c:strCache>
            </c:strRef>
          </c:tx>
          <c:spPr>
            <a:solidFill>
              <a:schemeClr val="accent1"/>
            </a:solidFill>
            <a:ln>
              <a:noFill/>
            </a:ln>
            <a:effectLst/>
          </c:spPr>
          <c:invertIfNegative val="0"/>
          <c:dPt>
            <c:idx val="23"/>
            <c:invertIfNegative val="0"/>
            <c:bubble3D val="0"/>
            <c:spPr>
              <a:solidFill>
                <a:schemeClr val="accent1"/>
              </a:solidFill>
              <a:ln>
                <a:noFill/>
              </a:ln>
              <a:effectLst/>
            </c:spPr>
            <c:extLst>
              <c:ext xmlns:c16="http://schemas.microsoft.com/office/drawing/2014/chart" uri="{C3380CC4-5D6E-409C-BE32-E72D297353CC}">
                <c16:uniqueId val="{00000001-3EBB-4006-8A2B-78A2103FD627}"/>
              </c:ext>
            </c:extLst>
          </c:dPt>
          <c:dPt>
            <c:idx val="24"/>
            <c:invertIfNegative val="0"/>
            <c:bubble3D val="0"/>
            <c:spPr>
              <a:solidFill>
                <a:schemeClr val="accent2"/>
              </a:solidFill>
              <a:ln>
                <a:noFill/>
              </a:ln>
              <a:effectLst/>
            </c:spPr>
            <c:extLst>
              <c:ext xmlns:c16="http://schemas.microsoft.com/office/drawing/2014/chart" uri="{C3380CC4-5D6E-409C-BE32-E72D297353CC}">
                <c16:uniqueId val="{00000003-3EBB-4006-8A2B-78A2103FD627}"/>
              </c:ext>
            </c:extLst>
          </c:dPt>
          <c:cat>
            <c:strRef>
              <c:f>Monthly!$P$3:$P$27</c:f>
              <c:strCache>
                <c:ptCount val="25"/>
                <c:pt idx="0">
                  <c:v>2020_7</c:v>
                </c:pt>
                <c:pt idx="1">
                  <c:v>2020_8</c:v>
                </c:pt>
                <c:pt idx="2">
                  <c:v>2020_9</c:v>
                </c:pt>
                <c:pt idx="3">
                  <c:v>2020_10</c:v>
                </c:pt>
                <c:pt idx="4">
                  <c:v>2020_11</c:v>
                </c:pt>
                <c:pt idx="5">
                  <c:v>2020_12</c:v>
                </c:pt>
                <c:pt idx="6">
                  <c:v>2021_1</c:v>
                </c:pt>
                <c:pt idx="7">
                  <c:v>2021_2</c:v>
                </c:pt>
                <c:pt idx="8">
                  <c:v>2021_3</c:v>
                </c:pt>
                <c:pt idx="9">
                  <c:v>2021_4</c:v>
                </c:pt>
                <c:pt idx="10">
                  <c:v>2021_5</c:v>
                </c:pt>
                <c:pt idx="11">
                  <c:v>2021_6</c:v>
                </c:pt>
                <c:pt idx="12">
                  <c:v>2021_7</c:v>
                </c:pt>
                <c:pt idx="13">
                  <c:v>2021_8</c:v>
                </c:pt>
                <c:pt idx="14">
                  <c:v>2021_9</c:v>
                </c:pt>
                <c:pt idx="15">
                  <c:v>2021_10</c:v>
                </c:pt>
                <c:pt idx="16">
                  <c:v>2021_11</c:v>
                </c:pt>
                <c:pt idx="17">
                  <c:v>2021_12</c:v>
                </c:pt>
                <c:pt idx="18">
                  <c:v>2022_1</c:v>
                </c:pt>
                <c:pt idx="19">
                  <c:v>2022_2</c:v>
                </c:pt>
                <c:pt idx="20">
                  <c:v>2022_3</c:v>
                </c:pt>
                <c:pt idx="21">
                  <c:v>2022_4</c:v>
                </c:pt>
                <c:pt idx="22">
                  <c:v>2022_5</c:v>
                </c:pt>
                <c:pt idx="23">
                  <c:v>2022_6</c:v>
                </c:pt>
                <c:pt idx="24">
                  <c:v>2022_7</c:v>
                </c:pt>
              </c:strCache>
            </c:strRef>
          </c:cat>
          <c:val>
            <c:numRef>
              <c:f>Monthly!$Q$3:$Q$27</c:f>
              <c:numCache>
                <c:formatCode>General</c:formatCode>
                <c:ptCount val="25"/>
                <c:pt idx="0">
                  <c:v>1374127.76</c:v>
                </c:pt>
                <c:pt idx="1">
                  <c:v>-13329665.039999999</c:v>
                </c:pt>
                <c:pt idx="2">
                  <c:v>5265833.459999999</c:v>
                </c:pt>
                <c:pt idx="3">
                  <c:v>-2876364.1299999994</c:v>
                </c:pt>
                <c:pt idx="4">
                  <c:v>22308654.66</c:v>
                </c:pt>
                <c:pt idx="5">
                  <c:v>5117961.3900000006</c:v>
                </c:pt>
                <c:pt idx="6">
                  <c:v>5414406.5199999986</c:v>
                </c:pt>
                <c:pt idx="7">
                  <c:v>-57010461.57</c:v>
                </c:pt>
                <c:pt idx="8">
                  <c:v>15662765.750000004</c:v>
                </c:pt>
                <c:pt idx="9">
                  <c:v>9977037.0099999998</c:v>
                </c:pt>
                <c:pt idx="10">
                  <c:v>1113330.9400000002</c:v>
                </c:pt>
                <c:pt idx="11">
                  <c:v>-2344357.1199999992</c:v>
                </c:pt>
                <c:pt idx="12">
                  <c:v>1729081.9</c:v>
                </c:pt>
                <c:pt idx="13">
                  <c:v>2069008.2799999996</c:v>
                </c:pt>
                <c:pt idx="14">
                  <c:v>3082125.6600000006</c:v>
                </c:pt>
                <c:pt idx="15">
                  <c:v>2992724.4100000006</c:v>
                </c:pt>
                <c:pt idx="16">
                  <c:v>8791548.1199999973</c:v>
                </c:pt>
                <c:pt idx="17">
                  <c:v>9807959.7899999954</c:v>
                </c:pt>
                <c:pt idx="18">
                  <c:v>2925413.600000001</c:v>
                </c:pt>
                <c:pt idx="19">
                  <c:v>4587053.91</c:v>
                </c:pt>
                <c:pt idx="20">
                  <c:v>12857904.49</c:v>
                </c:pt>
                <c:pt idx="21">
                  <c:v>-3210711.6100000013</c:v>
                </c:pt>
                <c:pt idx="22">
                  <c:v>591654.04000000015</c:v>
                </c:pt>
                <c:pt idx="23">
                  <c:v>-126012.61999999954</c:v>
                </c:pt>
                <c:pt idx="24">
                  <c:v>-5982852.9299999988</c:v>
                </c:pt>
              </c:numCache>
            </c:numRef>
          </c:val>
          <c:extLst>
            <c:ext xmlns:c16="http://schemas.microsoft.com/office/drawing/2014/chart" uri="{C3380CC4-5D6E-409C-BE32-E72D297353CC}">
              <c16:uniqueId val="{00000004-3EBB-4006-8A2B-78A2103FD627}"/>
            </c:ext>
          </c:extLst>
        </c:ser>
        <c:dLbls>
          <c:showLegendKey val="0"/>
          <c:showVal val="0"/>
          <c:showCatName val="0"/>
          <c:showSerName val="0"/>
          <c:showPercent val="0"/>
          <c:showBubbleSize val="0"/>
        </c:dLbls>
        <c:gapWidth val="219"/>
        <c:overlap val="-27"/>
        <c:axId val="467674208"/>
        <c:axId val="467677344"/>
      </c:barChart>
      <c:catAx>
        <c:axId val="46767420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67677344"/>
        <c:crosses val="autoZero"/>
        <c:auto val="1"/>
        <c:lblAlgn val="ctr"/>
        <c:lblOffset val="100"/>
        <c:tickLblSkip val="3"/>
        <c:noMultiLvlLbl val="0"/>
      </c:catAx>
      <c:valAx>
        <c:axId val="467677344"/>
        <c:scaling>
          <c:orientation val="minMax"/>
          <c:max val="30000000"/>
          <c:min val="-6000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67674208"/>
        <c:crosses val="autoZero"/>
        <c:crossBetween val="between"/>
        <c:dispUnits>
          <c:builtInUnit val="millions"/>
          <c:dispUnitsLbl>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baseline="0">
                <a:effectLst/>
              </a:rPr>
              <a:t>Daily RENA vs RT Congestion Rent</a:t>
            </a:r>
            <a:endParaRPr lang="en-US" sz="1400">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areaChart>
        <c:grouping val="standard"/>
        <c:varyColors val="0"/>
        <c:ser>
          <c:idx val="0"/>
          <c:order val="0"/>
          <c:tx>
            <c:strRef>
              <c:f>June_RENA!$I$1</c:f>
              <c:strCache>
                <c:ptCount val="1"/>
                <c:pt idx="0">
                  <c:v>Sum of RT Congestion Rent</c:v>
                </c:pt>
              </c:strCache>
            </c:strRef>
          </c:tx>
          <c:spPr>
            <a:solidFill>
              <a:schemeClr val="accent1"/>
            </a:solidFill>
            <a:ln>
              <a:noFill/>
            </a:ln>
            <a:effectLst/>
          </c:spPr>
          <c:cat>
            <c:numRef>
              <c:f>June_RENA!$H$2:$H$32</c:f>
              <c:numCache>
                <c:formatCode>m/d/yyyy</c:formatCode>
                <c:ptCount val="31"/>
                <c:pt idx="0">
                  <c:v>44743</c:v>
                </c:pt>
                <c:pt idx="1">
                  <c:v>44744</c:v>
                </c:pt>
                <c:pt idx="2">
                  <c:v>44745</c:v>
                </c:pt>
                <c:pt idx="3">
                  <c:v>44746</c:v>
                </c:pt>
                <c:pt idx="4">
                  <c:v>44747</c:v>
                </c:pt>
                <c:pt idx="5">
                  <c:v>44748</c:v>
                </c:pt>
                <c:pt idx="6">
                  <c:v>44749</c:v>
                </c:pt>
                <c:pt idx="7">
                  <c:v>44750</c:v>
                </c:pt>
                <c:pt idx="8">
                  <c:v>44751</c:v>
                </c:pt>
                <c:pt idx="9">
                  <c:v>44752</c:v>
                </c:pt>
                <c:pt idx="10">
                  <c:v>44753</c:v>
                </c:pt>
                <c:pt idx="11">
                  <c:v>44754</c:v>
                </c:pt>
                <c:pt idx="12">
                  <c:v>44755</c:v>
                </c:pt>
                <c:pt idx="13">
                  <c:v>44756</c:v>
                </c:pt>
                <c:pt idx="14">
                  <c:v>44757</c:v>
                </c:pt>
                <c:pt idx="15">
                  <c:v>44758</c:v>
                </c:pt>
                <c:pt idx="16">
                  <c:v>44759</c:v>
                </c:pt>
                <c:pt idx="17">
                  <c:v>44760</c:v>
                </c:pt>
                <c:pt idx="18">
                  <c:v>44761</c:v>
                </c:pt>
                <c:pt idx="19">
                  <c:v>44762</c:v>
                </c:pt>
                <c:pt idx="20">
                  <c:v>44763</c:v>
                </c:pt>
                <c:pt idx="21">
                  <c:v>44764</c:v>
                </c:pt>
                <c:pt idx="22">
                  <c:v>44765</c:v>
                </c:pt>
                <c:pt idx="23">
                  <c:v>44766</c:v>
                </c:pt>
                <c:pt idx="24">
                  <c:v>44767</c:v>
                </c:pt>
                <c:pt idx="25">
                  <c:v>44768</c:v>
                </c:pt>
                <c:pt idx="26">
                  <c:v>44769</c:v>
                </c:pt>
                <c:pt idx="27">
                  <c:v>44770</c:v>
                </c:pt>
                <c:pt idx="28">
                  <c:v>44771</c:v>
                </c:pt>
                <c:pt idx="29">
                  <c:v>44772</c:v>
                </c:pt>
                <c:pt idx="30">
                  <c:v>44773</c:v>
                </c:pt>
              </c:numCache>
            </c:numRef>
          </c:cat>
          <c:val>
            <c:numRef>
              <c:f>June_RENA!$I$2:$I$32</c:f>
              <c:numCache>
                <c:formatCode>#,##0.0</c:formatCode>
                <c:ptCount val="31"/>
                <c:pt idx="0">
                  <c:v>2743734.71</c:v>
                </c:pt>
                <c:pt idx="1">
                  <c:v>3473075.9799999995</c:v>
                </c:pt>
                <c:pt idx="2">
                  <c:v>4407396.9099999992</c:v>
                </c:pt>
                <c:pt idx="3">
                  <c:v>3687383.67</c:v>
                </c:pt>
                <c:pt idx="4">
                  <c:v>4067283.7600000002</c:v>
                </c:pt>
                <c:pt idx="5">
                  <c:v>3548995.72</c:v>
                </c:pt>
                <c:pt idx="6">
                  <c:v>3569148.56</c:v>
                </c:pt>
                <c:pt idx="7">
                  <c:v>19284761.389999993</c:v>
                </c:pt>
                <c:pt idx="8">
                  <c:v>17356031.659999996</c:v>
                </c:pt>
                <c:pt idx="9">
                  <c:v>2671035.0599999996</c:v>
                </c:pt>
                <c:pt idx="10">
                  <c:v>2796543.2600000002</c:v>
                </c:pt>
                <c:pt idx="11">
                  <c:v>4486272.58</c:v>
                </c:pt>
                <c:pt idx="12">
                  <c:v>63886891.429999992</c:v>
                </c:pt>
                <c:pt idx="13">
                  <c:v>1498429.3199999998</c:v>
                </c:pt>
                <c:pt idx="14">
                  <c:v>1166236.7699999998</c:v>
                </c:pt>
                <c:pt idx="15">
                  <c:v>3545508.33</c:v>
                </c:pt>
                <c:pt idx="16">
                  <c:v>12802505.939999999</c:v>
                </c:pt>
                <c:pt idx="17">
                  <c:v>36545100.630000003</c:v>
                </c:pt>
                <c:pt idx="18">
                  <c:v>9150485.1500000022</c:v>
                </c:pt>
                <c:pt idx="19">
                  <c:v>48161516.780000001</c:v>
                </c:pt>
                <c:pt idx="20">
                  <c:v>6428483.2600000007</c:v>
                </c:pt>
                <c:pt idx="21">
                  <c:v>2605488.3000000003</c:v>
                </c:pt>
                <c:pt idx="22">
                  <c:v>3005825.3899999997</c:v>
                </c:pt>
                <c:pt idx="23">
                  <c:v>6253856.6499999994</c:v>
                </c:pt>
                <c:pt idx="24">
                  <c:v>5657520.2000000002</c:v>
                </c:pt>
                <c:pt idx="25">
                  <c:v>5064215.9399999985</c:v>
                </c:pt>
                <c:pt idx="26">
                  <c:v>2696323.2099999995</c:v>
                </c:pt>
                <c:pt idx="27">
                  <c:v>4944679.629999999</c:v>
                </c:pt>
                <c:pt idx="28">
                  <c:v>4222145.5899999989</c:v>
                </c:pt>
                <c:pt idx="29">
                  <c:v>2194870.4999999995</c:v>
                </c:pt>
                <c:pt idx="30">
                  <c:v>2833095.5400000005</c:v>
                </c:pt>
              </c:numCache>
            </c:numRef>
          </c:val>
          <c:extLst>
            <c:ext xmlns:c16="http://schemas.microsoft.com/office/drawing/2014/chart" uri="{C3380CC4-5D6E-409C-BE32-E72D297353CC}">
              <c16:uniqueId val="{00000000-01C0-4CBD-94B0-9F4F1611E71F}"/>
            </c:ext>
          </c:extLst>
        </c:ser>
        <c:dLbls>
          <c:showLegendKey val="0"/>
          <c:showVal val="0"/>
          <c:showCatName val="0"/>
          <c:showSerName val="0"/>
          <c:showPercent val="0"/>
          <c:showBubbleSize val="0"/>
        </c:dLbls>
        <c:axId val="788200368"/>
        <c:axId val="846835072"/>
      </c:areaChart>
      <c:barChart>
        <c:barDir val="col"/>
        <c:grouping val="clustered"/>
        <c:varyColors val="0"/>
        <c:ser>
          <c:idx val="1"/>
          <c:order val="1"/>
          <c:tx>
            <c:strRef>
              <c:f>June_RENA!$E$1</c:f>
              <c:strCache>
                <c:ptCount val="1"/>
                <c:pt idx="0">
                  <c:v>due </c:v>
                </c:pt>
              </c:strCache>
            </c:strRef>
          </c:tx>
          <c:spPr>
            <a:solidFill>
              <a:schemeClr val="accent2"/>
            </a:solidFill>
            <a:ln w="25400">
              <a:noFill/>
            </a:ln>
            <a:effectLst/>
          </c:spPr>
          <c:invertIfNegative val="0"/>
          <c:cat>
            <c:numRef>
              <c:f>June_RENA!$H$2:$H$32</c:f>
              <c:numCache>
                <c:formatCode>m/d/yyyy</c:formatCode>
                <c:ptCount val="31"/>
                <c:pt idx="0">
                  <c:v>44743</c:v>
                </c:pt>
                <c:pt idx="1">
                  <c:v>44744</c:v>
                </c:pt>
                <c:pt idx="2">
                  <c:v>44745</c:v>
                </c:pt>
                <c:pt idx="3">
                  <c:v>44746</c:v>
                </c:pt>
                <c:pt idx="4">
                  <c:v>44747</c:v>
                </c:pt>
                <c:pt idx="5">
                  <c:v>44748</c:v>
                </c:pt>
                <c:pt idx="6">
                  <c:v>44749</c:v>
                </c:pt>
                <c:pt idx="7">
                  <c:v>44750</c:v>
                </c:pt>
                <c:pt idx="8">
                  <c:v>44751</c:v>
                </c:pt>
                <c:pt idx="9">
                  <c:v>44752</c:v>
                </c:pt>
                <c:pt idx="10">
                  <c:v>44753</c:v>
                </c:pt>
                <c:pt idx="11">
                  <c:v>44754</c:v>
                </c:pt>
                <c:pt idx="12">
                  <c:v>44755</c:v>
                </c:pt>
                <c:pt idx="13">
                  <c:v>44756</c:v>
                </c:pt>
                <c:pt idx="14">
                  <c:v>44757</c:v>
                </c:pt>
                <c:pt idx="15">
                  <c:v>44758</c:v>
                </c:pt>
                <c:pt idx="16">
                  <c:v>44759</c:v>
                </c:pt>
                <c:pt idx="17">
                  <c:v>44760</c:v>
                </c:pt>
                <c:pt idx="18">
                  <c:v>44761</c:v>
                </c:pt>
                <c:pt idx="19">
                  <c:v>44762</c:v>
                </c:pt>
                <c:pt idx="20">
                  <c:v>44763</c:v>
                </c:pt>
                <c:pt idx="21">
                  <c:v>44764</c:v>
                </c:pt>
                <c:pt idx="22">
                  <c:v>44765</c:v>
                </c:pt>
                <c:pt idx="23">
                  <c:v>44766</c:v>
                </c:pt>
                <c:pt idx="24">
                  <c:v>44767</c:v>
                </c:pt>
                <c:pt idx="25">
                  <c:v>44768</c:v>
                </c:pt>
                <c:pt idx="26">
                  <c:v>44769</c:v>
                </c:pt>
                <c:pt idx="27">
                  <c:v>44770</c:v>
                </c:pt>
                <c:pt idx="28">
                  <c:v>44771</c:v>
                </c:pt>
                <c:pt idx="29">
                  <c:v>44772</c:v>
                </c:pt>
                <c:pt idx="30">
                  <c:v>44773</c:v>
                </c:pt>
              </c:numCache>
            </c:numRef>
          </c:cat>
          <c:val>
            <c:numRef>
              <c:f>June_RENA!$E$2:$E$31</c:f>
              <c:numCache>
                <c:formatCode>#,##0.0</c:formatCode>
                <c:ptCount val="30"/>
                <c:pt idx="0">
                  <c:v>304373.8</c:v>
                </c:pt>
                <c:pt idx="1">
                  <c:v>209850.08</c:v>
                </c:pt>
                <c:pt idx="2">
                  <c:v>169533.7</c:v>
                </c:pt>
                <c:pt idx="3">
                  <c:v>196267.08</c:v>
                </c:pt>
                <c:pt idx="4">
                  <c:v>54630.45</c:v>
                </c:pt>
                <c:pt idx="5">
                  <c:v>145925.17000000001</c:v>
                </c:pt>
                <c:pt idx="6">
                  <c:v>180180.2</c:v>
                </c:pt>
                <c:pt idx="7">
                  <c:v>268571.78999999998</c:v>
                </c:pt>
                <c:pt idx="8">
                  <c:v>-1112190.98</c:v>
                </c:pt>
                <c:pt idx="9">
                  <c:v>34278.81</c:v>
                </c:pt>
                <c:pt idx="10">
                  <c:v>186568.29</c:v>
                </c:pt>
                <c:pt idx="11">
                  <c:v>183079.15</c:v>
                </c:pt>
                <c:pt idx="12">
                  <c:v>-13119443.93</c:v>
                </c:pt>
                <c:pt idx="13">
                  <c:v>-118766.84</c:v>
                </c:pt>
                <c:pt idx="14">
                  <c:v>-130050.37</c:v>
                </c:pt>
                <c:pt idx="15">
                  <c:v>90912.48</c:v>
                </c:pt>
                <c:pt idx="16">
                  <c:v>-539360.14</c:v>
                </c:pt>
                <c:pt idx="17">
                  <c:v>1558015.59</c:v>
                </c:pt>
                <c:pt idx="18">
                  <c:v>27949.38</c:v>
                </c:pt>
                <c:pt idx="19">
                  <c:v>3077344.41</c:v>
                </c:pt>
                <c:pt idx="20">
                  <c:v>406481.07</c:v>
                </c:pt>
                <c:pt idx="21">
                  <c:v>119124.62</c:v>
                </c:pt>
                <c:pt idx="22">
                  <c:v>90751.33</c:v>
                </c:pt>
                <c:pt idx="23">
                  <c:v>341009.95</c:v>
                </c:pt>
                <c:pt idx="24">
                  <c:v>303558.18</c:v>
                </c:pt>
                <c:pt idx="25">
                  <c:v>419969.72</c:v>
                </c:pt>
                <c:pt idx="26">
                  <c:v>136836.71</c:v>
                </c:pt>
                <c:pt idx="27">
                  <c:v>90095.83</c:v>
                </c:pt>
                <c:pt idx="28">
                  <c:v>179302.78</c:v>
                </c:pt>
                <c:pt idx="29">
                  <c:v>78783.509999999995</c:v>
                </c:pt>
              </c:numCache>
            </c:numRef>
          </c:val>
          <c:extLst>
            <c:ext xmlns:c16="http://schemas.microsoft.com/office/drawing/2014/chart" uri="{C3380CC4-5D6E-409C-BE32-E72D297353CC}">
              <c16:uniqueId val="{00000001-01C0-4CBD-94B0-9F4F1611E71F}"/>
            </c:ext>
          </c:extLst>
        </c:ser>
        <c:dLbls>
          <c:showLegendKey val="0"/>
          <c:showVal val="0"/>
          <c:showCatName val="0"/>
          <c:showSerName val="0"/>
          <c:showPercent val="0"/>
          <c:showBubbleSize val="0"/>
        </c:dLbls>
        <c:gapWidth val="150"/>
        <c:axId val="192193864"/>
        <c:axId val="467679304"/>
      </c:barChart>
      <c:catAx>
        <c:axId val="192193864"/>
        <c:scaling>
          <c:orientation val="minMax"/>
        </c:scaling>
        <c:delete val="0"/>
        <c:axPos val="b"/>
        <c:numFmt formatCode="m/d/yyyy"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67679304"/>
        <c:crosses val="autoZero"/>
        <c:auto val="0"/>
        <c:lblAlgn val="ctr"/>
        <c:lblOffset val="100"/>
        <c:tickLblSkip val="5"/>
        <c:tickMarkSkip val="5"/>
        <c:noMultiLvlLbl val="0"/>
      </c:catAx>
      <c:valAx>
        <c:axId val="467679304"/>
        <c:scaling>
          <c:orientation val="minMax"/>
          <c:max val="7500000"/>
          <c:min val="-7500000"/>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92193864"/>
        <c:crosses val="autoZero"/>
        <c:crossBetween val="between"/>
        <c:dispUnits>
          <c:builtInUnit val="millions"/>
          <c:dispUnitsLbl>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valAx>
        <c:axId val="846835072"/>
        <c:scaling>
          <c:orientation val="minMax"/>
          <c:max val="75000000"/>
          <c:min val="-75000000"/>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88200368"/>
        <c:crosses val="max"/>
        <c:crossBetween val="between"/>
        <c:dispUnits>
          <c:builtInUnit val="millions"/>
          <c:dispUnitsLbl>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dateAx>
        <c:axId val="788200368"/>
        <c:scaling>
          <c:orientation val="minMax"/>
        </c:scaling>
        <c:delete val="1"/>
        <c:axPos val="b"/>
        <c:numFmt formatCode="m/d/yyyy" sourceLinked="1"/>
        <c:majorTickMark val="out"/>
        <c:minorTickMark val="none"/>
        <c:tickLblPos val="nextTo"/>
        <c:crossAx val="846835072"/>
        <c:crosses val="autoZero"/>
        <c:auto val="1"/>
        <c:lblOffset val="100"/>
        <c:baseTimeUnit val="days"/>
      </c:date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baseline="0">
                <a:effectLst/>
              </a:rPr>
              <a:t>Estimated DAM oversold vs RENA</a:t>
            </a:r>
            <a:endParaRPr lang="en-US" sz="1400">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June_RENA!$J$1</c:f>
              <c:strCache>
                <c:ptCount val="1"/>
                <c:pt idx="0">
                  <c:v>Sum of oversold</c:v>
                </c:pt>
              </c:strCache>
            </c:strRef>
          </c:tx>
          <c:spPr>
            <a:solidFill>
              <a:schemeClr val="accent1"/>
            </a:solidFill>
            <a:ln>
              <a:noFill/>
            </a:ln>
            <a:effectLst/>
          </c:spPr>
          <c:invertIfNegative val="0"/>
          <c:cat>
            <c:numRef>
              <c:f>June_RENA!$H$2:$H$32</c:f>
              <c:numCache>
                <c:formatCode>m/d/yyyy</c:formatCode>
                <c:ptCount val="31"/>
                <c:pt idx="0">
                  <c:v>44743</c:v>
                </c:pt>
                <c:pt idx="1">
                  <c:v>44744</c:v>
                </c:pt>
                <c:pt idx="2">
                  <c:v>44745</c:v>
                </c:pt>
                <c:pt idx="3">
                  <c:v>44746</c:v>
                </c:pt>
                <c:pt idx="4">
                  <c:v>44747</c:v>
                </c:pt>
                <c:pt idx="5">
                  <c:v>44748</c:v>
                </c:pt>
                <c:pt idx="6">
                  <c:v>44749</c:v>
                </c:pt>
                <c:pt idx="7">
                  <c:v>44750</c:v>
                </c:pt>
                <c:pt idx="8">
                  <c:v>44751</c:v>
                </c:pt>
                <c:pt idx="9">
                  <c:v>44752</c:v>
                </c:pt>
                <c:pt idx="10">
                  <c:v>44753</c:v>
                </c:pt>
                <c:pt idx="11">
                  <c:v>44754</c:v>
                </c:pt>
                <c:pt idx="12">
                  <c:v>44755</c:v>
                </c:pt>
                <c:pt idx="13">
                  <c:v>44756</c:v>
                </c:pt>
                <c:pt idx="14">
                  <c:v>44757</c:v>
                </c:pt>
                <c:pt idx="15">
                  <c:v>44758</c:v>
                </c:pt>
                <c:pt idx="16">
                  <c:v>44759</c:v>
                </c:pt>
                <c:pt idx="17">
                  <c:v>44760</c:v>
                </c:pt>
                <c:pt idx="18">
                  <c:v>44761</c:v>
                </c:pt>
                <c:pt idx="19">
                  <c:v>44762</c:v>
                </c:pt>
                <c:pt idx="20">
                  <c:v>44763</c:v>
                </c:pt>
                <c:pt idx="21">
                  <c:v>44764</c:v>
                </c:pt>
                <c:pt idx="22">
                  <c:v>44765</c:v>
                </c:pt>
                <c:pt idx="23">
                  <c:v>44766</c:v>
                </c:pt>
                <c:pt idx="24">
                  <c:v>44767</c:v>
                </c:pt>
                <c:pt idx="25">
                  <c:v>44768</c:v>
                </c:pt>
                <c:pt idx="26">
                  <c:v>44769</c:v>
                </c:pt>
                <c:pt idx="27">
                  <c:v>44770</c:v>
                </c:pt>
                <c:pt idx="28">
                  <c:v>44771</c:v>
                </c:pt>
                <c:pt idx="29">
                  <c:v>44772</c:v>
                </c:pt>
                <c:pt idx="30">
                  <c:v>44773</c:v>
                </c:pt>
              </c:numCache>
            </c:numRef>
          </c:cat>
          <c:val>
            <c:numRef>
              <c:f>June_RENA!$J$2:$J$32</c:f>
              <c:numCache>
                <c:formatCode>#,##0.0</c:formatCode>
                <c:ptCount val="31"/>
                <c:pt idx="0">
                  <c:v>164100.62000000002</c:v>
                </c:pt>
                <c:pt idx="1">
                  <c:v>141152.37</c:v>
                </c:pt>
                <c:pt idx="2">
                  <c:v>145786.53</c:v>
                </c:pt>
                <c:pt idx="3">
                  <c:v>149264.73999999996</c:v>
                </c:pt>
                <c:pt idx="4">
                  <c:v>-72077.939999999959</c:v>
                </c:pt>
                <c:pt idx="5">
                  <c:v>39770.420000000006</c:v>
                </c:pt>
                <c:pt idx="6">
                  <c:v>125177.78000000001</c:v>
                </c:pt>
                <c:pt idx="7">
                  <c:v>-125280.52999999997</c:v>
                </c:pt>
                <c:pt idx="8">
                  <c:v>-1223826.8699999996</c:v>
                </c:pt>
                <c:pt idx="9">
                  <c:v>-222514.14</c:v>
                </c:pt>
                <c:pt idx="10">
                  <c:v>34981.189999999973</c:v>
                </c:pt>
                <c:pt idx="11">
                  <c:v>-70055.15999999996</c:v>
                </c:pt>
                <c:pt idx="12">
                  <c:v>-11557302.519999998</c:v>
                </c:pt>
                <c:pt idx="13">
                  <c:v>-193301.64</c:v>
                </c:pt>
                <c:pt idx="14">
                  <c:v>-211278.72</c:v>
                </c:pt>
                <c:pt idx="15">
                  <c:v>107556.77000000002</c:v>
                </c:pt>
                <c:pt idx="16">
                  <c:v>-1331392.6300000004</c:v>
                </c:pt>
                <c:pt idx="17">
                  <c:v>330323.63999999966</c:v>
                </c:pt>
                <c:pt idx="18">
                  <c:v>-80875.109999999928</c:v>
                </c:pt>
                <c:pt idx="19">
                  <c:v>1899928.3399999999</c:v>
                </c:pt>
                <c:pt idx="20">
                  <c:v>352044.08000000007</c:v>
                </c:pt>
                <c:pt idx="21">
                  <c:v>179846.19999999998</c:v>
                </c:pt>
                <c:pt idx="22">
                  <c:v>-15745.900000000029</c:v>
                </c:pt>
                <c:pt idx="23">
                  <c:v>186527.08000000002</c:v>
                </c:pt>
                <c:pt idx="24">
                  <c:v>215583.32999999996</c:v>
                </c:pt>
                <c:pt idx="25">
                  <c:v>326225.19000000012</c:v>
                </c:pt>
                <c:pt idx="26">
                  <c:v>825.98999999999558</c:v>
                </c:pt>
                <c:pt idx="27">
                  <c:v>-103226.02999999998</c:v>
                </c:pt>
                <c:pt idx="28">
                  <c:v>121665.47000000003</c:v>
                </c:pt>
                <c:pt idx="29">
                  <c:v>43238.569999999992</c:v>
                </c:pt>
                <c:pt idx="30">
                  <c:v>38449.040000000008</c:v>
                </c:pt>
              </c:numCache>
            </c:numRef>
          </c:val>
          <c:extLst>
            <c:ext xmlns:c16="http://schemas.microsoft.com/office/drawing/2014/chart" uri="{C3380CC4-5D6E-409C-BE32-E72D297353CC}">
              <c16:uniqueId val="{00000000-F025-408A-8403-06E712CBA904}"/>
            </c:ext>
          </c:extLst>
        </c:ser>
        <c:ser>
          <c:idx val="1"/>
          <c:order val="1"/>
          <c:tx>
            <c:strRef>
              <c:f>June_RENA!$E$1</c:f>
              <c:strCache>
                <c:ptCount val="1"/>
                <c:pt idx="0">
                  <c:v>due </c:v>
                </c:pt>
              </c:strCache>
            </c:strRef>
          </c:tx>
          <c:spPr>
            <a:solidFill>
              <a:schemeClr val="accent2"/>
            </a:solidFill>
            <a:ln>
              <a:noFill/>
            </a:ln>
            <a:effectLst/>
          </c:spPr>
          <c:invertIfNegative val="0"/>
          <c:cat>
            <c:numRef>
              <c:f>June_RENA!$H$2:$H$32</c:f>
              <c:numCache>
                <c:formatCode>m/d/yyyy</c:formatCode>
                <c:ptCount val="31"/>
                <c:pt idx="0">
                  <c:v>44743</c:v>
                </c:pt>
                <c:pt idx="1">
                  <c:v>44744</c:v>
                </c:pt>
                <c:pt idx="2">
                  <c:v>44745</c:v>
                </c:pt>
                <c:pt idx="3">
                  <c:v>44746</c:v>
                </c:pt>
                <c:pt idx="4">
                  <c:v>44747</c:v>
                </c:pt>
                <c:pt idx="5">
                  <c:v>44748</c:v>
                </c:pt>
                <c:pt idx="6">
                  <c:v>44749</c:v>
                </c:pt>
                <c:pt idx="7">
                  <c:v>44750</c:v>
                </c:pt>
                <c:pt idx="8">
                  <c:v>44751</c:v>
                </c:pt>
                <c:pt idx="9">
                  <c:v>44752</c:v>
                </c:pt>
                <c:pt idx="10">
                  <c:v>44753</c:v>
                </c:pt>
                <c:pt idx="11">
                  <c:v>44754</c:v>
                </c:pt>
                <c:pt idx="12">
                  <c:v>44755</c:v>
                </c:pt>
                <c:pt idx="13">
                  <c:v>44756</c:v>
                </c:pt>
                <c:pt idx="14">
                  <c:v>44757</c:v>
                </c:pt>
                <c:pt idx="15">
                  <c:v>44758</c:v>
                </c:pt>
                <c:pt idx="16">
                  <c:v>44759</c:v>
                </c:pt>
                <c:pt idx="17">
                  <c:v>44760</c:v>
                </c:pt>
                <c:pt idx="18">
                  <c:v>44761</c:v>
                </c:pt>
                <c:pt idx="19">
                  <c:v>44762</c:v>
                </c:pt>
                <c:pt idx="20">
                  <c:v>44763</c:v>
                </c:pt>
                <c:pt idx="21">
                  <c:v>44764</c:v>
                </c:pt>
                <c:pt idx="22">
                  <c:v>44765</c:v>
                </c:pt>
                <c:pt idx="23">
                  <c:v>44766</c:v>
                </c:pt>
                <c:pt idx="24">
                  <c:v>44767</c:v>
                </c:pt>
                <c:pt idx="25">
                  <c:v>44768</c:v>
                </c:pt>
                <c:pt idx="26">
                  <c:v>44769</c:v>
                </c:pt>
                <c:pt idx="27">
                  <c:v>44770</c:v>
                </c:pt>
                <c:pt idx="28">
                  <c:v>44771</c:v>
                </c:pt>
                <c:pt idx="29">
                  <c:v>44772</c:v>
                </c:pt>
                <c:pt idx="30">
                  <c:v>44773</c:v>
                </c:pt>
              </c:numCache>
            </c:numRef>
          </c:cat>
          <c:val>
            <c:numRef>
              <c:f>June_RENA!$E$2:$E$32</c:f>
              <c:numCache>
                <c:formatCode>#,##0.0</c:formatCode>
                <c:ptCount val="31"/>
                <c:pt idx="0">
                  <c:v>304373.8</c:v>
                </c:pt>
                <c:pt idx="1">
                  <c:v>209850.08</c:v>
                </c:pt>
                <c:pt idx="2">
                  <c:v>169533.7</c:v>
                </c:pt>
                <c:pt idx="3">
                  <c:v>196267.08</c:v>
                </c:pt>
                <c:pt idx="4">
                  <c:v>54630.45</c:v>
                </c:pt>
                <c:pt idx="5">
                  <c:v>145925.17000000001</c:v>
                </c:pt>
                <c:pt idx="6">
                  <c:v>180180.2</c:v>
                </c:pt>
                <c:pt idx="7">
                  <c:v>268571.78999999998</c:v>
                </c:pt>
                <c:pt idx="8">
                  <c:v>-1112190.98</c:v>
                </c:pt>
                <c:pt idx="9">
                  <c:v>34278.81</c:v>
                </c:pt>
                <c:pt idx="10">
                  <c:v>186568.29</c:v>
                </c:pt>
                <c:pt idx="11">
                  <c:v>183079.15</c:v>
                </c:pt>
                <c:pt idx="12">
                  <c:v>-13119443.93</c:v>
                </c:pt>
                <c:pt idx="13">
                  <c:v>-118766.84</c:v>
                </c:pt>
                <c:pt idx="14">
                  <c:v>-130050.37</c:v>
                </c:pt>
                <c:pt idx="15">
                  <c:v>90912.48</c:v>
                </c:pt>
                <c:pt idx="16">
                  <c:v>-539360.14</c:v>
                </c:pt>
                <c:pt idx="17">
                  <c:v>1558015.59</c:v>
                </c:pt>
                <c:pt idx="18">
                  <c:v>27949.38</c:v>
                </c:pt>
                <c:pt idx="19">
                  <c:v>3077344.41</c:v>
                </c:pt>
                <c:pt idx="20">
                  <c:v>406481.07</c:v>
                </c:pt>
                <c:pt idx="21">
                  <c:v>119124.62</c:v>
                </c:pt>
                <c:pt idx="22">
                  <c:v>90751.33</c:v>
                </c:pt>
                <c:pt idx="23">
                  <c:v>341009.95</c:v>
                </c:pt>
                <c:pt idx="24">
                  <c:v>303558.18</c:v>
                </c:pt>
                <c:pt idx="25">
                  <c:v>419969.72</c:v>
                </c:pt>
                <c:pt idx="26">
                  <c:v>136836.71</c:v>
                </c:pt>
                <c:pt idx="27">
                  <c:v>90095.83</c:v>
                </c:pt>
                <c:pt idx="28">
                  <c:v>179302.78</c:v>
                </c:pt>
                <c:pt idx="29">
                  <c:v>78783.509999999995</c:v>
                </c:pt>
                <c:pt idx="30">
                  <c:v>183565.25</c:v>
                </c:pt>
              </c:numCache>
            </c:numRef>
          </c:val>
          <c:extLst>
            <c:ext xmlns:c16="http://schemas.microsoft.com/office/drawing/2014/chart" uri="{C3380CC4-5D6E-409C-BE32-E72D297353CC}">
              <c16:uniqueId val="{00000001-F025-408A-8403-06E712CBA904}"/>
            </c:ext>
          </c:extLst>
        </c:ser>
        <c:dLbls>
          <c:showLegendKey val="0"/>
          <c:showVal val="0"/>
          <c:showCatName val="0"/>
          <c:showSerName val="0"/>
          <c:showPercent val="0"/>
          <c:showBubbleSize val="0"/>
        </c:dLbls>
        <c:gapWidth val="219"/>
        <c:overlap val="-27"/>
        <c:axId val="467674600"/>
        <c:axId val="467675776"/>
      </c:barChart>
      <c:catAx>
        <c:axId val="467674600"/>
        <c:scaling>
          <c:orientation val="minMax"/>
        </c:scaling>
        <c:delete val="0"/>
        <c:axPos val="b"/>
        <c:numFmt formatCode="m/d/yyyy"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67675776"/>
        <c:crosses val="autoZero"/>
        <c:auto val="0"/>
        <c:lblAlgn val="ctr"/>
        <c:lblOffset val="100"/>
        <c:tickLblSkip val="5"/>
        <c:noMultiLvlLbl val="0"/>
      </c:catAx>
      <c:valAx>
        <c:axId val="467675776"/>
        <c:scaling>
          <c:orientation val="minMax"/>
          <c:max val="7500000"/>
          <c:min val="-750000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67674600"/>
        <c:crosses val="autoZero"/>
        <c:crossBetween val="between"/>
        <c:majorUnit val="1500000"/>
        <c:dispUnits>
          <c:builtInUnit val="millions"/>
          <c:dispUnitsLbl>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t>Daily CRR value</a:t>
            </a:r>
            <a:r>
              <a:rPr lang="en-US" b="1" baseline="0"/>
              <a:t> vs DAM congestion Rent</a:t>
            </a:r>
            <a:endParaRPr lang="en-US"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2851234889937677"/>
          <c:y val="0.20845921940953116"/>
          <c:w val="0.81144534899239285"/>
          <c:h val="0.5167745438757736"/>
        </c:manualLayout>
      </c:layout>
      <c:barChart>
        <c:barDir val="col"/>
        <c:grouping val="clustered"/>
        <c:varyColors val="0"/>
        <c:ser>
          <c:idx val="0"/>
          <c:order val="0"/>
          <c:tx>
            <c:strRef>
              <c:f>Sheet1!$B$1</c:f>
              <c:strCache>
                <c:ptCount val="1"/>
                <c:pt idx="0">
                  <c:v>Payment/Charge to CRRAH</c:v>
                </c:pt>
              </c:strCache>
            </c:strRef>
          </c:tx>
          <c:spPr>
            <a:solidFill>
              <a:schemeClr val="accent1"/>
            </a:solidFill>
            <a:ln>
              <a:noFill/>
            </a:ln>
            <a:effectLst/>
          </c:spPr>
          <c:invertIfNegative val="0"/>
          <c:cat>
            <c:numRef>
              <c:f>Sheet1!$A$2:$A$32</c:f>
              <c:numCache>
                <c:formatCode>m/d/yyyy</c:formatCode>
                <c:ptCount val="31"/>
                <c:pt idx="0">
                  <c:v>44743</c:v>
                </c:pt>
                <c:pt idx="1">
                  <c:v>44744</c:v>
                </c:pt>
                <c:pt idx="2">
                  <c:v>44745</c:v>
                </c:pt>
                <c:pt idx="3">
                  <c:v>44746</c:v>
                </c:pt>
                <c:pt idx="4">
                  <c:v>44747</c:v>
                </c:pt>
                <c:pt idx="5">
                  <c:v>44748</c:v>
                </c:pt>
                <c:pt idx="6">
                  <c:v>44749</c:v>
                </c:pt>
                <c:pt idx="7">
                  <c:v>44750</c:v>
                </c:pt>
                <c:pt idx="8">
                  <c:v>44751</c:v>
                </c:pt>
                <c:pt idx="9">
                  <c:v>44752</c:v>
                </c:pt>
                <c:pt idx="10">
                  <c:v>44753</c:v>
                </c:pt>
                <c:pt idx="11">
                  <c:v>44754</c:v>
                </c:pt>
                <c:pt idx="12">
                  <c:v>44755</c:v>
                </c:pt>
                <c:pt idx="13">
                  <c:v>44756</c:v>
                </c:pt>
                <c:pt idx="14">
                  <c:v>44757</c:v>
                </c:pt>
                <c:pt idx="15">
                  <c:v>44758</c:v>
                </c:pt>
                <c:pt idx="16">
                  <c:v>44759</c:v>
                </c:pt>
                <c:pt idx="17">
                  <c:v>44760</c:v>
                </c:pt>
                <c:pt idx="18">
                  <c:v>44761</c:v>
                </c:pt>
                <c:pt idx="19">
                  <c:v>44762</c:v>
                </c:pt>
                <c:pt idx="20">
                  <c:v>44763</c:v>
                </c:pt>
                <c:pt idx="21">
                  <c:v>44764</c:v>
                </c:pt>
                <c:pt idx="22">
                  <c:v>44765</c:v>
                </c:pt>
                <c:pt idx="23">
                  <c:v>44766</c:v>
                </c:pt>
                <c:pt idx="24">
                  <c:v>44767</c:v>
                </c:pt>
                <c:pt idx="25">
                  <c:v>44768</c:v>
                </c:pt>
                <c:pt idx="26">
                  <c:v>44769</c:v>
                </c:pt>
                <c:pt idx="27">
                  <c:v>44770</c:v>
                </c:pt>
                <c:pt idx="28">
                  <c:v>44771</c:v>
                </c:pt>
                <c:pt idx="29">
                  <c:v>44772</c:v>
                </c:pt>
                <c:pt idx="30">
                  <c:v>44773</c:v>
                </c:pt>
              </c:numCache>
            </c:numRef>
          </c:cat>
          <c:val>
            <c:numRef>
              <c:f>Sheet1!$B$2:$B$32</c:f>
              <c:numCache>
                <c:formatCode>#,##0.0</c:formatCode>
                <c:ptCount val="31"/>
                <c:pt idx="0">
                  <c:v>2019332.0699999998</c:v>
                </c:pt>
                <c:pt idx="1">
                  <c:v>2422750.7000000002</c:v>
                </c:pt>
                <c:pt idx="2">
                  <c:v>2724290.43</c:v>
                </c:pt>
                <c:pt idx="3">
                  <c:v>4675212.75</c:v>
                </c:pt>
                <c:pt idx="4">
                  <c:v>3231129.8900000006</c:v>
                </c:pt>
                <c:pt idx="5">
                  <c:v>3070417.3499999996</c:v>
                </c:pt>
                <c:pt idx="6">
                  <c:v>3001896.49</c:v>
                </c:pt>
                <c:pt idx="7">
                  <c:v>3835681.5199999996</c:v>
                </c:pt>
                <c:pt idx="8">
                  <c:v>2741690.1100000003</c:v>
                </c:pt>
                <c:pt idx="9">
                  <c:v>4229679.08</c:v>
                </c:pt>
                <c:pt idx="10">
                  <c:v>8894725.5500000007</c:v>
                </c:pt>
                <c:pt idx="11">
                  <c:v>4841156.68</c:v>
                </c:pt>
                <c:pt idx="12">
                  <c:v>3873434.9600000004</c:v>
                </c:pt>
                <c:pt idx="13">
                  <c:v>2223024.7599999998</c:v>
                </c:pt>
                <c:pt idx="14">
                  <c:v>2493845.5300000003</c:v>
                </c:pt>
                <c:pt idx="15">
                  <c:v>4048436.1</c:v>
                </c:pt>
                <c:pt idx="16">
                  <c:v>4469534.2</c:v>
                </c:pt>
                <c:pt idx="17">
                  <c:v>6918977.419999999</c:v>
                </c:pt>
                <c:pt idx="18">
                  <c:v>10347228.529999999</c:v>
                </c:pt>
                <c:pt idx="19">
                  <c:v>12401744.870000001</c:v>
                </c:pt>
                <c:pt idx="20">
                  <c:v>6561334.1500000004</c:v>
                </c:pt>
                <c:pt idx="21">
                  <c:v>5929682.7400000002</c:v>
                </c:pt>
                <c:pt idx="22">
                  <c:v>5291194.1500000004</c:v>
                </c:pt>
                <c:pt idx="23">
                  <c:v>4091746.26</c:v>
                </c:pt>
                <c:pt idx="24">
                  <c:v>3063318.84</c:v>
                </c:pt>
                <c:pt idx="25">
                  <c:v>4039025.4699999997</c:v>
                </c:pt>
                <c:pt idx="26">
                  <c:v>3547068</c:v>
                </c:pt>
                <c:pt idx="27">
                  <c:v>5345009.76</c:v>
                </c:pt>
                <c:pt idx="28">
                  <c:v>4843455.1500000004</c:v>
                </c:pt>
                <c:pt idx="29">
                  <c:v>4004165.4399999995</c:v>
                </c:pt>
                <c:pt idx="30">
                  <c:v>3404203.0700000003</c:v>
                </c:pt>
              </c:numCache>
            </c:numRef>
          </c:val>
          <c:extLst>
            <c:ext xmlns:c16="http://schemas.microsoft.com/office/drawing/2014/chart" uri="{C3380CC4-5D6E-409C-BE32-E72D297353CC}">
              <c16:uniqueId val="{00000000-3C06-4A49-9ACF-2086FCE32D42}"/>
            </c:ext>
          </c:extLst>
        </c:ser>
        <c:ser>
          <c:idx val="1"/>
          <c:order val="1"/>
          <c:tx>
            <c:strRef>
              <c:f>Sheet1!$C$1</c:f>
              <c:strCache>
                <c:ptCount val="1"/>
                <c:pt idx="0">
                  <c:v>DACONGRENT</c:v>
                </c:pt>
              </c:strCache>
            </c:strRef>
          </c:tx>
          <c:spPr>
            <a:solidFill>
              <a:schemeClr val="accent2"/>
            </a:solidFill>
            <a:ln>
              <a:noFill/>
            </a:ln>
            <a:effectLst/>
          </c:spPr>
          <c:invertIfNegative val="0"/>
          <c:cat>
            <c:numRef>
              <c:f>Sheet1!$A$2:$A$32</c:f>
              <c:numCache>
                <c:formatCode>m/d/yyyy</c:formatCode>
                <c:ptCount val="31"/>
                <c:pt idx="0">
                  <c:v>44743</c:v>
                </c:pt>
                <c:pt idx="1">
                  <c:v>44744</c:v>
                </c:pt>
                <c:pt idx="2">
                  <c:v>44745</c:v>
                </c:pt>
                <c:pt idx="3">
                  <c:v>44746</c:v>
                </c:pt>
                <c:pt idx="4">
                  <c:v>44747</c:v>
                </c:pt>
                <c:pt idx="5">
                  <c:v>44748</c:v>
                </c:pt>
                <c:pt idx="6">
                  <c:v>44749</c:v>
                </c:pt>
                <c:pt idx="7">
                  <c:v>44750</c:v>
                </c:pt>
                <c:pt idx="8">
                  <c:v>44751</c:v>
                </c:pt>
                <c:pt idx="9">
                  <c:v>44752</c:v>
                </c:pt>
                <c:pt idx="10">
                  <c:v>44753</c:v>
                </c:pt>
                <c:pt idx="11">
                  <c:v>44754</c:v>
                </c:pt>
                <c:pt idx="12">
                  <c:v>44755</c:v>
                </c:pt>
                <c:pt idx="13">
                  <c:v>44756</c:v>
                </c:pt>
                <c:pt idx="14">
                  <c:v>44757</c:v>
                </c:pt>
                <c:pt idx="15">
                  <c:v>44758</c:v>
                </c:pt>
                <c:pt idx="16">
                  <c:v>44759</c:v>
                </c:pt>
                <c:pt idx="17">
                  <c:v>44760</c:v>
                </c:pt>
                <c:pt idx="18">
                  <c:v>44761</c:v>
                </c:pt>
                <c:pt idx="19">
                  <c:v>44762</c:v>
                </c:pt>
                <c:pt idx="20">
                  <c:v>44763</c:v>
                </c:pt>
                <c:pt idx="21">
                  <c:v>44764</c:v>
                </c:pt>
                <c:pt idx="22">
                  <c:v>44765</c:v>
                </c:pt>
                <c:pt idx="23">
                  <c:v>44766</c:v>
                </c:pt>
                <c:pt idx="24">
                  <c:v>44767</c:v>
                </c:pt>
                <c:pt idx="25">
                  <c:v>44768</c:v>
                </c:pt>
                <c:pt idx="26">
                  <c:v>44769</c:v>
                </c:pt>
                <c:pt idx="27">
                  <c:v>44770</c:v>
                </c:pt>
                <c:pt idx="28">
                  <c:v>44771</c:v>
                </c:pt>
                <c:pt idx="29">
                  <c:v>44772</c:v>
                </c:pt>
                <c:pt idx="30">
                  <c:v>44773</c:v>
                </c:pt>
              </c:numCache>
            </c:numRef>
          </c:cat>
          <c:val>
            <c:numRef>
              <c:f>Sheet1!$C$2:$C$32</c:f>
              <c:numCache>
                <c:formatCode>#,##0.0</c:formatCode>
                <c:ptCount val="31"/>
                <c:pt idx="0">
                  <c:v>2487621.73</c:v>
                </c:pt>
                <c:pt idx="1">
                  <c:v>2941043.92</c:v>
                </c:pt>
                <c:pt idx="2">
                  <c:v>3357817.12</c:v>
                </c:pt>
                <c:pt idx="3">
                  <c:v>6076209.2699999996</c:v>
                </c:pt>
                <c:pt idx="4">
                  <c:v>4097574.42</c:v>
                </c:pt>
                <c:pt idx="5">
                  <c:v>3865214.05</c:v>
                </c:pt>
                <c:pt idx="6">
                  <c:v>3650178.47</c:v>
                </c:pt>
                <c:pt idx="7">
                  <c:v>4626348.76</c:v>
                </c:pt>
                <c:pt idx="8">
                  <c:v>3325289.95</c:v>
                </c:pt>
                <c:pt idx="9">
                  <c:v>5177166.13</c:v>
                </c:pt>
                <c:pt idx="10">
                  <c:v>11333579.1</c:v>
                </c:pt>
                <c:pt idx="11">
                  <c:v>6196295.5899999999</c:v>
                </c:pt>
                <c:pt idx="12">
                  <c:v>4969545.8499999996</c:v>
                </c:pt>
                <c:pt idx="13">
                  <c:v>2838871.41</c:v>
                </c:pt>
                <c:pt idx="14">
                  <c:v>3267773.46</c:v>
                </c:pt>
                <c:pt idx="15">
                  <c:v>5136935.8499999996</c:v>
                </c:pt>
                <c:pt idx="16">
                  <c:v>5671240.0300000003</c:v>
                </c:pt>
                <c:pt idx="17">
                  <c:v>9044728.4399999995</c:v>
                </c:pt>
                <c:pt idx="18">
                  <c:v>13771200.74</c:v>
                </c:pt>
                <c:pt idx="19">
                  <c:v>16245813.42</c:v>
                </c:pt>
                <c:pt idx="20">
                  <c:v>8391361.9700000007</c:v>
                </c:pt>
                <c:pt idx="21">
                  <c:v>7864981.2400000002</c:v>
                </c:pt>
                <c:pt idx="22">
                  <c:v>7074964.1100000003</c:v>
                </c:pt>
                <c:pt idx="23">
                  <c:v>5351476.96</c:v>
                </c:pt>
                <c:pt idx="24">
                  <c:v>4066949.86</c:v>
                </c:pt>
                <c:pt idx="25">
                  <c:v>5403344.2999999998</c:v>
                </c:pt>
                <c:pt idx="26">
                  <c:v>4610713.03</c:v>
                </c:pt>
                <c:pt idx="27">
                  <c:v>6862626.5099999998</c:v>
                </c:pt>
                <c:pt idx="28">
                  <c:v>6192534.04</c:v>
                </c:pt>
                <c:pt idx="29">
                  <c:v>5089121.6399999997</c:v>
                </c:pt>
                <c:pt idx="30">
                  <c:v>4146891.68</c:v>
                </c:pt>
              </c:numCache>
            </c:numRef>
          </c:val>
          <c:extLst>
            <c:ext xmlns:c16="http://schemas.microsoft.com/office/drawing/2014/chart" uri="{C3380CC4-5D6E-409C-BE32-E72D297353CC}">
              <c16:uniqueId val="{00000001-3C06-4A49-9ACF-2086FCE32D42}"/>
            </c:ext>
          </c:extLst>
        </c:ser>
        <c:dLbls>
          <c:showLegendKey val="0"/>
          <c:showVal val="0"/>
          <c:showCatName val="0"/>
          <c:showSerName val="0"/>
          <c:showPercent val="0"/>
          <c:showBubbleSize val="0"/>
        </c:dLbls>
        <c:gapWidth val="219"/>
        <c:overlap val="-27"/>
        <c:axId val="693646160"/>
        <c:axId val="693647336"/>
      </c:barChart>
      <c:catAx>
        <c:axId val="693646160"/>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93647336"/>
        <c:crosses val="autoZero"/>
        <c:auto val="0"/>
        <c:lblAlgn val="ctr"/>
        <c:lblOffset val="100"/>
        <c:tickLblSkip val="5"/>
        <c:noMultiLvlLbl val="0"/>
      </c:catAx>
      <c:valAx>
        <c:axId val="69364733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93646160"/>
        <c:crosses val="autoZero"/>
        <c:crossBetween val="between"/>
        <c:dispUnits>
          <c:builtInUnit val="millions"/>
          <c:dispUnitsLbl>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1400" b="1" i="0" u="none" strike="noStrike" kern="1200" spc="0" baseline="0">
                <a:solidFill>
                  <a:sysClr val="windowText" lastClr="000000">
                    <a:lumMod val="65000"/>
                    <a:lumOff val="35000"/>
                  </a:sysClr>
                </a:solidFill>
                <a:latin typeface="+mn-lt"/>
                <a:ea typeface="+mn-ea"/>
                <a:cs typeface="+mn-cs"/>
              </a:defRPr>
            </a:pPr>
            <a:r>
              <a:rPr lang="en-US" sz="1400" b="1" i="0" u="none" strike="noStrike" kern="1200" spc="0" baseline="0">
                <a:solidFill>
                  <a:sysClr val="windowText" lastClr="000000">
                    <a:lumMod val="65000"/>
                    <a:lumOff val="35000"/>
                  </a:sysClr>
                </a:solidFill>
                <a:latin typeface="+mn-lt"/>
                <a:ea typeface="+mn-ea"/>
                <a:cs typeface="+mn-cs"/>
              </a:rPr>
              <a:t>Daily Credit/Charge to CRR Balancing Account  </a:t>
            </a:r>
          </a:p>
        </c:rich>
      </c:tx>
      <c:overlay val="0"/>
      <c:spPr>
        <a:noFill/>
        <a:ln>
          <a:noFill/>
        </a:ln>
        <a:effectLst/>
      </c:spPr>
      <c:txPr>
        <a:bodyPr rot="0" spcFirstLastPara="1" vertOverflow="ellipsis" vert="horz" wrap="square" anchor="ctr" anchorCtr="1"/>
        <a:lstStyle/>
        <a:p>
          <a:pPr algn="ctr" rtl="0">
            <a:defRPr lang="en-US" sz="1400" b="1" i="0" u="none" strike="noStrike" kern="1200" spc="0" baseline="0">
              <a:solidFill>
                <a:sysClr val="windowText" lastClr="000000">
                  <a:lumMod val="65000"/>
                  <a:lumOff val="35000"/>
                </a:sysClr>
              </a:solidFill>
              <a:latin typeface="+mn-lt"/>
              <a:ea typeface="+mn-ea"/>
              <a:cs typeface="+mn-cs"/>
            </a:defRPr>
          </a:pPr>
          <a:endParaRPr lang="en-US"/>
        </a:p>
      </c:txPr>
    </c:title>
    <c:autoTitleDeleted val="0"/>
    <c:plotArea>
      <c:layout/>
      <c:barChart>
        <c:barDir val="col"/>
        <c:grouping val="clustered"/>
        <c:varyColors val="0"/>
        <c:ser>
          <c:idx val="0"/>
          <c:order val="0"/>
          <c:tx>
            <c:strRef>
              <c:f>Sheet1!$D$1</c:f>
              <c:strCache>
                <c:ptCount val="1"/>
                <c:pt idx="0">
                  <c:v>DAILY_CREDIT_OR_SHORT</c:v>
                </c:pt>
              </c:strCache>
            </c:strRef>
          </c:tx>
          <c:spPr>
            <a:solidFill>
              <a:schemeClr val="accent1"/>
            </a:solidFill>
            <a:ln>
              <a:noFill/>
            </a:ln>
            <a:effectLst/>
          </c:spPr>
          <c:invertIfNegative val="0"/>
          <c:cat>
            <c:numRef>
              <c:f>Sheet1!$A$2:$A$32</c:f>
              <c:numCache>
                <c:formatCode>m/d/yyyy</c:formatCode>
                <c:ptCount val="31"/>
                <c:pt idx="0">
                  <c:v>44743</c:v>
                </c:pt>
                <c:pt idx="1">
                  <c:v>44744</c:v>
                </c:pt>
                <c:pt idx="2">
                  <c:v>44745</c:v>
                </c:pt>
                <c:pt idx="3">
                  <c:v>44746</c:v>
                </c:pt>
                <c:pt idx="4">
                  <c:v>44747</c:v>
                </c:pt>
                <c:pt idx="5">
                  <c:v>44748</c:v>
                </c:pt>
                <c:pt idx="6">
                  <c:v>44749</c:v>
                </c:pt>
                <c:pt idx="7">
                  <c:v>44750</c:v>
                </c:pt>
                <c:pt idx="8">
                  <c:v>44751</c:v>
                </c:pt>
                <c:pt idx="9">
                  <c:v>44752</c:v>
                </c:pt>
                <c:pt idx="10">
                  <c:v>44753</c:v>
                </c:pt>
                <c:pt idx="11">
                  <c:v>44754</c:v>
                </c:pt>
                <c:pt idx="12">
                  <c:v>44755</c:v>
                </c:pt>
                <c:pt idx="13">
                  <c:v>44756</c:v>
                </c:pt>
                <c:pt idx="14">
                  <c:v>44757</c:v>
                </c:pt>
                <c:pt idx="15">
                  <c:v>44758</c:v>
                </c:pt>
                <c:pt idx="16">
                  <c:v>44759</c:v>
                </c:pt>
                <c:pt idx="17">
                  <c:v>44760</c:v>
                </c:pt>
                <c:pt idx="18">
                  <c:v>44761</c:v>
                </c:pt>
                <c:pt idx="19">
                  <c:v>44762</c:v>
                </c:pt>
                <c:pt idx="20">
                  <c:v>44763</c:v>
                </c:pt>
                <c:pt idx="21">
                  <c:v>44764</c:v>
                </c:pt>
                <c:pt idx="22">
                  <c:v>44765</c:v>
                </c:pt>
                <c:pt idx="23">
                  <c:v>44766</c:v>
                </c:pt>
                <c:pt idx="24">
                  <c:v>44767</c:v>
                </c:pt>
                <c:pt idx="25">
                  <c:v>44768</c:v>
                </c:pt>
                <c:pt idx="26">
                  <c:v>44769</c:v>
                </c:pt>
                <c:pt idx="27">
                  <c:v>44770</c:v>
                </c:pt>
                <c:pt idx="28">
                  <c:v>44771</c:v>
                </c:pt>
                <c:pt idx="29">
                  <c:v>44772</c:v>
                </c:pt>
                <c:pt idx="30">
                  <c:v>44773</c:v>
                </c:pt>
              </c:numCache>
            </c:numRef>
          </c:cat>
          <c:val>
            <c:numRef>
              <c:f>Sheet1!$D$2:$D$32</c:f>
              <c:numCache>
                <c:formatCode>#,##0.0</c:formatCode>
                <c:ptCount val="31"/>
                <c:pt idx="0">
                  <c:v>468289.66</c:v>
                </c:pt>
                <c:pt idx="1">
                  <c:v>518293.22</c:v>
                </c:pt>
                <c:pt idx="2">
                  <c:v>633526.68999999994</c:v>
                </c:pt>
                <c:pt idx="3">
                  <c:v>1400996.52</c:v>
                </c:pt>
                <c:pt idx="4">
                  <c:v>866444.53</c:v>
                </c:pt>
                <c:pt idx="5">
                  <c:v>794796.7</c:v>
                </c:pt>
                <c:pt idx="6">
                  <c:v>648281.98</c:v>
                </c:pt>
                <c:pt idx="7">
                  <c:v>790667.24</c:v>
                </c:pt>
                <c:pt idx="8">
                  <c:v>583599.84</c:v>
                </c:pt>
                <c:pt idx="9">
                  <c:v>947487.05</c:v>
                </c:pt>
                <c:pt idx="10">
                  <c:v>2438853.5499999998</c:v>
                </c:pt>
                <c:pt idx="11">
                  <c:v>1355138.91</c:v>
                </c:pt>
                <c:pt idx="12">
                  <c:v>1096110.8899999999</c:v>
                </c:pt>
                <c:pt idx="13">
                  <c:v>615846.65</c:v>
                </c:pt>
                <c:pt idx="14">
                  <c:v>773927.93</c:v>
                </c:pt>
                <c:pt idx="15">
                  <c:v>1088499.75</c:v>
                </c:pt>
                <c:pt idx="16">
                  <c:v>1201705.83</c:v>
                </c:pt>
                <c:pt idx="17">
                  <c:v>2125751.02</c:v>
                </c:pt>
                <c:pt idx="18">
                  <c:v>3423972.21</c:v>
                </c:pt>
                <c:pt idx="19">
                  <c:v>3844068.55</c:v>
                </c:pt>
                <c:pt idx="20">
                  <c:v>1830027.82</c:v>
                </c:pt>
                <c:pt idx="21">
                  <c:v>1935298.5</c:v>
                </c:pt>
                <c:pt idx="22">
                  <c:v>1783769.96</c:v>
                </c:pt>
                <c:pt idx="23">
                  <c:v>1259730.7</c:v>
                </c:pt>
                <c:pt idx="24">
                  <c:v>1003631.02</c:v>
                </c:pt>
                <c:pt idx="25">
                  <c:v>1364318.83</c:v>
                </c:pt>
                <c:pt idx="26">
                  <c:v>1063645.03</c:v>
                </c:pt>
                <c:pt idx="27">
                  <c:v>1517616.75</c:v>
                </c:pt>
                <c:pt idx="28">
                  <c:v>1349078.89</c:v>
                </c:pt>
                <c:pt idx="29">
                  <c:v>1084956.2</c:v>
                </c:pt>
                <c:pt idx="30">
                  <c:v>742688.61</c:v>
                </c:pt>
              </c:numCache>
            </c:numRef>
          </c:val>
          <c:extLst>
            <c:ext xmlns:c16="http://schemas.microsoft.com/office/drawing/2014/chart" uri="{C3380CC4-5D6E-409C-BE32-E72D297353CC}">
              <c16:uniqueId val="{00000000-9A5F-4629-81FA-81389F478BD8}"/>
            </c:ext>
          </c:extLst>
        </c:ser>
        <c:dLbls>
          <c:showLegendKey val="0"/>
          <c:showVal val="0"/>
          <c:showCatName val="0"/>
          <c:showSerName val="0"/>
          <c:showPercent val="0"/>
          <c:showBubbleSize val="0"/>
        </c:dLbls>
        <c:gapWidth val="219"/>
        <c:overlap val="-27"/>
        <c:axId val="716490160"/>
        <c:axId val="716486632"/>
      </c:barChart>
      <c:catAx>
        <c:axId val="716490160"/>
        <c:scaling>
          <c:orientation val="minMax"/>
        </c:scaling>
        <c:delete val="0"/>
        <c:axPos val="b"/>
        <c:numFmt formatCode="m/d/yyyy"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16486632"/>
        <c:crosses val="autoZero"/>
        <c:auto val="0"/>
        <c:lblAlgn val="ctr"/>
        <c:lblOffset val="100"/>
        <c:tickLblSkip val="5"/>
        <c:noMultiLvlLbl val="0"/>
      </c:catAx>
      <c:valAx>
        <c:axId val="71648663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16490160"/>
        <c:crosses val="autoZero"/>
        <c:crossBetween val="between"/>
        <c:dispUnits>
          <c:builtInUnit val="millions"/>
          <c:dispUnitsLbl>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10/6/2022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10/6/2022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502469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585323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417848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1317886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487769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FF0000"/>
              </a:solidFill>
            </a:endParaRPr>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42225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93592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1" name="TextBox 10"/>
          <p:cNvSpPr txBox="1"/>
          <p:nvPr userDrawn="1"/>
        </p:nvSpPr>
        <p:spPr>
          <a:xfrm>
            <a:off x="8345235" y="6540542"/>
            <a:ext cx="707325" cy="276999"/>
          </a:xfrm>
          <a:prstGeom prst="rect">
            <a:avLst/>
          </a:prstGeom>
          <a:noFill/>
        </p:spPr>
        <p:txBody>
          <a:bodyPr wrap="square" rtlCol="0">
            <a:spAutoFit/>
          </a:bodyPr>
          <a:lstStyle/>
          <a:p>
            <a:pPr algn="r"/>
            <a:fld id="{70FCC7E3-021B-47DF-A1B2-17EE18AFD701}" type="slidenum">
              <a:rPr lang="en-US" sz="1200" b="0" smtClean="0">
                <a:solidFill>
                  <a:schemeClr val="tx2"/>
                </a:solidFill>
              </a:rPr>
              <a:pPr algn="r"/>
              <a:t>‹#›</a:t>
            </a:fld>
            <a:endParaRPr lang="en-US" sz="1200" b="0"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12906" y="2413338"/>
            <a:ext cx="5646034" cy="3170099"/>
          </a:xfrm>
          <a:prstGeom prst="rect">
            <a:avLst/>
          </a:prstGeom>
          <a:noFill/>
        </p:spPr>
        <p:txBody>
          <a:bodyPr wrap="square" rtlCol="0">
            <a:spAutoFit/>
          </a:bodyPr>
          <a:lstStyle/>
          <a:p>
            <a:r>
              <a:rPr lang="en-US" sz="2800" b="1" dirty="0">
                <a:solidFill>
                  <a:schemeClr val="tx2"/>
                </a:solidFill>
              </a:rPr>
              <a:t>Review of July RENA</a:t>
            </a:r>
          </a:p>
          <a:p>
            <a:endParaRPr lang="en-US" dirty="0">
              <a:solidFill>
                <a:schemeClr val="tx2"/>
              </a:solidFill>
            </a:endParaRPr>
          </a:p>
          <a:p>
            <a:endParaRPr lang="en-US" dirty="0">
              <a:solidFill>
                <a:schemeClr val="tx2"/>
              </a:solidFill>
            </a:endParaRPr>
          </a:p>
          <a:p>
            <a:r>
              <a:rPr lang="en-US" dirty="0">
                <a:solidFill>
                  <a:schemeClr val="tx2"/>
                </a:solidFill>
              </a:rPr>
              <a:t>Market Analysis and Validation</a:t>
            </a:r>
          </a:p>
          <a:p>
            <a:endParaRPr lang="en-US" dirty="0">
              <a:solidFill>
                <a:schemeClr val="tx2"/>
              </a:solidFill>
            </a:endParaRPr>
          </a:p>
          <a:p>
            <a:r>
              <a:rPr lang="en-US" dirty="0">
                <a:solidFill>
                  <a:schemeClr val="tx2"/>
                </a:solidFill>
              </a:rPr>
              <a:t>CMWG</a:t>
            </a:r>
          </a:p>
          <a:p>
            <a:endParaRPr lang="en-US" dirty="0">
              <a:solidFill>
                <a:schemeClr val="tx2"/>
              </a:solidFill>
            </a:endParaRPr>
          </a:p>
          <a:p>
            <a:r>
              <a:rPr lang="en-US" dirty="0">
                <a:solidFill>
                  <a:schemeClr val="tx2"/>
                </a:solidFill>
              </a:rPr>
              <a:t>Oct. 10th, 2022</a:t>
            </a:r>
          </a:p>
          <a:p>
            <a:endParaRPr lang="en-US" sz="2800" b="1" dirty="0">
              <a:solidFill>
                <a:schemeClr val="tx2"/>
              </a:solidFill>
            </a:endParaRPr>
          </a:p>
          <a:p>
            <a:endParaRPr lang="en-US"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Monthly Sum of RENA </a:t>
            </a:r>
          </a:p>
        </p:txBody>
      </p:sp>
      <p:graphicFrame>
        <p:nvGraphicFramePr>
          <p:cNvPr id="7" name="Chart 6">
            <a:extLst>
              <a:ext uri="{FF2B5EF4-FFF2-40B4-BE49-F238E27FC236}">
                <a16:creationId xmlns:a16="http://schemas.microsoft.com/office/drawing/2014/main" id="{00000000-0008-0000-0400-000002000000}"/>
              </a:ext>
            </a:extLst>
          </p:cNvPr>
          <p:cNvGraphicFramePr>
            <a:graphicFrameLocks/>
          </p:cNvGraphicFramePr>
          <p:nvPr>
            <p:extLst>
              <p:ext uri="{D42A27DB-BD31-4B8C-83A1-F6EECF244321}">
                <p14:modId xmlns:p14="http://schemas.microsoft.com/office/powerpoint/2010/main" val="15434409"/>
              </p:ext>
            </p:extLst>
          </p:nvPr>
        </p:nvGraphicFramePr>
        <p:xfrm>
          <a:off x="461682" y="1386682"/>
          <a:ext cx="8072718" cy="39790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00000000-0008-0000-0400-000002000000}"/>
              </a:ext>
            </a:extLst>
          </p:cNvPr>
          <p:cNvGraphicFramePr>
            <a:graphicFrameLocks/>
          </p:cNvGraphicFramePr>
          <p:nvPr>
            <p:extLst>
              <p:ext uri="{D42A27DB-BD31-4B8C-83A1-F6EECF244321}">
                <p14:modId xmlns:p14="http://schemas.microsoft.com/office/powerpoint/2010/main" val="37141478"/>
              </p:ext>
            </p:extLst>
          </p:nvPr>
        </p:nvGraphicFramePr>
        <p:xfrm>
          <a:off x="914400" y="1386682"/>
          <a:ext cx="7315200" cy="371871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37956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 RENA with RT Congestion </a:t>
            </a:r>
          </a:p>
        </p:txBody>
      </p:sp>
      <p:sp>
        <p:nvSpPr>
          <p:cNvPr id="8" name="Content Placeholder 2"/>
          <p:cNvSpPr>
            <a:spLocks noGrp="1"/>
          </p:cNvSpPr>
          <p:nvPr>
            <p:ph idx="1"/>
          </p:nvPr>
        </p:nvSpPr>
        <p:spPr>
          <a:xfrm>
            <a:off x="304800" y="1269084"/>
            <a:ext cx="8534400" cy="4319832"/>
          </a:xfrm>
        </p:spPr>
        <p:txBody>
          <a:bodyPr/>
          <a:lstStyle/>
          <a:p>
            <a:r>
              <a:rPr lang="en-US" sz="2000" dirty="0"/>
              <a:t>The total RENA in July was $-6.0M, while the total SCED congestion rent was around $295M. </a:t>
            </a:r>
          </a:p>
        </p:txBody>
      </p:sp>
      <p:graphicFrame>
        <p:nvGraphicFramePr>
          <p:cNvPr id="5" name="Chart 4">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3155888705"/>
              </p:ext>
            </p:extLst>
          </p:nvPr>
        </p:nvGraphicFramePr>
        <p:xfrm>
          <a:off x="657225" y="2197893"/>
          <a:ext cx="7829550" cy="366950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1439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 RENA and estimated DAM oversold</a:t>
            </a:r>
          </a:p>
        </p:txBody>
      </p:sp>
      <p:sp>
        <p:nvSpPr>
          <p:cNvPr id="3" name="Content Placeholder 2"/>
          <p:cNvSpPr>
            <a:spLocks noGrp="1"/>
          </p:cNvSpPr>
          <p:nvPr>
            <p:ph idx="1"/>
          </p:nvPr>
        </p:nvSpPr>
        <p:spPr>
          <a:xfrm>
            <a:off x="342900" y="1269084"/>
            <a:ext cx="8534400" cy="4319832"/>
          </a:xfrm>
        </p:spPr>
        <p:txBody>
          <a:bodyPr/>
          <a:lstStyle/>
          <a:p>
            <a:r>
              <a:rPr lang="en-US" sz="2000" dirty="0"/>
              <a:t>The total estimated DAM oversold amount in July was around </a:t>
            </a:r>
          </a:p>
          <a:p>
            <a:pPr marL="0" indent="0">
              <a:buNone/>
            </a:pPr>
            <a:r>
              <a:rPr lang="en-US" sz="2000" dirty="0"/>
              <a:t>     $-10.6M.</a:t>
            </a:r>
          </a:p>
        </p:txBody>
      </p:sp>
      <p:graphicFrame>
        <p:nvGraphicFramePr>
          <p:cNvPr id="5" name="Chart 4">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2372720937"/>
              </p:ext>
            </p:extLst>
          </p:nvPr>
        </p:nvGraphicFramePr>
        <p:xfrm>
          <a:off x="738187" y="2226468"/>
          <a:ext cx="7667626" cy="37171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12886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7D362-1EA2-4A6C-A1E5-1EEABCB5D071}"/>
              </a:ext>
            </a:extLst>
          </p:cNvPr>
          <p:cNvSpPr>
            <a:spLocks noGrp="1"/>
          </p:cNvSpPr>
          <p:nvPr>
            <p:ph type="title"/>
          </p:nvPr>
        </p:nvSpPr>
        <p:spPr/>
        <p:txBody>
          <a:bodyPr/>
          <a:lstStyle/>
          <a:p>
            <a:r>
              <a:rPr lang="en-US" dirty="0"/>
              <a:t>OD 7/18/2022 and 7/20/2022</a:t>
            </a:r>
          </a:p>
        </p:txBody>
      </p:sp>
      <p:sp>
        <p:nvSpPr>
          <p:cNvPr id="3" name="Content Placeholder 2">
            <a:extLst>
              <a:ext uri="{FF2B5EF4-FFF2-40B4-BE49-F238E27FC236}">
                <a16:creationId xmlns:a16="http://schemas.microsoft.com/office/drawing/2014/main" id="{9D4B44FD-E84E-46F2-B472-79B811D50F3C}"/>
              </a:ext>
            </a:extLst>
          </p:cNvPr>
          <p:cNvSpPr>
            <a:spLocks noGrp="1"/>
          </p:cNvSpPr>
          <p:nvPr>
            <p:ph idx="1"/>
          </p:nvPr>
        </p:nvSpPr>
        <p:spPr>
          <a:xfrm>
            <a:off x="342900" y="1091742"/>
            <a:ext cx="8534400" cy="4674516"/>
          </a:xfrm>
        </p:spPr>
        <p:txBody>
          <a:bodyPr/>
          <a:lstStyle/>
          <a:p>
            <a:r>
              <a:rPr lang="en-US" sz="1800" dirty="0"/>
              <a:t>About $1.6M and $3.1M RENA was observed on OD 7/18 and 7/20, respectively. Most of the RENA was related to the DAM oversold on the RT constraints. </a:t>
            </a:r>
          </a:p>
          <a:p>
            <a:endParaRPr lang="en-US" sz="1800" dirty="0"/>
          </a:p>
          <a:p>
            <a:r>
              <a:rPr lang="en-US" sz="1800" dirty="0"/>
              <a:t>DAM oversold on the RT constraints: There was about $2.4M and $2.7M of DAM oversold on the RT constraint SOBWAP5: OB_WAP98_A during OD 7/18 and 7/20. As this constraint was in Houston area, no significant topology difference was found between DAM model and RTM conditions. LDF could be the major contributor to the observed DAM oversold, as the load conditions changed in RTM, due to the high energy prices and very high system load demand. </a:t>
            </a:r>
          </a:p>
          <a:p>
            <a:endParaRPr lang="en-US" sz="2000" dirty="0"/>
          </a:p>
        </p:txBody>
      </p:sp>
    </p:spTree>
    <p:extLst>
      <p:ext uri="{BB962C8B-B14F-4D97-AF65-F5344CB8AC3E}">
        <p14:creationId xmlns:p14="http://schemas.microsoft.com/office/powerpoint/2010/main" val="650495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a:xfrm>
            <a:off x="304800" y="815182"/>
            <a:ext cx="8610600" cy="5204618"/>
          </a:xfrm>
        </p:spPr>
        <p:txBody>
          <a:bodyPr/>
          <a:lstStyle/>
          <a:p>
            <a:pPr marL="0" indent="0">
              <a:buNone/>
            </a:pPr>
            <a:endParaRPr lang="en-US" sz="2000" dirty="0"/>
          </a:p>
          <a:p>
            <a:r>
              <a:rPr lang="en-US" sz="2000" dirty="0"/>
              <a:t>The total monthly RENA observed in July 2022 was negative, mostly due to very large negative RENA on OD 7/13.</a:t>
            </a:r>
          </a:p>
          <a:p>
            <a:endParaRPr lang="en-US" sz="2000" dirty="0"/>
          </a:p>
          <a:p>
            <a:r>
              <a:rPr lang="en-US" sz="2000" dirty="0"/>
              <a:t>The highest positive RENA happened on OD 7/20 with $3.1M, which was mostly related to DAM “oversold” on RT constraints. </a:t>
            </a:r>
          </a:p>
          <a:p>
            <a:endParaRPr lang="en-US" sz="2000" dirty="0"/>
          </a:p>
          <a:p>
            <a:pPr algn="just"/>
            <a:r>
              <a:rPr lang="en-US" sz="2000" dirty="0"/>
              <a:t>PTP w/links to options also impacted part of RENA in July, with a total of $8.0M. The high value was mostly caused by the significant high congestions observed in RTM. </a:t>
            </a:r>
          </a:p>
          <a:p>
            <a:endParaRPr lang="en-US" sz="2000" dirty="0"/>
          </a:p>
          <a:p>
            <a:endParaRPr lang="en-US" sz="2200" dirty="0">
              <a:solidFill>
                <a:srgbClr val="FF0000"/>
              </a:solidFill>
            </a:endParaRPr>
          </a:p>
          <a:p>
            <a:pPr marL="0" indent="0">
              <a:buNone/>
            </a:pPr>
            <a:endParaRPr lang="en-US" sz="2400" dirty="0"/>
          </a:p>
          <a:p>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608304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July CRR Balance Account</a:t>
            </a:r>
          </a:p>
        </p:txBody>
      </p:sp>
      <p:graphicFrame>
        <p:nvGraphicFramePr>
          <p:cNvPr id="5" name="Chart 4">
            <a:extLst>
              <a:ext uri="{FF2B5EF4-FFF2-40B4-BE49-F238E27FC236}">
                <a16:creationId xmlns:a16="http://schemas.microsoft.com/office/drawing/2014/main" id="{00000000-0008-0000-0100-000002000000}"/>
              </a:ext>
            </a:extLst>
          </p:cNvPr>
          <p:cNvGraphicFramePr>
            <a:graphicFrameLocks/>
          </p:cNvGraphicFramePr>
          <p:nvPr>
            <p:extLst>
              <p:ext uri="{D42A27DB-BD31-4B8C-83A1-F6EECF244321}">
                <p14:modId xmlns:p14="http://schemas.microsoft.com/office/powerpoint/2010/main" val="1909767720"/>
              </p:ext>
            </p:extLst>
          </p:nvPr>
        </p:nvGraphicFramePr>
        <p:xfrm>
          <a:off x="542192" y="838200"/>
          <a:ext cx="8305800" cy="254555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00000000-0008-0000-0100-000003000000}"/>
              </a:ext>
            </a:extLst>
          </p:cNvPr>
          <p:cNvGraphicFramePr>
            <a:graphicFrameLocks/>
          </p:cNvGraphicFramePr>
          <p:nvPr>
            <p:extLst>
              <p:ext uri="{D42A27DB-BD31-4B8C-83A1-F6EECF244321}">
                <p14:modId xmlns:p14="http://schemas.microsoft.com/office/powerpoint/2010/main" val="1765498125"/>
              </p:ext>
            </p:extLst>
          </p:nvPr>
        </p:nvGraphicFramePr>
        <p:xfrm>
          <a:off x="732008" y="3474243"/>
          <a:ext cx="7982664" cy="274250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20553777"/>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48F63C-08AC-4CDD-B36F-0851B11853CB}">
  <ds:schemaRefs>
    <ds:schemaRef ds:uri="http://purl.org/dc/elements/1.1/"/>
    <ds:schemaRef ds:uri="http://purl.org/dc/terms/"/>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c34af464-7aa1-4edd-9be4-83dffc1cb926"/>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3.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38814</TotalTime>
  <Words>312</Words>
  <Application>Microsoft Office PowerPoint</Application>
  <PresentationFormat>On-screen Show (4:3)</PresentationFormat>
  <Paragraphs>43</Paragraphs>
  <Slides>7</Slides>
  <Notes>6</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7</vt:i4>
      </vt:variant>
    </vt:vector>
  </HeadingPairs>
  <TitlesOfParts>
    <vt:vector size="12" baseType="lpstr">
      <vt:lpstr>Arial</vt:lpstr>
      <vt:lpstr>Calibri</vt:lpstr>
      <vt:lpstr>1_Custom Design</vt:lpstr>
      <vt:lpstr>Office Theme</vt:lpstr>
      <vt:lpstr>Custom Design</vt:lpstr>
      <vt:lpstr>PowerPoint Presentation</vt:lpstr>
      <vt:lpstr>Monthly Sum of RENA </vt:lpstr>
      <vt:lpstr>Daily RENA with RT Congestion </vt:lpstr>
      <vt:lpstr>Daily RENA and estimated DAM oversold</vt:lpstr>
      <vt:lpstr>OD 7/18/2022 and 7/20/2022</vt:lpstr>
      <vt:lpstr>Summary</vt:lpstr>
      <vt:lpstr>July CRR Balance Account</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Chang, Sean</dc:creator>
  <cp:lastModifiedBy>Chen, Jian</cp:lastModifiedBy>
  <cp:revision>593</cp:revision>
  <cp:lastPrinted>2021-07-16T14:42:57Z</cp:lastPrinted>
  <dcterms:created xsi:type="dcterms:W3CDTF">2016-01-21T15:20:31Z</dcterms:created>
  <dcterms:modified xsi:type="dcterms:W3CDTF">2022-10-07T02:58:49Z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