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3"/>
  </p:notesMasterIdLst>
  <p:handoutMasterIdLst>
    <p:handoutMasterId r:id="rId14"/>
  </p:handoutMasterIdLst>
  <p:sldIdLst>
    <p:sldId id="260" r:id="rId7"/>
    <p:sldId id="282" r:id="rId8"/>
    <p:sldId id="283" r:id="rId9"/>
    <p:sldId id="333" r:id="rId10"/>
    <p:sldId id="330" r:id="rId11"/>
    <p:sldId id="337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A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6" autoAdjust="0"/>
    <p:restoredTop sz="95417" autoAdjust="0"/>
  </p:normalViewPr>
  <p:slideViewPr>
    <p:cSldViewPr showGuides="1">
      <p:cViewPr varScale="1">
        <p:scale>
          <a:sx n="109" d="100"/>
          <a:sy n="109" d="100"/>
        </p:scale>
        <p:origin x="1704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Market_Design_&amp;_Analytics\Users\jchen\Study\CMWG\2022_08\RENA_MAY_202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Market_Design_&amp;_Analytics\Users\jchen\Study\CMWG\2022_11\RENA_Aug_202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Market_Design_&amp;_Analytics\Users\jchen\Study\CMWG\2022_11\RENA_Aug_202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Market_Design_&amp;_Analytics\Users\jchen\Study\CMWG\2022_11\RENA_Aug_202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Market_Design_&amp;_Analytics\Users\jchen\Study\CMWG\2022_11\072022_crrba_plot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Market_Design_&amp;_Analytics\Users\jchen\Study\CMWG\2022_11\072022_crrba_plot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Monthly RENA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7674208"/>
        <c:axId val="467677344"/>
      </c:barChart>
      <c:catAx>
        <c:axId val="467674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677344"/>
        <c:crosses val="autoZero"/>
        <c:auto val="1"/>
        <c:lblAlgn val="ctr"/>
        <c:lblOffset val="100"/>
        <c:tickLblSkip val="3"/>
        <c:noMultiLvlLbl val="0"/>
      </c:catAx>
      <c:valAx>
        <c:axId val="467677344"/>
        <c:scaling>
          <c:orientation val="minMax"/>
          <c:max val="30000000"/>
          <c:min val="-60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674208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Monthly RENA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Monthly!$Q$2</c:f>
              <c:strCache>
                <c:ptCount val="1"/>
                <c:pt idx="0">
                  <c:v>RENA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C6B-4E49-BC06-0A539321C18C}"/>
              </c:ext>
            </c:extLst>
          </c:dPt>
          <c:dPt>
            <c:idx val="2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C6B-4E49-BC06-0A539321C18C}"/>
              </c:ext>
            </c:extLst>
          </c:dPt>
          <c:cat>
            <c:strRef>
              <c:f>Monthly!$P$3:$P$27</c:f>
              <c:strCache>
                <c:ptCount val="25"/>
                <c:pt idx="0">
                  <c:v>2020_8</c:v>
                </c:pt>
                <c:pt idx="1">
                  <c:v>2020_9</c:v>
                </c:pt>
                <c:pt idx="2">
                  <c:v>2020_10</c:v>
                </c:pt>
                <c:pt idx="3">
                  <c:v>2020_11</c:v>
                </c:pt>
                <c:pt idx="4">
                  <c:v>2020_12</c:v>
                </c:pt>
                <c:pt idx="5">
                  <c:v>2021_1</c:v>
                </c:pt>
                <c:pt idx="6">
                  <c:v>2021_2</c:v>
                </c:pt>
                <c:pt idx="7">
                  <c:v>2021_3</c:v>
                </c:pt>
                <c:pt idx="8">
                  <c:v>2021_4</c:v>
                </c:pt>
                <c:pt idx="9">
                  <c:v>2021_5</c:v>
                </c:pt>
                <c:pt idx="10">
                  <c:v>2021_6</c:v>
                </c:pt>
                <c:pt idx="11">
                  <c:v>2021_7</c:v>
                </c:pt>
                <c:pt idx="12">
                  <c:v>2021_8</c:v>
                </c:pt>
                <c:pt idx="13">
                  <c:v>2021_9</c:v>
                </c:pt>
                <c:pt idx="14">
                  <c:v>2021_10</c:v>
                </c:pt>
                <c:pt idx="15">
                  <c:v>2021_11</c:v>
                </c:pt>
                <c:pt idx="16">
                  <c:v>2021_12</c:v>
                </c:pt>
                <c:pt idx="17">
                  <c:v>2022_1</c:v>
                </c:pt>
                <c:pt idx="18">
                  <c:v>2022_2</c:v>
                </c:pt>
                <c:pt idx="19">
                  <c:v>2022_3</c:v>
                </c:pt>
                <c:pt idx="20">
                  <c:v>2022_4</c:v>
                </c:pt>
                <c:pt idx="21">
                  <c:v>2022_5</c:v>
                </c:pt>
                <c:pt idx="22">
                  <c:v>2022_6</c:v>
                </c:pt>
                <c:pt idx="23">
                  <c:v>2022_7</c:v>
                </c:pt>
                <c:pt idx="24">
                  <c:v>2022_8</c:v>
                </c:pt>
              </c:strCache>
            </c:strRef>
          </c:cat>
          <c:val>
            <c:numRef>
              <c:f>Monthly!$Q$3:$Q$27</c:f>
              <c:numCache>
                <c:formatCode>General</c:formatCode>
                <c:ptCount val="25"/>
                <c:pt idx="0">
                  <c:v>-13329665.039999999</c:v>
                </c:pt>
                <c:pt idx="1">
                  <c:v>5265833.459999999</c:v>
                </c:pt>
                <c:pt idx="2">
                  <c:v>-2876364.1299999994</c:v>
                </c:pt>
                <c:pt idx="3">
                  <c:v>22308654.66</c:v>
                </c:pt>
                <c:pt idx="4">
                  <c:v>5117961.3900000006</c:v>
                </c:pt>
                <c:pt idx="5">
                  <c:v>5414406.5199999986</c:v>
                </c:pt>
                <c:pt idx="6">
                  <c:v>-57010461.57</c:v>
                </c:pt>
                <c:pt idx="7">
                  <c:v>15662765.750000004</c:v>
                </c:pt>
                <c:pt idx="8">
                  <c:v>9977037.0099999998</c:v>
                </c:pt>
                <c:pt idx="9">
                  <c:v>1113330.9400000002</c:v>
                </c:pt>
                <c:pt idx="10">
                  <c:v>-2344357.1199999992</c:v>
                </c:pt>
                <c:pt idx="11">
                  <c:v>1729081.9</c:v>
                </c:pt>
                <c:pt idx="12">
                  <c:v>2069008.2799999996</c:v>
                </c:pt>
                <c:pt idx="13">
                  <c:v>3082125.6600000006</c:v>
                </c:pt>
                <c:pt idx="14">
                  <c:v>2992724.4100000006</c:v>
                </c:pt>
                <c:pt idx="15">
                  <c:v>8791548.1199999973</c:v>
                </c:pt>
                <c:pt idx="16">
                  <c:v>9807959.7899999954</c:v>
                </c:pt>
                <c:pt idx="17">
                  <c:v>2925413.600000001</c:v>
                </c:pt>
                <c:pt idx="18">
                  <c:v>4587053.91</c:v>
                </c:pt>
                <c:pt idx="19">
                  <c:v>12857904.49</c:v>
                </c:pt>
                <c:pt idx="20">
                  <c:v>-3050433.3999999994</c:v>
                </c:pt>
                <c:pt idx="21">
                  <c:v>829117.22000000009</c:v>
                </c:pt>
                <c:pt idx="22">
                  <c:v>-126012.61999999954</c:v>
                </c:pt>
                <c:pt idx="23">
                  <c:v>-5982852.9299999988</c:v>
                </c:pt>
                <c:pt idx="24">
                  <c:v>1774765.1700000002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C6B-4E49-BC06-0A539321C1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7674208"/>
        <c:axId val="467677344"/>
      </c:barChart>
      <c:catAx>
        <c:axId val="467674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677344"/>
        <c:crosses val="autoZero"/>
        <c:auto val="1"/>
        <c:lblAlgn val="ctr"/>
        <c:lblOffset val="100"/>
        <c:tickLblSkip val="3"/>
        <c:noMultiLvlLbl val="0"/>
      </c:catAx>
      <c:valAx>
        <c:axId val="467677344"/>
        <c:scaling>
          <c:orientation val="minMax"/>
          <c:max val="30000000"/>
          <c:min val="-60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674208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baseline="0">
                <a:effectLst/>
              </a:rPr>
              <a:t>Daily RENA vs RT Congestion Rent</a:t>
            </a:r>
            <a:endParaRPr lang="en-US" sz="14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areaChart>
        <c:grouping val="standard"/>
        <c:varyColors val="0"/>
        <c:ser>
          <c:idx val="0"/>
          <c:order val="0"/>
          <c:tx>
            <c:strRef>
              <c:f>Aug_RENA!$I$1</c:f>
              <c:strCache>
                <c:ptCount val="1"/>
                <c:pt idx="0">
                  <c:v>Sum of RT Congestion Rent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Aug_RENA!$H$2:$H$32</c:f>
              <c:numCache>
                <c:formatCode>m/d/yyyy</c:formatCode>
                <c:ptCount val="31"/>
                <c:pt idx="0">
                  <c:v>44774</c:v>
                </c:pt>
                <c:pt idx="1">
                  <c:v>44775</c:v>
                </c:pt>
                <c:pt idx="2">
                  <c:v>44776</c:v>
                </c:pt>
                <c:pt idx="3">
                  <c:v>44777</c:v>
                </c:pt>
                <c:pt idx="4">
                  <c:v>44778</c:v>
                </c:pt>
                <c:pt idx="5">
                  <c:v>44779</c:v>
                </c:pt>
                <c:pt idx="6">
                  <c:v>44780</c:v>
                </c:pt>
                <c:pt idx="7">
                  <c:v>44781</c:v>
                </c:pt>
                <c:pt idx="8">
                  <c:v>44782</c:v>
                </c:pt>
                <c:pt idx="9">
                  <c:v>44783</c:v>
                </c:pt>
                <c:pt idx="10">
                  <c:v>44784</c:v>
                </c:pt>
                <c:pt idx="11">
                  <c:v>44785</c:v>
                </c:pt>
                <c:pt idx="12">
                  <c:v>44786</c:v>
                </c:pt>
                <c:pt idx="13">
                  <c:v>44787</c:v>
                </c:pt>
                <c:pt idx="14">
                  <c:v>44788</c:v>
                </c:pt>
                <c:pt idx="15">
                  <c:v>44789</c:v>
                </c:pt>
                <c:pt idx="16">
                  <c:v>44790</c:v>
                </c:pt>
                <c:pt idx="17">
                  <c:v>44791</c:v>
                </c:pt>
                <c:pt idx="18">
                  <c:v>44792</c:v>
                </c:pt>
                <c:pt idx="19">
                  <c:v>44793</c:v>
                </c:pt>
                <c:pt idx="20">
                  <c:v>44794</c:v>
                </c:pt>
                <c:pt idx="21">
                  <c:v>44795</c:v>
                </c:pt>
                <c:pt idx="22">
                  <c:v>44796</c:v>
                </c:pt>
                <c:pt idx="23">
                  <c:v>44797</c:v>
                </c:pt>
                <c:pt idx="24">
                  <c:v>44798</c:v>
                </c:pt>
                <c:pt idx="25">
                  <c:v>44799</c:v>
                </c:pt>
                <c:pt idx="26">
                  <c:v>44800</c:v>
                </c:pt>
                <c:pt idx="27">
                  <c:v>44801</c:v>
                </c:pt>
                <c:pt idx="28">
                  <c:v>44802</c:v>
                </c:pt>
                <c:pt idx="29">
                  <c:v>44803</c:v>
                </c:pt>
                <c:pt idx="30">
                  <c:v>44804</c:v>
                </c:pt>
              </c:numCache>
            </c:numRef>
          </c:cat>
          <c:val>
            <c:numRef>
              <c:f>Aug_RENA!$I$2:$I$32</c:f>
              <c:numCache>
                <c:formatCode>General</c:formatCode>
                <c:ptCount val="31"/>
                <c:pt idx="0">
                  <c:v>3891514.7800000003</c:v>
                </c:pt>
                <c:pt idx="1">
                  <c:v>14138747.569999998</c:v>
                </c:pt>
                <c:pt idx="2">
                  <c:v>19339132.82</c:v>
                </c:pt>
                <c:pt idx="3">
                  <c:v>7294813.5599999987</c:v>
                </c:pt>
                <c:pt idx="4">
                  <c:v>4119769.46</c:v>
                </c:pt>
                <c:pt idx="5">
                  <c:v>1653593.5200000003</c:v>
                </c:pt>
                <c:pt idx="6">
                  <c:v>2312492.64</c:v>
                </c:pt>
                <c:pt idx="7">
                  <c:v>3214328.9899999998</c:v>
                </c:pt>
                <c:pt idx="8">
                  <c:v>1098532.42</c:v>
                </c:pt>
                <c:pt idx="9">
                  <c:v>1553729.96</c:v>
                </c:pt>
                <c:pt idx="10">
                  <c:v>487952.85999999993</c:v>
                </c:pt>
                <c:pt idx="11">
                  <c:v>458370.45</c:v>
                </c:pt>
                <c:pt idx="12">
                  <c:v>251061.29999999996</c:v>
                </c:pt>
                <c:pt idx="13">
                  <c:v>1577330.3900000004</c:v>
                </c:pt>
                <c:pt idx="14">
                  <c:v>3384723.0399999996</c:v>
                </c:pt>
                <c:pt idx="15">
                  <c:v>4833409.3599999994</c:v>
                </c:pt>
                <c:pt idx="16">
                  <c:v>1422449.8400000003</c:v>
                </c:pt>
                <c:pt idx="17">
                  <c:v>433540.88</c:v>
                </c:pt>
                <c:pt idx="18">
                  <c:v>1670937.7699999996</c:v>
                </c:pt>
                <c:pt idx="19">
                  <c:v>1165500.94</c:v>
                </c:pt>
                <c:pt idx="20">
                  <c:v>1510169.56</c:v>
                </c:pt>
                <c:pt idx="21">
                  <c:v>2032808.1500000001</c:v>
                </c:pt>
                <c:pt idx="22">
                  <c:v>127597.77</c:v>
                </c:pt>
                <c:pt idx="23">
                  <c:v>58802.89</c:v>
                </c:pt>
                <c:pt idx="24">
                  <c:v>324682.3</c:v>
                </c:pt>
                <c:pt idx="25">
                  <c:v>401697.96</c:v>
                </c:pt>
                <c:pt idx="26">
                  <c:v>691115.46000000008</c:v>
                </c:pt>
                <c:pt idx="27">
                  <c:v>257637.44</c:v>
                </c:pt>
                <c:pt idx="28">
                  <c:v>1592327.2</c:v>
                </c:pt>
                <c:pt idx="29">
                  <c:v>152985.96000000002</c:v>
                </c:pt>
                <c:pt idx="30">
                  <c:v>41628.019999999997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2E-47AE-B29E-62CC352254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88200368"/>
        <c:axId val="846835072"/>
      </c:areaChart>
      <c:barChart>
        <c:barDir val="col"/>
        <c:grouping val="clustered"/>
        <c:varyColors val="0"/>
        <c:ser>
          <c:idx val="1"/>
          <c:order val="1"/>
          <c:tx>
            <c:strRef>
              <c:f>Aug_RENA!$E$1</c:f>
              <c:strCache>
                <c:ptCount val="1"/>
                <c:pt idx="0">
                  <c:v>RENA</c:v>
                </c:pt>
              </c:strCache>
            </c:strRef>
          </c:tx>
          <c:spPr>
            <a:solidFill>
              <a:schemeClr val="accent2"/>
            </a:solidFill>
            <a:ln w="25400">
              <a:noFill/>
            </a:ln>
            <a:effectLst/>
          </c:spPr>
          <c:invertIfNegative val="0"/>
          <c:cat>
            <c:numRef>
              <c:f>Aug_RENA!$H$2:$H$32</c:f>
              <c:numCache>
                <c:formatCode>m/d/yyyy</c:formatCode>
                <c:ptCount val="31"/>
                <c:pt idx="0">
                  <c:v>44774</c:v>
                </c:pt>
                <c:pt idx="1">
                  <c:v>44775</c:v>
                </c:pt>
                <c:pt idx="2">
                  <c:v>44776</c:v>
                </c:pt>
                <c:pt idx="3">
                  <c:v>44777</c:v>
                </c:pt>
                <c:pt idx="4">
                  <c:v>44778</c:v>
                </c:pt>
                <c:pt idx="5">
                  <c:v>44779</c:v>
                </c:pt>
                <c:pt idx="6">
                  <c:v>44780</c:v>
                </c:pt>
                <c:pt idx="7">
                  <c:v>44781</c:v>
                </c:pt>
                <c:pt idx="8">
                  <c:v>44782</c:v>
                </c:pt>
                <c:pt idx="9">
                  <c:v>44783</c:v>
                </c:pt>
                <c:pt idx="10">
                  <c:v>44784</c:v>
                </c:pt>
                <c:pt idx="11">
                  <c:v>44785</c:v>
                </c:pt>
                <c:pt idx="12">
                  <c:v>44786</c:v>
                </c:pt>
                <c:pt idx="13">
                  <c:v>44787</c:v>
                </c:pt>
                <c:pt idx="14">
                  <c:v>44788</c:v>
                </c:pt>
                <c:pt idx="15">
                  <c:v>44789</c:v>
                </c:pt>
                <c:pt idx="16">
                  <c:v>44790</c:v>
                </c:pt>
                <c:pt idx="17">
                  <c:v>44791</c:v>
                </c:pt>
                <c:pt idx="18">
                  <c:v>44792</c:v>
                </c:pt>
                <c:pt idx="19">
                  <c:v>44793</c:v>
                </c:pt>
                <c:pt idx="20">
                  <c:v>44794</c:v>
                </c:pt>
                <c:pt idx="21">
                  <c:v>44795</c:v>
                </c:pt>
                <c:pt idx="22">
                  <c:v>44796</c:v>
                </c:pt>
                <c:pt idx="23">
                  <c:v>44797</c:v>
                </c:pt>
                <c:pt idx="24">
                  <c:v>44798</c:v>
                </c:pt>
                <c:pt idx="25">
                  <c:v>44799</c:v>
                </c:pt>
                <c:pt idx="26">
                  <c:v>44800</c:v>
                </c:pt>
                <c:pt idx="27">
                  <c:v>44801</c:v>
                </c:pt>
                <c:pt idx="28">
                  <c:v>44802</c:v>
                </c:pt>
                <c:pt idx="29">
                  <c:v>44803</c:v>
                </c:pt>
                <c:pt idx="30">
                  <c:v>44804</c:v>
                </c:pt>
              </c:numCache>
            </c:numRef>
          </c:cat>
          <c:val>
            <c:numRef>
              <c:f>Aug_RENA!$E$2:$E$31</c:f>
              <c:numCache>
                <c:formatCode>#,##0.0</c:formatCode>
                <c:ptCount val="30"/>
                <c:pt idx="0">
                  <c:v>-61930.47</c:v>
                </c:pt>
                <c:pt idx="1">
                  <c:v>-227211.95</c:v>
                </c:pt>
                <c:pt idx="2">
                  <c:v>-134317.31</c:v>
                </c:pt>
                <c:pt idx="3">
                  <c:v>112359.09</c:v>
                </c:pt>
                <c:pt idx="4">
                  <c:v>-13873.43</c:v>
                </c:pt>
                <c:pt idx="5">
                  <c:v>103941.19</c:v>
                </c:pt>
                <c:pt idx="6">
                  <c:v>50916.21</c:v>
                </c:pt>
                <c:pt idx="7">
                  <c:v>135382.07999999999</c:v>
                </c:pt>
                <c:pt idx="8">
                  <c:v>83869.710000000006</c:v>
                </c:pt>
                <c:pt idx="9">
                  <c:v>-56100.34</c:v>
                </c:pt>
                <c:pt idx="10">
                  <c:v>206549.32</c:v>
                </c:pt>
                <c:pt idx="11">
                  <c:v>208511.03</c:v>
                </c:pt>
                <c:pt idx="12">
                  <c:v>39590.730000000003</c:v>
                </c:pt>
                <c:pt idx="13">
                  <c:v>88057.51</c:v>
                </c:pt>
                <c:pt idx="14">
                  <c:v>176626.01</c:v>
                </c:pt>
                <c:pt idx="15">
                  <c:v>205506.9</c:v>
                </c:pt>
                <c:pt idx="16">
                  <c:v>94518.04</c:v>
                </c:pt>
                <c:pt idx="17">
                  <c:v>-2853.57</c:v>
                </c:pt>
                <c:pt idx="18">
                  <c:v>27960.59</c:v>
                </c:pt>
                <c:pt idx="19">
                  <c:v>75725.440000000002</c:v>
                </c:pt>
                <c:pt idx="20">
                  <c:v>140779.65</c:v>
                </c:pt>
                <c:pt idx="21">
                  <c:v>62075.72</c:v>
                </c:pt>
                <c:pt idx="22">
                  <c:v>7849.49</c:v>
                </c:pt>
                <c:pt idx="23">
                  <c:v>673.59</c:v>
                </c:pt>
                <c:pt idx="24">
                  <c:v>438.02</c:v>
                </c:pt>
                <c:pt idx="25">
                  <c:v>9808.67</c:v>
                </c:pt>
                <c:pt idx="26">
                  <c:v>97784.83</c:v>
                </c:pt>
                <c:pt idx="27">
                  <c:v>83172.86</c:v>
                </c:pt>
                <c:pt idx="28">
                  <c:v>213057.33</c:v>
                </c:pt>
                <c:pt idx="29">
                  <c:v>33758.65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2E-47AE-B29E-62CC352254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2193864"/>
        <c:axId val="467679304"/>
      </c:barChart>
      <c:catAx>
        <c:axId val="192193864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679304"/>
        <c:crosses val="autoZero"/>
        <c:auto val="0"/>
        <c:lblAlgn val="ctr"/>
        <c:lblOffset val="100"/>
        <c:tickLblSkip val="5"/>
        <c:tickMarkSkip val="5"/>
        <c:noMultiLvlLbl val="0"/>
      </c:catAx>
      <c:valAx>
        <c:axId val="467679304"/>
        <c:scaling>
          <c:orientation val="minMax"/>
          <c:max val="10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2193864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valAx>
        <c:axId val="846835072"/>
        <c:scaling>
          <c:orientation val="minMax"/>
          <c:max val="25000000"/>
          <c:min val="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8200368"/>
        <c:crosses val="max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dateAx>
        <c:axId val="788200368"/>
        <c:scaling>
          <c:orientation val="minMax"/>
        </c:scaling>
        <c:delete val="1"/>
        <c:axPos val="b"/>
        <c:numFmt formatCode="m/d/yyyy" sourceLinked="1"/>
        <c:majorTickMark val="out"/>
        <c:minorTickMark val="none"/>
        <c:tickLblPos val="nextTo"/>
        <c:crossAx val="846835072"/>
        <c:crosses val="autoZero"/>
        <c:auto val="1"/>
        <c:lblOffset val="100"/>
        <c:baseTimeUnit val="days"/>
      </c:date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baseline="0">
                <a:effectLst/>
              </a:rPr>
              <a:t>Estimated DAM oversold vs RENA</a:t>
            </a:r>
            <a:endParaRPr lang="en-US" sz="14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Aug_RENA!$J$1</c:f>
              <c:strCache>
                <c:ptCount val="1"/>
                <c:pt idx="0">
                  <c:v>Sum of oversold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Aug_RENA!$H$2:$H$32</c:f>
              <c:numCache>
                <c:formatCode>m/d/yyyy</c:formatCode>
                <c:ptCount val="31"/>
                <c:pt idx="0">
                  <c:v>44774</c:v>
                </c:pt>
                <c:pt idx="1">
                  <c:v>44775</c:v>
                </c:pt>
                <c:pt idx="2">
                  <c:v>44776</c:v>
                </c:pt>
                <c:pt idx="3">
                  <c:v>44777</c:v>
                </c:pt>
                <c:pt idx="4">
                  <c:v>44778</c:v>
                </c:pt>
                <c:pt idx="5">
                  <c:v>44779</c:v>
                </c:pt>
                <c:pt idx="6">
                  <c:v>44780</c:v>
                </c:pt>
                <c:pt idx="7">
                  <c:v>44781</c:v>
                </c:pt>
                <c:pt idx="8">
                  <c:v>44782</c:v>
                </c:pt>
                <c:pt idx="9">
                  <c:v>44783</c:v>
                </c:pt>
                <c:pt idx="10">
                  <c:v>44784</c:v>
                </c:pt>
                <c:pt idx="11">
                  <c:v>44785</c:v>
                </c:pt>
                <c:pt idx="12">
                  <c:v>44786</c:v>
                </c:pt>
                <c:pt idx="13">
                  <c:v>44787</c:v>
                </c:pt>
                <c:pt idx="14">
                  <c:v>44788</c:v>
                </c:pt>
                <c:pt idx="15">
                  <c:v>44789</c:v>
                </c:pt>
                <c:pt idx="16">
                  <c:v>44790</c:v>
                </c:pt>
                <c:pt idx="17">
                  <c:v>44791</c:v>
                </c:pt>
                <c:pt idx="18">
                  <c:v>44792</c:v>
                </c:pt>
                <c:pt idx="19">
                  <c:v>44793</c:v>
                </c:pt>
                <c:pt idx="20">
                  <c:v>44794</c:v>
                </c:pt>
                <c:pt idx="21">
                  <c:v>44795</c:v>
                </c:pt>
                <c:pt idx="22">
                  <c:v>44796</c:v>
                </c:pt>
                <c:pt idx="23">
                  <c:v>44797</c:v>
                </c:pt>
                <c:pt idx="24">
                  <c:v>44798</c:v>
                </c:pt>
                <c:pt idx="25">
                  <c:v>44799</c:v>
                </c:pt>
                <c:pt idx="26">
                  <c:v>44800</c:v>
                </c:pt>
                <c:pt idx="27">
                  <c:v>44801</c:v>
                </c:pt>
                <c:pt idx="28">
                  <c:v>44802</c:v>
                </c:pt>
                <c:pt idx="29">
                  <c:v>44803</c:v>
                </c:pt>
                <c:pt idx="30">
                  <c:v>44804</c:v>
                </c:pt>
              </c:numCache>
            </c:numRef>
          </c:cat>
          <c:val>
            <c:numRef>
              <c:f>Aug_RENA!$J$2:$J$32</c:f>
              <c:numCache>
                <c:formatCode>#,##0.0</c:formatCode>
                <c:ptCount val="31"/>
                <c:pt idx="0">
                  <c:v>-169839.36999999997</c:v>
                </c:pt>
                <c:pt idx="1">
                  <c:v>-205742.3900000001</c:v>
                </c:pt>
                <c:pt idx="2">
                  <c:v>-98263.060000000041</c:v>
                </c:pt>
                <c:pt idx="3">
                  <c:v>99136.219999999987</c:v>
                </c:pt>
                <c:pt idx="4">
                  <c:v>-102511.48</c:v>
                </c:pt>
                <c:pt idx="5">
                  <c:v>31506.579999999994</c:v>
                </c:pt>
                <c:pt idx="6">
                  <c:v>104231.39000000003</c:v>
                </c:pt>
                <c:pt idx="7">
                  <c:v>-11137.960000000001</c:v>
                </c:pt>
                <c:pt idx="8">
                  <c:v>-58234.67</c:v>
                </c:pt>
                <c:pt idx="9">
                  <c:v>-229015.28999999998</c:v>
                </c:pt>
                <c:pt idx="10">
                  <c:v>1039.1399999999985</c:v>
                </c:pt>
                <c:pt idx="11">
                  <c:v>-100975.48999999999</c:v>
                </c:pt>
                <c:pt idx="12">
                  <c:v>-6221.8999999999978</c:v>
                </c:pt>
                <c:pt idx="13">
                  <c:v>49014.150000000016</c:v>
                </c:pt>
                <c:pt idx="14">
                  <c:v>72592.62999999999</c:v>
                </c:pt>
                <c:pt idx="15">
                  <c:v>139430.67000000001</c:v>
                </c:pt>
                <c:pt idx="16">
                  <c:v>26084.290000000005</c:v>
                </c:pt>
                <c:pt idx="17">
                  <c:v>-14137.299999999997</c:v>
                </c:pt>
                <c:pt idx="18">
                  <c:v>7130.9699999999993</c:v>
                </c:pt>
                <c:pt idx="19">
                  <c:v>86310.229999999967</c:v>
                </c:pt>
                <c:pt idx="20">
                  <c:v>152036.28</c:v>
                </c:pt>
                <c:pt idx="21">
                  <c:v>18268.86</c:v>
                </c:pt>
                <c:pt idx="22">
                  <c:v>-6765.3899999999994</c:v>
                </c:pt>
                <c:pt idx="23">
                  <c:v>-1471.61</c:v>
                </c:pt>
                <c:pt idx="24">
                  <c:v>-10850.42</c:v>
                </c:pt>
                <c:pt idx="25">
                  <c:v>-247.3799999999992</c:v>
                </c:pt>
                <c:pt idx="26">
                  <c:v>100656.06</c:v>
                </c:pt>
                <c:pt idx="27">
                  <c:v>40869.440000000002</c:v>
                </c:pt>
                <c:pt idx="28">
                  <c:v>182337.34999999998</c:v>
                </c:pt>
                <c:pt idx="29">
                  <c:v>14282.92</c:v>
                </c:pt>
                <c:pt idx="30">
                  <c:v>5619.619999999999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37-49B7-B7D7-E55F4736CD6E}"/>
            </c:ext>
          </c:extLst>
        </c:ser>
        <c:ser>
          <c:idx val="1"/>
          <c:order val="1"/>
          <c:tx>
            <c:strRef>
              <c:f>Aug_RENA!$E$1</c:f>
              <c:strCache>
                <c:ptCount val="1"/>
                <c:pt idx="0">
                  <c:v>RENA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Aug_RENA!$H$2:$H$32</c:f>
              <c:numCache>
                <c:formatCode>m/d/yyyy</c:formatCode>
                <c:ptCount val="31"/>
                <c:pt idx="0">
                  <c:v>44774</c:v>
                </c:pt>
                <c:pt idx="1">
                  <c:v>44775</c:v>
                </c:pt>
                <c:pt idx="2">
                  <c:v>44776</c:v>
                </c:pt>
                <c:pt idx="3">
                  <c:v>44777</c:v>
                </c:pt>
                <c:pt idx="4">
                  <c:v>44778</c:v>
                </c:pt>
                <c:pt idx="5">
                  <c:v>44779</c:v>
                </c:pt>
                <c:pt idx="6">
                  <c:v>44780</c:v>
                </c:pt>
                <c:pt idx="7">
                  <c:v>44781</c:v>
                </c:pt>
                <c:pt idx="8">
                  <c:v>44782</c:v>
                </c:pt>
                <c:pt idx="9">
                  <c:v>44783</c:v>
                </c:pt>
                <c:pt idx="10">
                  <c:v>44784</c:v>
                </c:pt>
                <c:pt idx="11">
                  <c:v>44785</c:v>
                </c:pt>
                <c:pt idx="12">
                  <c:v>44786</c:v>
                </c:pt>
                <c:pt idx="13">
                  <c:v>44787</c:v>
                </c:pt>
                <c:pt idx="14">
                  <c:v>44788</c:v>
                </c:pt>
                <c:pt idx="15">
                  <c:v>44789</c:v>
                </c:pt>
                <c:pt idx="16">
                  <c:v>44790</c:v>
                </c:pt>
                <c:pt idx="17">
                  <c:v>44791</c:v>
                </c:pt>
                <c:pt idx="18">
                  <c:v>44792</c:v>
                </c:pt>
                <c:pt idx="19">
                  <c:v>44793</c:v>
                </c:pt>
                <c:pt idx="20">
                  <c:v>44794</c:v>
                </c:pt>
                <c:pt idx="21">
                  <c:v>44795</c:v>
                </c:pt>
                <c:pt idx="22">
                  <c:v>44796</c:v>
                </c:pt>
                <c:pt idx="23">
                  <c:v>44797</c:v>
                </c:pt>
                <c:pt idx="24">
                  <c:v>44798</c:v>
                </c:pt>
                <c:pt idx="25">
                  <c:v>44799</c:v>
                </c:pt>
                <c:pt idx="26">
                  <c:v>44800</c:v>
                </c:pt>
                <c:pt idx="27">
                  <c:v>44801</c:v>
                </c:pt>
                <c:pt idx="28">
                  <c:v>44802</c:v>
                </c:pt>
                <c:pt idx="29">
                  <c:v>44803</c:v>
                </c:pt>
                <c:pt idx="30">
                  <c:v>44804</c:v>
                </c:pt>
              </c:numCache>
            </c:numRef>
          </c:cat>
          <c:val>
            <c:numRef>
              <c:f>Aug_RENA!$E$2:$E$32</c:f>
              <c:numCache>
                <c:formatCode>#,##0.0</c:formatCode>
                <c:ptCount val="31"/>
                <c:pt idx="0">
                  <c:v>-61930.47</c:v>
                </c:pt>
                <c:pt idx="1">
                  <c:v>-227211.95</c:v>
                </c:pt>
                <c:pt idx="2">
                  <c:v>-134317.31</c:v>
                </c:pt>
                <c:pt idx="3">
                  <c:v>112359.09</c:v>
                </c:pt>
                <c:pt idx="4">
                  <c:v>-13873.43</c:v>
                </c:pt>
                <c:pt idx="5">
                  <c:v>103941.19</c:v>
                </c:pt>
                <c:pt idx="6">
                  <c:v>50916.21</c:v>
                </c:pt>
                <c:pt idx="7">
                  <c:v>135382.07999999999</c:v>
                </c:pt>
                <c:pt idx="8">
                  <c:v>83869.710000000006</c:v>
                </c:pt>
                <c:pt idx="9">
                  <c:v>-56100.34</c:v>
                </c:pt>
                <c:pt idx="10">
                  <c:v>206549.32</c:v>
                </c:pt>
                <c:pt idx="11">
                  <c:v>208511.03</c:v>
                </c:pt>
                <c:pt idx="12">
                  <c:v>39590.730000000003</c:v>
                </c:pt>
                <c:pt idx="13">
                  <c:v>88057.51</c:v>
                </c:pt>
                <c:pt idx="14">
                  <c:v>176626.01</c:v>
                </c:pt>
                <c:pt idx="15">
                  <c:v>205506.9</c:v>
                </c:pt>
                <c:pt idx="16">
                  <c:v>94518.04</c:v>
                </c:pt>
                <c:pt idx="17">
                  <c:v>-2853.57</c:v>
                </c:pt>
                <c:pt idx="18">
                  <c:v>27960.59</c:v>
                </c:pt>
                <c:pt idx="19">
                  <c:v>75725.440000000002</c:v>
                </c:pt>
                <c:pt idx="20">
                  <c:v>140779.65</c:v>
                </c:pt>
                <c:pt idx="21">
                  <c:v>62075.72</c:v>
                </c:pt>
                <c:pt idx="22">
                  <c:v>7849.49</c:v>
                </c:pt>
                <c:pt idx="23">
                  <c:v>673.59</c:v>
                </c:pt>
                <c:pt idx="24">
                  <c:v>438.02</c:v>
                </c:pt>
                <c:pt idx="25">
                  <c:v>9808.67</c:v>
                </c:pt>
                <c:pt idx="26">
                  <c:v>97784.83</c:v>
                </c:pt>
                <c:pt idx="27">
                  <c:v>83172.86</c:v>
                </c:pt>
                <c:pt idx="28">
                  <c:v>213057.33</c:v>
                </c:pt>
                <c:pt idx="29">
                  <c:v>33758.65</c:v>
                </c:pt>
                <c:pt idx="30">
                  <c:v>12139.58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37-49B7-B7D7-E55F4736CD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7674600"/>
        <c:axId val="467675776"/>
      </c:barChart>
      <c:catAx>
        <c:axId val="46767460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675776"/>
        <c:crosses val="autoZero"/>
        <c:auto val="0"/>
        <c:lblAlgn val="ctr"/>
        <c:lblOffset val="100"/>
        <c:tickLblSkip val="5"/>
        <c:noMultiLvlLbl val="0"/>
      </c:catAx>
      <c:valAx>
        <c:axId val="467675776"/>
        <c:scaling>
          <c:orientation val="minMax"/>
          <c:max val="10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674600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Daily CRR value</a:t>
            </a:r>
            <a:r>
              <a:rPr lang="en-US" b="1" baseline="0"/>
              <a:t> vs DAM congestion Rent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851234889937677"/>
          <c:y val="0.20845921940953116"/>
          <c:w val="0.81144534899239285"/>
          <c:h val="0.51677454387577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Payment/Charge to CRRAH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m/d/yyyy</c:formatCode>
                <c:ptCount val="31"/>
                <c:pt idx="0">
                  <c:v>44774</c:v>
                </c:pt>
                <c:pt idx="1">
                  <c:v>44775</c:v>
                </c:pt>
                <c:pt idx="2">
                  <c:v>44776</c:v>
                </c:pt>
                <c:pt idx="3">
                  <c:v>44777</c:v>
                </c:pt>
                <c:pt idx="4">
                  <c:v>44778</c:v>
                </c:pt>
                <c:pt idx="5">
                  <c:v>44779</c:v>
                </c:pt>
                <c:pt idx="6">
                  <c:v>44780</c:v>
                </c:pt>
                <c:pt idx="7">
                  <c:v>44781</c:v>
                </c:pt>
                <c:pt idx="8">
                  <c:v>44782</c:v>
                </c:pt>
                <c:pt idx="9">
                  <c:v>44783</c:v>
                </c:pt>
                <c:pt idx="10">
                  <c:v>44784</c:v>
                </c:pt>
                <c:pt idx="11">
                  <c:v>44785</c:v>
                </c:pt>
                <c:pt idx="12">
                  <c:v>44786</c:v>
                </c:pt>
                <c:pt idx="13">
                  <c:v>44787</c:v>
                </c:pt>
                <c:pt idx="14">
                  <c:v>44788</c:v>
                </c:pt>
                <c:pt idx="15">
                  <c:v>44789</c:v>
                </c:pt>
                <c:pt idx="16">
                  <c:v>44790</c:v>
                </c:pt>
                <c:pt idx="17">
                  <c:v>44791</c:v>
                </c:pt>
                <c:pt idx="18">
                  <c:v>44792</c:v>
                </c:pt>
                <c:pt idx="19">
                  <c:v>44793</c:v>
                </c:pt>
                <c:pt idx="20">
                  <c:v>44794</c:v>
                </c:pt>
                <c:pt idx="21">
                  <c:v>44795</c:v>
                </c:pt>
                <c:pt idx="22">
                  <c:v>44796</c:v>
                </c:pt>
                <c:pt idx="23">
                  <c:v>44797</c:v>
                </c:pt>
                <c:pt idx="24">
                  <c:v>44798</c:v>
                </c:pt>
                <c:pt idx="25">
                  <c:v>44799</c:v>
                </c:pt>
                <c:pt idx="26">
                  <c:v>44800</c:v>
                </c:pt>
                <c:pt idx="27">
                  <c:v>44801</c:v>
                </c:pt>
                <c:pt idx="28">
                  <c:v>44802</c:v>
                </c:pt>
                <c:pt idx="29">
                  <c:v>44803</c:v>
                </c:pt>
                <c:pt idx="30">
                  <c:v>44804</c:v>
                </c:pt>
              </c:numCache>
            </c:numRef>
          </c:cat>
          <c:val>
            <c:numRef>
              <c:f>Sheet1!$B$2:$B$32</c:f>
              <c:numCache>
                <c:formatCode>#,##0.0</c:formatCode>
                <c:ptCount val="31"/>
                <c:pt idx="0">
                  <c:v>5164085.43</c:v>
                </c:pt>
                <c:pt idx="1">
                  <c:v>8180467.6100000013</c:v>
                </c:pt>
                <c:pt idx="2">
                  <c:v>10736479.960000001</c:v>
                </c:pt>
                <c:pt idx="3">
                  <c:v>14473676.610000001</c:v>
                </c:pt>
                <c:pt idx="4">
                  <c:v>5528247.3000000007</c:v>
                </c:pt>
                <c:pt idx="5">
                  <c:v>2349571.7300000004</c:v>
                </c:pt>
                <c:pt idx="6">
                  <c:v>2536482.67</c:v>
                </c:pt>
                <c:pt idx="7">
                  <c:v>2289361.6399999997</c:v>
                </c:pt>
                <c:pt idx="8">
                  <c:v>2739054.1700000004</c:v>
                </c:pt>
                <c:pt idx="9">
                  <c:v>3048333.13</c:v>
                </c:pt>
                <c:pt idx="10">
                  <c:v>1536761.7300000002</c:v>
                </c:pt>
                <c:pt idx="11">
                  <c:v>722357.25</c:v>
                </c:pt>
                <c:pt idx="12">
                  <c:v>628130.13</c:v>
                </c:pt>
                <c:pt idx="13">
                  <c:v>648440.04999999981</c:v>
                </c:pt>
                <c:pt idx="14">
                  <c:v>3763779.8499999996</c:v>
                </c:pt>
                <c:pt idx="15">
                  <c:v>5678821.6799999997</c:v>
                </c:pt>
                <c:pt idx="16">
                  <c:v>3899518.83</c:v>
                </c:pt>
                <c:pt idx="17">
                  <c:v>985026.2</c:v>
                </c:pt>
                <c:pt idx="18">
                  <c:v>2213986.2600000002</c:v>
                </c:pt>
                <c:pt idx="19">
                  <c:v>2006812.2200000002</c:v>
                </c:pt>
                <c:pt idx="20">
                  <c:v>1138337.8900000001</c:v>
                </c:pt>
                <c:pt idx="21">
                  <c:v>1883103.8599999999</c:v>
                </c:pt>
                <c:pt idx="22">
                  <c:v>1824160.8299999998</c:v>
                </c:pt>
                <c:pt idx="23">
                  <c:v>714589.83000000007</c:v>
                </c:pt>
                <c:pt idx="24">
                  <c:v>1149331.1900000002</c:v>
                </c:pt>
                <c:pt idx="25">
                  <c:v>643881.68999999994</c:v>
                </c:pt>
                <c:pt idx="26">
                  <c:v>795807.24</c:v>
                </c:pt>
                <c:pt idx="27">
                  <c:v>680874.83000000007</c:v>
                </c:pt>
                <c:pt idx="28">
                  <c:v>1231074.25</c:v>
                </c:pt>
                <c:pt idx="29">
                  <c:v>477987.35</c:v>
                </c:pt>
                <c:pt idx="30">
                  <c:v>314644.78000000003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35-44D6-8D1A-ABC724249B2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DACONGRENT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m/d/yyyy</c:formatCode>
                <c:ptCount val="31"/>
                <c:pt idx="0">
                  <c:v>44774</c:v>
                </c:pt>
                <c:pt idx="1">
                  <c:v>44775</c:v>
                </c:pt>
                <c:pt idx="2">
                  <c:v>44776</c:v>
                </c:pt>
                <c:pt idx="3">
                  <c:v>44777</c:v>
                </c:pt>
                <c:pt idx="4">
                  <c:v>44778</c:v>
                </c:pt>
                <c:pt idx="5">
                  <c:v>44779</c:v>
                </c:pt>
                <c:pt idx="6">
                  <c:v>44780</c:v>
                </c:pt>
                <c:pt idx="7">
                  <c:v>44781</c:v>
                </c:pt>
                <c:pt idx="8">
                  <c:v>44782</c:v>
                </c:pt>
                <c:pt idx="9">
                  <c:v>44783</c:v>
                </c:pt>
                <c:pt idx="10">
                  <c:v>44784</c:v>
                </c:pt>
                <c:pt idx="11">
                  <c:v>44785</c:v>
                </c:pt>
                <c:pt idx="12">
                  <c:v>44786</c:v>
                </c:pt>
                <c:pt idx="13">
                  <c:v>44787</c:v>
                </c:pt>
                <c:pt idx="14">
                  <c:v>44788</c:v>
                </c:pt>
                <c:pt idx="15">
                  <c:v>44789</c:v>
                </c:pt>
                <c:pt idx="16">
                  <c:v>44790</c:v>
                </c:pt>
                <c:pt idx="17">
                  <c:v>44791</c:v>
                </c:pt>
                <c:pt idx="18">
                  <c:v>44792</c:v>
                </c:pt>
                <c:pt idx="19">
                  <c:v>44793</c:v>
                </c:pt>
                <c:pt idx="20">
                  <c:v>44794</c:v>
                </c:pt>
                <c:pt idx="21">
                  <c:v>44795</c:v>
                </c:pt>
                <c:pt idx="22">
                  <c:v>44796</c:v>
                </c:pt>
                <c:pt idx="23">
                  <c:v>44797</c:v>
                </c:pt>
                <c:pt idx="24">
                  <c:v>44798</c:v>
                </c:pt>
                <c:pt idx="25">
                  <c:v>44799</c:v>
                </c:pt>
                <c:pt idx="26">
                  <c:v>44800</c:v>
                </c:pt>
                <c:pt idx="27">
                  <c:v>44801</c:v>
                </c:pt>
                <c:pt idx="28">
                  <c:v>44802</c:v>
                </c:pt>
                <c:pt idx="29">
                  <c:v>44803</c:v>
                </c:pt>
                <c:pt idx="30">
                  <c:v>44804</c:v>
                </c:pt>
              </c:numCache>
            </c:numRef>
          </c:cat>
          <c:val>
            <c:numRef>
              <c:f>Sheet1!$C$2:$C$32</c:f>
              <c:numCache>
                <c:formatCode>#,##0.0</c:formatCode>
                <c:ptCount val="31"/>
                <c:pt idx="0">
                  <c:v>6200495.96</c:v>
                </c:pt>
                <c:pt idx="1">
                  <c:v>10376681.15</c:v>
                </c:pt>
                <c:pt idx="2">
                  <c:v>13642438.84</c:v>
                </c:pt>
                <c:pt idx="3">
                  <c:v>18501891.780000001</c:v>
                </c:pt>
                <c:pt idx="4">
                  <c:v>6974655.71</c:v>
                </c:pt>
                <c:pt idx="5">
                  <c:v>2914234.07</c:v>
                </c:pt>
                <c:pt idx="6">
                  <c:v>3182630.35</c:v>
                </c:pt>
                <c:pt idx="7">
                  <c:v>2844033.77</c:v>
                </c:pt>
                <c:pt idx="8">
                  <c:v>3354824.73</c:v>
                </c:pt>
                <c:pt idx="9">
                  <c:v>3747756.09</c:v>
                </c:pt>
                <c:pt idx="10">
                  <c:v>1836152.91</c:v>
                </c:pt>
                <c:pt idx="11">
                  <c:v>873431.02</c:v>
                </c:pt>
                <c:pt idx="12">
                  <c:v>815280.29</c:v>
                </c:pt>
                <c:pt idx="13">
                  <c:v>801133.73</c:v>
                </c:pt>
                <c:pt idx="14">
                  <c:v>4077929.52</c:v>
                </c:pt>
                <c:pt idx="15">
                  <c:v>6704805.9199999999</c:v>
                </c:pt>
                <c:pt idx="16">
                  <c:v>4402690.6500000004</c:v>
                </c:pt>
                <c:pt idx="17">
                  <c:v>1159299.55</c:v>
                </c:pt>
                <c:pt idx="18">
                  <c:v>2391754.36</c:v>
                </c:pt>
                <c:pt idx="19">
                  <c:v>2319783.62</c:v>
                </c:pt>
                <c:pt idx="20">
                  <c:v>1438649.81</c:v>
                </c:pt>
                <c:pt idx="21">
                  <c:v>2248250.54</c:v>
                </c:pt>
                <c:pt idx="22">
                  <c:v>1793245.89</c:v>
                </c:pt>
                <c:pt idx="23">
                  <c:v>653234.19999999995</c:v>
                </c:pt>
                <c:pt idx="24">
                  <c:v>1010811.96</c:v>
                </c:pt>
                <c:pt idx="25">
                  <c:v>573755.46</c:v>
                </c:pt>
                <c:pt idx="26">
                  <c:v>894802.2</c:v>
                </c:pt>
                <c:pt idx="27">
                  <c:v>878039.05</c:v>
                </c:pt>
                <c:pt idx="28">
                  <c:v>1533686.65</c:v>
                </c:pt>
                <c:pt idx="29">
                  <c:v>582245.17000000004</c:v>
                </c:pt>
                <c:pt idx="30">
                  <c:v>402208.78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35-44D6-8D1A-ABC724249B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93646160"/>
        <c:axId val="693647336"/>
      </c:barChart>
      <c:catAx>
        <c:axId val="69364616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3647336"/>
        <c:crosses val="autoZero"/>
        <c:auto val="0"/>
        <c:lblAlgn val="ctr"/>
        <c:lblOffset val="100"/>
        <c:tickLblSkip val="5"/>
        <c:noMultiLvlLbl val="0"/>
      </c:catAx>
      <c:valAx>
        <c:axId val="693647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3646160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en-US" sz="14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rPr>
              <a:t>Daily Credit/Charge to CRR Balancing Account 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en-US" sz="1400" b="1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DAILY_CREDIT_OR_SHORT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Sheet1!$A$2:$A$32</c:f>
              <c:numCache>
                <c:formatCode>m/d/yyyy</c:formatCode>
                <c:ptCount val="31"/>
                <c:pt idx="0">
                  <c:v>44774</c:v>
                </c:pt>
                <c:pt idx="1">
                  <c:v>44775</c:v>
                </c:pt>
                <c:pt idx="2">
                  <c:v>44776</c:v>
                </c:pt>
                <c:pt idx="3">
                  <c:v>44777</c:v>
                </c:pt>
                <c:pt idx="4">
                  <c:v>44778</c:v>
                </c:pt>
                <c:pt idx="5">
                  <c:v>44779</c:v>
                </c:pt>
                <c:pt idx="6">
                  <c:v>44780</c:v>
                </c:pt>
                <c:pt idx="7">
                  <c:v>44781</c:v>
                </c:pt>
                <c:pt idx="8">
                  <c:v>44782</c:v>
                </c:pt>
                <c:pt idx="9">
                  <c:v>44783</c:v>
                </c:pt>
                <c:pt idx="10">
                  <c:v>44784</c:v>
                </c:pt>
                <c:pt idx="11">
                  <c:v>44785</c:v>
                </c:pt>
                <c:pt idx="12">
                  <c:v>44786</c:v>
                </c:pt>
                <c:pt idx="13">
                  <c:v>44787</c:v>
                </c:pt>
                <c:pt idx="14">
                  <c:v>44788</c:v>
                </c:pt>
                <c:pt idx="15">
                  <c:v>44789</c:v>
                </c:pt>
                <c:pt idx="16">
                  <c:v>44790</c:v>
                </c:pt>
                <c:pt idx="17">
                  <c:v>44791</c:v>
                </c:pt>
                <c:pt idx="18">
                  <c:v>44792</c:v>
                </c:pt>
                <c:pt idx="19">
                  <c:v>44793</c:v>
                </c:pt>
                <c:pt idx="20">
                  <c:v>44794</c:v>
                </c:pt>
                <c:pt idx="21">
                  <c:v>44795</c:v>
                </c:pt>
                <c:pt idx="22">
                  <c:v>44796</c:v>
                </c:pt>
                <c:pt idx="23">
                  <c:v>44797</c:v>
                </c:pt>
                <c:pt idx="24">
                  <c:v>44798</c:v>
                </c:pt>
                <c:pt idx="25">
                  <c:v>44799</c:v>
                </c:pt>
                <c:pt idx="26">
                  <c:v>44800</c:v>
                </c:pt>
                <c:pt idx="27">
                  <c:v>44801</c:v>
                </c:pt>
                <c:pt idx="28">
                  <c:v>44802</c:v>
                </c:pt>
                <c:pt idx="29">
                  <c:v>44803</c:v>
                </c:pt>
                <c:pt idx="30">
                  <c:v>44804</c:v>
                </c:pt>
              </c:numCache>
            </c:numRef>
          </c:cat>
          <c:val>
            <c:numRef>
              <c:f>Sheet1!$D$2:$D$32</c:f>
              <c:numCache>
                <c:formatCode>#,##0.0</c:formatCode>
                <c:ptCount val="31"/>
                <c:pt idx="0">
                  <c:v>1036410.53</c:v>
                </c:pt>
                <c:pt idx="1">
                  <c:v>2196213.54</c:v>
                </c:pt>
                <c:pt idx="2">
                  <c:v>2905958.88</c:v>
                </c:pt>
                <c:pt idx="3">
                  <c:v>4028215.17</c:v>
                </c:pt>
                <c:pt idx="4">
                  <c:v>1446408.41</c:v>
                </c:pt>
                <c:pt idx="5">
                  <c:v>564662.34</c:v>
                </c:pt>
                <c:pt idx="6">
                  <c:v>646147.68000000005</c:v>
                </c:pt>
                <c:pt idx="7">
                  <c:v>554672.13</c:v>
                </c:pt>
                <c:pt idx="8">
                  <c:v>615770.56000000006</c:v>
                </c:pt>
                <c:pt idx="9">
                  <c:v>699422.96</c:v>
                </c:pt>
                <c:pt idx="10">
                  <c:v>299391.18</c:v>
                </c:pt>
                <c:pt idx="11">
                  <c:v>151073.76999999999</c:v>
                </c:pt>
                <c:pt idx="12">
                  <c:v>187150.16</c:v>
                </c:pt>
                <c:pt idx="13">
                  <c:v>152693.68</c:v>
                </c:pt>
                <c:pt idx="14">
                  <c:v>314149.67</c:v>
                </c:pt>
                <c:pt idx="15">
                  <c:v>1025984.24</c:v>
                </c:pt>
                <c:pt idx="16">
                  <c:v>503171.82</c:v>
                </c:pt>
                <c:pt idx="17">
                  <c:v>174273.35</c:v>
                </c:pt>
                <c:pt idx="18">
                  <c:v>177768.1</c:v>
                </c:pt>
                <c:pt idx="19">
                  <c:v>312971.40000000002</c:v>
                </c:pt>
                <c:pt idx="20">
                  <c:v>300311.92</c:v>
                </c:pt>
                <c:pt idx="21">
                  <c:v>365146.68</c:v>
                </c:pt>
                <c:pt idx="22">
                  <c:v>-30914.94</c:v>
                </c:pt>
                <c:pt idx="23">
                  <c:v>-61355.63</c:v>
                </c:pt>
                <c:pt idx="24">
                  <c:v>-138519.23000000001</c:v>
                </c:pt>
                <c:pt idx="25">
                  <c:v>-70126.23</c:v>
                </c:pt>
                <c:pt idx="26">
                  <c:v>98994.96</c:v>
                </c:pt>
                <c:pt idx="27">
                  <c:v>197164.22</c:v>
                </c:pt>
                <c:pt idx="28">
                  <c:v>302612.40000000002</c:v>
                </c:pt>
                <c:pt idx="29">
                  <c:v>104257.82</c:v>
                </c:pt>
                <c:pt idx="30">
                  <c:v>87564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57-40AE-AD13-6388A37717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16490160"/>
        <c:axId val="716486632"/>
      </c:barChart>
      <c:catAx>
        <c:axId val="71649016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6486632"/>
        <c:crosses val="autoZero"/>
        <c:auto val="0"/>
        <c:lblAlgn val="ctr"/>
        <c:lblOffset val="100"/>
        <c:tickLblSkip val="5"/>
        <c:noMultiLvlLbl val="0"/>
      </c:catAx>
      <c:valAx>
        <c:axId val="716486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6490160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469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323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848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886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7697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25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935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8345235" y="6540542"/>
            <a:ext cx="7073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0FCC7E3-021B-47DF-A1B2-17EE18AFD701}" type="slidenum">
              <a:rPr lang="en-US" sz="1200" b="0" smtClean="0">
                <a:solidFill>
                  <a:schemeClr val="tx2"/>
                </a:solidFill>
              </a:rPr>
              <a:pPr algn="r"/>
              <a:t>‹#›</a:t>
            </a:fld>
            <a:endParaRPr lang="en-US" sz="1200" b="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</a:rPr>
              <a:t>Review of August RENA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Market Analysis and Validation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CMWG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Nov. 14th, 2022</a:t>
            </a:r>
          </a:p>
          <a:p>
            <a:endParaRPr lang="en-US" sz="2800" b="1" dirty="0">
              <a:solidFill>
                <a:schemeClr val="tx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Monthly Sum of RENA 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34409"/>
              </p:ext>
            </p:extLst>
          </p:nvPr>
        </p:nvGraphicFramePr>
        <p:xfrm>
          <a:off x="461682" y="1386682"/>
          <a:ext cx="8072718" cy="3979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0537215"/>
              </p:ext>
            </p:extLst>
          </p:nvPr>
        </p:nvGraphicFramePr>
        <p:xfrm>
          <a:off x="838200" y="1492248"/>
          <a:ext cx="7391400" cy="3689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37956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Daily RENA with RT Congestion 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04800" y="1269084"/>
            <a:ext cx="8534400" cy="4319832"/>
          </a:xfrm>
        </p:spPr>
        <p:txBody>
          <a:bodyPr/>
          <a:lstStyle/>
          <a:p>
            <a:r>
              <a:rPr lang="en-US" sz="2000" dirty="0"/>
              <a:t>The total RENA in August was $-1.8M, while the total SCED congestion rent was around $81.5M. 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1178184"/>
              </p:ext>
            </p:extLst>
          </p:nvPr>
        </p:nvGraphicFramePr>
        <p:xfrm>
          <a:off x="668948" y="2321108"/>
          <a:ext cx="8181975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81439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Daily RENA and estimated DAM oversold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269084"/>
            <a:ext cx="8534400" cy="4319832"/>
          </a:xfrm>
        </p:spPr>
        <p:txBody>
          <a:bodyPr/>
          <a:lstStyle/>
          <a:p>
            <a:r>
              <a:rPr lang="en-US" sz="2000" dirty="0"/>
              <a:t>The total estimated DAM oversold amount in August was around </a:t>
            </a:r>
          </a:p>
          <a:p>
            <a:pPr marL="0" indent="0">
              <a:buNone/>
            </a:pPr>
            <a:r>
              <a:rPr lang="en-US" sz="2000" dirty="0"/>
              <a:t>     $0.1M.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6604065"/>
              </p:ext>
            </p:extLst>
          </p:nvPr>
        </p:nvGraphicFramePr>
        <p:xfrm>
          <a:off x="609600" y="2590800"/>
          <a:ext cx="7667626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12886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15182"/>
            <a:ext cx="8610600" cy="5204618"/>
          </a:xfrm>
        </p:spPr>
        <p:txBody>
          <a:bodyPr/>
          <a:lstStyle/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The total monthly RENA observed in August 2022 was relatively low.</a:t>
            </a:r>
          </a:p>
          <a:p>
            <a:endParaRPr lang="en-US" sz="2000" dirty="0"/>
          </a:p>
          <a:p>
            <a:r>
              <a:rPr lang="en-US" sz="2000" dirty="0"/>
              <a:t>No specific day stood out with high RENA in August. The highest positive RENA happened on OD 8/29 with $0.2M.</a:t>
            </a:r>
          </a:p>
          <a:p>
            <a:endParaRPr lang="en-US" sz="2000" dirty="0"/>
          </a:p>
          <a:p>
            <a:pPr algn="just"/>
            <a:r>
              <a:rPr lang="en-US" sz="2000" dirty="0"/>
              <a:t>The impact from PTP w/links to options was also relatively low for August RENA, with a total of $2.3M. </a:t>
            </a:r>
          </a:p>
          <a:p>
            <a:endParaRPr lang="en-US" sz="2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08304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August CRR Balance Account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993491"/>
              </p:ext>
            </p:extLst>
          </p:nvPr>
        </p:nvGraphicFramePr>
        <p:xfrm>
          <a:off x="304800" y="969351"/>
          <a:ext cx="8534400" cy="2462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0000000-0008-0000-01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5813164"/>
              </p:ext>
            </p:extLst>
          </p:nvPr>
        </p:nvGraphicFramePr>
        <p:xfrm>
          <a:off x="533400" y="3474243"/>
          <a:ext cx="8305800" cy="2652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2055377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48F63C-08AC-4CDD-B36F-0851B11853CB}">
  <ds:schemaRefs>
    <ds:schemaRef ds:uri="http://purl.org/dc/elements/1.1/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c34af464-7aa1-4edd-9be4-83dffc1cb926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38947</TotalTime>
  <Words>163</Words>
  <Application>Microsoft Office PowerPoint</Application>
  <PresentationFormat>On-screen Show (4:3)</PresentationFormat>
  <Paragraphs>38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1_Custom Design</vt:lpstr>
      <vt:lpstr>Office Theme</vt:lpstr>
      <vt:lpstr>Custom Design</vt:lpstr>
      <vt:lpstr>PowerPoint Presentation</vt:lpstr>
      <vt:lpstr>Monthly Sum of RENA </vt:lpstr>
      <vt:lpstr>Daily RENA with RT Congestion </vt:lpstr>
      <vt:lpstr>Daily RENA and estimated DAM oversold</vt:lpstr>
      <vt:lpstr>Summary</vt:lpstr>
      <vt:lpstr>August CRR Balance Account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Chang, Sean</dc:creator>
  <cp:lastModifiedBy>Chen, Jian</cp:lastModifiedBy>
  <cp:revision>596</cp:revision>
  <cp:lastPrinted>2021-07-16T14:42:57Z</cp:lastPrinted>
  <dcterms:created xsi:type="dcterms:W3CDTF">2016-01-21T15:20:31Z</dcterms:created>
  <dcterms:modified xsi:type="dcterms:W3CDTF">2022-11-07T22:45:53Z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