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 id="2147483651" r:id="rId6"/>
  </p:sldMasterIdLst>
  <p:notesMasterIdLst>
    <p:notesMasterId r:id="rId12"/>
  </p:notesMasterIdLst>
  <p:handoutMasterIdLst>
    <p:handoutMasterId r:id="rId13"/>
  </p:handoutMasterIdLst>
  <p:sldIdLst>
    <p:sldId id="260" r:id="rId7"/>
    <p:sldId id="278" r:id="rId8"/>
    <p:sldId id="279" r:id="rId9"/>
    <p:sldId id="280" r:id="rId10"/>
    <p:sldId id="264" r:id="rId1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576" userDrawn="1">
          <p15:clr>
            <a:srgbClr val="A4A3A4"/>
          </p15:clr>
        </p15:guide>
        <p15:guide id="4" pos="288"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12D2B3E-E634-908A-7177-59FE478DE14D}" name="Gaddam, Maruthi" initials="GM" userId="S::Maruthi.Gaddam@ercot.com::5642f215-31e4-4031-a5a5-57e5998da64c"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Spells, Vanessa" initials="SV" lastIdx="2" clrIdx="0">
    <p:extLst>
      <p:ext uri="{19B8F6BF-5375-455C-9EA6-DF929625EA0E}">
        <p15:presenceInfo xmlns:p15="http://schemas.microsoft.com/office/powerpoint/2012/main" userId="S-1-5-21-639947351-343809578-3807592339-432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howGuides="1">
      <p:cViewPr varScale="1">
        <p:scale>
          <a:sx n="119" d="100"/>
          <a:sy n="119" d="100"/>
        </p:scale>
        <p:origin x="1296" y="114"/>
      </p:cViewPr>
      <p:guideLst>
        <p:guide orient="horz" pos="2160"/>
        <p:guide pos="2880"/>
        <p:guide orient="horz" pos="576"/>
        <p:guide pos="288"/>
      </p:guideLst>
    </p:cSldViewPr>
  </p:slideViewPr>
  <p:notesTextViewPr>
    <p:cViewPr>
      <p:scale>
        <a:sx n="3" d="2"/>
        <a:sy n="3" d="2"/>
      </p:scale>
      <p:origin x="0" y="0"/>
    </p:cViewPr>
  </p:notesTextViewPr>
  <p:notesViewPr>
    <p:cSldViewPr showGuides="1">
      <p:cViewPr varScale="1">
        <p:scale>
          <a:sx n="53" d="100"/>
          <a:sy n="53" d="100"/>
        </p:scale>
        <p:origin x="2820" y="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presProps" Target="presProps.xml"/><Relationship Id="rId10" Type="http://schemas.openxmlformats.org/officeDocument/2006/relationships/slide" Target="slides/slide4.xml"/><Relationship Id="rId19"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11/11/2022</a:t>
            </a:fld>
            <a:endParaRPr lang="en-US" dirty="0"/>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dirty="0"/>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11/11/2022</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dirty="0"/>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5</a:t>
            </a:fld>
            <a:endParaRPr lang="en-US" dirty="0"/>
          </a:p>
        </p:txBody>
      </p:sp>
    </p:spTree>
    <p:extLst>
      <p:ext uri="{BB962C8B-B14F-4D97-AF65-F5344CB8AC3E}">
        <p14:creationId xmlns:p14="http://schemas.microsoft.com/office/powerpoint/2010/main" val="2165484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dirty="0"/>
              <a:t>Footer text goes here.</a:t>
            </a:r>
          </a:p>
        </p:txBody>
      </p:sp>
      <p:sp>
        <p:nvSpPr>
          <p:cNvPr id="7"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1574457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304800" y="1600201"/>
            <a:ext cx="8534400" cy="4319832"/>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ooter Placeholder 4"/>
          <p:cNvSpPr>
            <a:spLocks noGrp="1"/>
          </p:cNvSpPr>
          <p:nvPr>
            <p:ph type="ftr" sz="quarter" idx="11"/>
          </p:nvPr>
        </p:nvSpPr>
        <p:spPr>
          <a:xfrm>
            <a:off x="2743200" y="6553200"/>
            <a:ext cx="4038600" cy="228600"/>
          </a:xfrm>
        </p:spPr>
        <p:txBody>
          <a:bodyPr/>
          <a:lstStyle/>
          <a:p>
            <a:r>
              <a:rPr lang="en-US" dirty="0"/>
              <a:t>Footer text goes here.</a:t>
            </a: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7900848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Content Placeholder 2"/>
          <p:cNvSpPr>
            <a:spLocks noGrp="1"/>
          </p:cNvSpPr>
          <p:nvPr>
            <p:ph idx="1"/>
          </p:nvPr>
        </p:nvSpPr>
        <p:spPr>
          <a:xfrm>
            <a:off x="1828800" y="685800"/>
            <a:ext cx="6324600" cy="5486400"/>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01169451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3.xml"/><Relationship Id="rId1"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505200" y="0"/>
            <a:ext cx="56388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Footer text goes here.</a:t>
            </a:r>
          </a:p>
        </p:txBody>
      </p:sp>
      <p:sp>
        <p:nvSpPr>
          <p:cNvPr id="6" name="Slide Number Placeholder 5"/>
          <p:cNvSpPr>
            <a:spLocks noGrp="1"/>
          </p:cNvSpPr>
          <p:nvPr>
            <p:ph type="sldNum" sz="quarter" idx="4"/>
          </p:nvPr>
        </p:nvSpPr>
        <p:spPr>
          <a:xfrm>
            <a:off x="8534400" y="6561138"/>
            <a:ext cx="5334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76200" y="6457890"/>
            <a:ext cx="1164525" cy="400110"/>
          </a:xfrm>
          <a:prstGeom prst="rect">
            <a:avLst/>
          </a:prstGeom>
          <a:noFill/>
        </p:spPr>
        <p:txBody>
          <a:bodyPr wrap="square" rtlCol="0">
            <a:spAutoFit/>
          </a:bodyPr>
          <a:lstStyle/>
          <a:p>
            <a:pPr algn="l"/>
            <a:endParaRPr lang="en-US" sz="1000" b="1" baseline="0" dirty="0">
              <a:solidFill>
                <a:schemeClr val="tx1"/>
              </a:solidFill>
            </a:endParaRPr>
          </a:p>
          <a:p>
            <a:pPr algn="l"/>
            <a:r>
              <a:rPr lang="en-US" sz="1000" b="0" baseline="0" dirty="0">
                <a:solidFill>
                  <a:schemeClr val="tx1"/>
                </a:solidFill>
              </a:rPr>
              <a:t>ERCOT Public</a:t>
            </a:r>
            <a:endParaRPr lang="en-US" sz="1000" b="1" dirty="0">
              <a:solidFill>
                <a:schemeClr val="tx1"/>
              </a:solidFill>
            </a:endParaRPr>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cxnSp>
        <p:nvCxnSpPr>
          <p:cNvPr id="7" name="Straight Connector 6"/>
          <p:cNvCxnSpPr/>
          <p:nvPr userDrawn="1"/>
        </p:nvCxnSpPr>
        <p:spPr>
          <a:xfrm flipH="1">
            <a:off x="914400" y="1"/>
            <a:ext cx="1" cy="4952999"/>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23466" y="5257800"/>
            <a:ext cx="1181868" cy="457200"/>
          </a:xfrm>
          <a:prstGeom prst="rect">
            <a:avLst/>
          </a:prstGeom>
        </p:spPr>
      </p:pic>
      <p:cxnSp>
        <p:nvCxnSpPr>
          <p:cNvPr id="12" name="Straight Connector 11"/>
          <p:cNvCxnSpPr/>
          <p:nvPr userDrawn="1"/>
        </p:nvCxnSpPr>
        <p:spPr>
          <a:xfrm flipH="1">
            <a:off x="914400" y="6019800"/>
            <a:ext cx="1" cy="82296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5309337"/>
      </p:ext>
    </p:extLst>
  </p:cSld>
  <p:clrMap bg1="lt1" tx1="dk1" bg2="lt2" tx2="dk2" accent1="accent1" accent2="accent2" accent3="accent3" accent4="accent4" accent5="accent5" accent6="accent6" hlink="hlink" folHlink="folHlink"/>
  <p:sldLayoutIdLst>
    <p:sldLayoutId id="2147483652"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810000" y="1905000"/>
            <a:ext cx="5105400" cy="3539430"/>
          </a:xfrm>
          <a:prstGeom prst="rect">
            <a:avLst/>
          </a:prstGeom>
          <a:noFill/>
        </p:spPr>
        <p:txBody>
          <a:bodyPr wrap="square" rtlCol="0">
            <a:spAutoFit/>
          </a:bodyPr>
          <a:lstStyle/>
          <a:p>
            <a:r>
              <a:rPr lang="en-US" sz="2000" b="1" dirty="0"/>
              <a:t>Credit system issue related to the Effective Auction Clearing Price Used to Calculate the CRR Auction Credit Requirement</a:t>
            </a:r>
          </a:p>
          <a:p>
            <a:endParaRPr lang="en-US" dirty="0"/>
          </a:p>
          <a:p>
            <a:r>
              <a:rPr lang="en-US" i="1" dirty="0"/>
              <a:t> </a:t>
            </a:r>
            <a:endParaRPr lang="en-US" dirty="0"/>
          </a:p>
          <a:p>
            <a:endParaRPr lang="en-US" dirty="0"/>
          </a:p>
          <a:p>
            <a:r>
              <a:rPr lang="en-US" dirty="0"/>
              <a:t>Congestion Management Working Group</a:t>
            </a:r>
          </a:p>
          <a:p>
            <a:endParaRPr lang="en-US" dirty="0"/>
          </a:p>
          <a:p>
            <a:r>
              <a:rPr lang="en-US" dirty="0"/>
              <a:t>ERCOT Public</a:t>
            </a:r>
          </a:p>
          <a:p>
            <a:r>
              <a:rPr lang="en-US" dirty="0"/>
              <a:t>Nov. 14 , 2022</a:t>
            </a:r>
          </a:p>
          <a:p>
            <a:endParaRPr lang="en-US" dirty="0"/>
          </a:p>
        </p:txBody>
      </p:sp>
    </p:spTree>
    <p:extLst>
      <p:ext uri="{BB962C8B-B14F-4D97-AF65-F5344CB8AC3E}">
        <p14:creationId xmlns:p14="http://schemas.microsoft.com/office/powerpoint/2010/main" val="7306037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BF64B8-0DB6-411B-90A0-CB88906D176C}"/>
              </a:ext>
            </a:extLst>
          </p:cNvPr>
          <p:cNvSpPr>
            <a:spLocks noGrp="1"/>
          </p:cNvSpPr>
          <p:nvPr>
            <p:ph type="title"/>
          </p:nvPr>
        </p:nvSpPr>
        <p:spPr>
          <a:xfrm>
            <a:off x="381000" y="243682"/>
            <a:ext cx="8458200" cy="594518"/>
          </a:xfrm>
        </p:spPr>
        <p:txBody>
          <a:bodyPr/>
          <a:lstStyle/>
          <a:p>
            <a:r>
              <a:rPr lang="en-US" sz="2000" dirty="0"/>
              <a:t>Auction Credit Requirement Issue</a:t>
            </a:r>
          </a:p>
        </p:txBody>
      </p:sp>
      <p:sp>
        <p:nvSpPr>
          <p:cNvPr id="3" name="Content Placeholder 2">
            <a:extLst>
              <a:ext uri="{FF2B5EF4-FFF2-40B4-BE49-F238E27FC236}">
                <a16:creationId xmlns:a16="http://schemas.microsoft.com/office/drawing/2014/main" id="{7FBAF65E-0382-4BB9-B1C9-BAF6ED5B657B}"/>
              </a:ext>
            </a:extLst>
          </p:cNvPr>
          <p:cNvSpPr>
            <a:spLocks noGrp="1"/>
          </p:cNvSpPr>
          <p:nvPr>
            <p:ph idx="1"/>
          </p:nvPr>
        </p:nvSpPr>
        <p:spPr>
          <a:xfrm>
            <a:off x="304800" y="1219200"/>
            <a:ext cx="8534400" cy="4267200"/>
          </a:xfrm>
        </p:spPr>
        <p:txBody>
          <a:bodyPr/>
          <a:lstStyle/>
          <a:p>
            <a:pPr marL="0" indent="0">
              <a:buNone/>
            </a:pPr>
            <a:r>
              <a:rPr lang="en-US" sz="1800" b="1" u="sng" dirty="0"/>
              <a:t>Summary</a:t>
            </a:r>
          </a:p>
          <a:p>
            <a:r>
              <a:rPr lang="en-US" sz="1800" dirty="0"/>
              <a:t>A software error identified in the Credit Monitoring and Management (CMM) system incorrectly determined the Effective Auction Clearing Price (EACP) used to calculate the Auction Credit Requirement (ACR) used for the pre-auction screening process and in the auction clearing process for each Congestion Revenue Rights (CRR) auction. </a:t>
            </a:r>
          </a:p>
          <a:p>
            <a:endParaRPr lang="en-US" sz="1800" dirty="0"/>
          </a:p>
          <a:p>
            <a:r>
              <a:rPr lang="en-US" sz="1800" dirty="0"/>
              <a:t>The error occurred after the process of determining the EACP was automated in September 2021.</a:t>
            </a:r>
          </a:p>
          <a:p>
            <a:endParaRPr lang="en-US" sz="1800" dirty="0"/>
          </a:p>
          <a:p>
            <a:r>
              <a:rPr lang="en-US" sz="1800" dirty="0"/>
              <a:t>A fix was implemented effective for the </a:t>
            </a:r>
            <a:r>
              <a:rPr lang="en-US" sz="1800" dirty="0">
                <a:solidFill>
                  <a:srgbClr val="000000"/>
                </a:solidFill>
                <a:effectLst/>
                <a:latin typeface="Arial" panose="020B0604020202020204" pitchFamily="34" charset="0"/>
                <a:ea typeface="Calibri" panose="020F0502020204030204" pitchFamily="34" charset="0"/>
              </a:rPr>
              <a:t>2022.DEC.Monthly.Auction</a:t>
            </a:r>
            <a:endParaRPr lang="en-US" sz="2000" dirty="0"/>
          </a:p>
        </p:txBody>
      </p:sp>
      <p:sp>
        <p:nvSpPr>
          <p:cNvPr id="4" name="Slide Number Placeholder 3">
            <a:extLst>
              <a:ext uri="{FF2B5EF4-FFF2-40B4-BE49-F238E27FC236}">
                <a16:creationId xmlns:a16="http://schemas.microsoft.com/office/drawing/2014/main" id="{71D2FF2D-09BA-42F4-82CF-B2198F4F44D2}"/>
              </a:ext>
            </a:extLst>
          </p:cNvPr>
          <p:cNvSpPr>
            <a:spLocks noGrp="1"/>
          </p:cNvSpPr>
          <p:nvPr>
            <p:ph type="sldNum" sz="quarter" idx="4"/>
          </p:nvPr>
        </p:nvSpPr>
        <p:spPr/>
        <p:txBody>
          <a:bodyPr/>
          <a:lstStyle/>
          <a:p>
            <a:fld id="{1D93BD3E-1E9A-4970-A6F7-E7AC52762E0C}" type="slidenum">
              <a:rPr lang="en-US" smtClean="0"/>
              <a:pPr/>
              <a:t>2</a:t>
            </a:fld>
            <a:endParaRPr lang="en-US" dirty="0"/>
          </a:p>
        </p:txBody>
      </p:sp>
    </p:spTree>
    <p:extLst>
      <p:ext uri="{BB962C8B-B14F-4D97-AF65-F5344CB8AC3E}">
        <p14:creationId xmlns:p14="http://schemas.microsoft.com/office/powerpoint/2010/main" val="21036635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BF64B8-0DB6-411B-90A0-CB88906D176C}"/>
              </a:ext>
            </a:extLst>
          </p:cNvPr>
          <p:cNvSpPr>
            <a:spLocks noGrp="1"/>
          </p:cNvSpPr>
          <p:nvPr>
            <p:ph type="title"/>
          </p:nvPr>
        </p:nvSpPr>
        <p:spPr>
          <a:xfrm>
            <a:off x="381000" y="243682"/>
            <a:ext cx="8458200" cy="594518"/>
          </a:xfrm>
        </p:spPr>
        <p:txBody>
          <a:bodyPr/>
          <a:lstStyle/>
          <a:p>
            <a:r>
              <a:rPr lang="en-US" sz="2000" dirty="0"/>
              <a:t>Auction Credit Requirement Issue</a:t>
            </a:r>
          </a:p>
        </p:txBody>
      </p:sp>
      <p:sp>
        <p:nvSpPr>
          <p:cNvPr id="3" name="Content Placeholder 2">
            <a:extLst>
              <a:ext uri="{FF2B5EF4-FFF2-40B4-BE49-F238E27FC236}">
                <a16:creationId xmlns:a16="http://schemas.microsoft.com/office/drawing/2014/main" id="{7FBAF65E-0382-4BB9-B1C9-BAF6ED5B657B}"/>
              </a:ext>
            </a:extLst>
          </p:cNvPr>
          <p:cNvSpPr>
            <a:spLocks noGrp="1"/>
          </p:cNvSpPr>
          <p:nvPr>
            <p:ph idx="1"/>
          </p:nvPr>
        </p:nvSpPr>
        <p:spPr>
          <a:xfrm>
            <a:off x="228600" y="990600"/>
            <a:ext cx="8763000" cy="5334000"/>
          </a:xfrm>
        </p:spPr>
        <p:txBody>
          <a:bodyPr/>
          <a:lstStyle/>
          <a:p>
            <a:pPr marL="0" indent="0">
              <a:buNone/>
            </a:pPr>
            <a:r>
              <a:rPr lang="en-US" sz="1800" b="1" u="sng" dirty="0"/>
              <a:t>Auction Credit Requirement (ACR)</a:t>
            </a:r>
          </a:p>
          <a:p>
            <a:r>
              <a:rPr lang="en-US" sz="1800" dirty="0"/>
              <a:t>ACR is calculated as the lower of the following applied to each Point-to-Point (PTP) Obligation bid submitted:</a:t>
            </a:r>
          </a:p>
          <a:p>
            <a:pPr marL="690563">
              <a:buSzPct val="70000"/>
              <a:buFont typeface="Wingdings" panose="05000000000000000000" pitchFamily="2" charset="2"/>
              <a:buChar char="Ø"/>
            </a:pPr>
            <a:r>
              <a:rPr lang="en-US" sz="1800" dirty="0"/>
              <a:t>Path-Specific DAM-Based Adder (Aci99), or </a:t>
            </a:r>
          </a:p>
          <a:p>
            <a:pPr marL="690563">
              <a:buSzPct val="70000"/>
              <a:buFont typeface="Wingdings" panose="05000000000000000000" pitchFamily="2" charset="2"/>
              <a:buChar char="Ø"/>
            </a:pPr>
            <a:r>
              <a:rPr lang="en-US" sz="1800" dirty="0"/>
              <a:t>Effective Auction Clearing Price (EACP), or</a:t>
            </a:r>
          </a:p>
          <a:p>
            <a:pPr marL="690563">
              <a:buSzPct val="70000"/>
              <a:buFont typeface="Wingdings" panose="05000000000000000000" pitchFamily="2" charset="2"/>
              <a:buChar char="Ø"/>
            </a:pPr>
            <a:r>
              <a:rPr lang="en-US" sz="1800" dirty="0"/>
              <a:t>Zero</a:t>
            </a:r>
          </a:p>
          <a:p>
            <a:pPr marL="0" indent="0">
              <a:buNone/>
            </a:pPr>
            <a:r>
              <a:rPr lang="en-US" sz="1800" b="1" u="sng" dirty="0"/>
              <a:t>Effective Auction Clearing Price (EACP)</a:t>
            </a:r>
          </a:p>
          <a:p>
            <a:r>
              <a:rPr lang="en-US" sz="1800" dirty="0"/>
              <a:t>EACP is calculated for each month of a CRR Obligation bid as a separate factor of the additional credit required for that product. It is based on:</a:t>
            </a:r>
          </a:p>
          <a:p>
            <a:pPr marL="690563">
              <a:buSzPct val="70000"/>
              <a:buFont typeface="Wingdings" panose="05000000000000000000" pitchFamily="2" charset="2"/>
              <a:buChar char="Ø"/>
            </a:pPr>
            <a:r>
              <a:rPr lang="en-US" sz="1800" dirty="0"/>
              <a:t>the most recent auction clearing price of an awarded Obligation CRR for a path, or </a:t>
            </a:r>
          </a:p>
          <a:p>
            <a:pPr marL="690563">
              <a:buSzPct val="70000"/>
              <a:buFont typeface="Wingdings" panose="05000000000000000000" pitchFamily="2" charset="2"/>
              <a:buChar char="Ø"/>
            </a:pPr>
            <a:r>
              <a:rPr lang="en-US" sz="1800" dirty="0"/>
              <a:t>the lowest auction clearing price if there are more than one awarded CRR, or </a:t>
            </a:r>
          </a:p>
          <a:p>
            <a:pPr marL="690563">
              <a:buSzPct val="70000"/>
              <a:buFont typeface="Wingdings" panose="05000000000000000000" pitchFamily="2" charset="2"/>
              <a:buChar char="Ø"/>
            </a:pPr>
            <a:r>
              <a:rPr lang="en-US" sz="1800" dirty="0"/>
              <a:t>zero if no awarded CRRs exist for the path. </a:t>
            </a:r>
            <a:endParaRPr lang="en-US" sz="1800" dirty="0">
              <a:solidFill>
                <a:srgbClr val="FF0000"/>
              </a:solidFill>
            </a:endParaRPr>
          </a:p>
          <a:p>
            <a:endParaRPr lang="en-US" sz="1800" dirty="0"/>
          </a:p>
          <a:p>
            <a:r>
              <a:rPr lang="en-US" sz="1800" dirty="0"/>
              <a:t>The error occurred for some CRRs where the end date of the CRR was interpreted to be the first day of the following month.</a:t>
            </a:r>
          </a:p>
          <a:p>
            <a:endParaRPr lang="en-US" sz="1800" dirty="0"/>
          </a:p>
          <a:p>
            <a:pPr marL="690563">
              <a:buSzPct val="70000"/>
              <a:buFont typeface="Wingdings" panose="05000000000000000000" pitchFamily="2" charset="2"/>
              <a:buChar char="Ø"/>
            </a:pPr>
            <a:endParaRPr lang="en-US" sz="2000" dirty="0"/>
          </a:p>
        </p:txBody>
      </p:sp>
      <p:sp>
        <p:nvSpPr>
          <p:cNvPr id="4" name="Slide Number Placeholder 3">
            <a:extLst>
              <a:ext uri="{FF2B5EF4-FFF2-40B4-BE49-F238E27FC236}">
                <a16:creationId xmlns:a16="http://schemas.microsoft.com/office/drawing/2014/main" id="{71D2FF2D-09BA-42F4-82CF-B2198F4F44D2}"/>
              </a:ext>
            </a:extLst>
          </p:cNvPr>
          <p:cNvSpPr>
            <a:spLocks noGrp="1"/>
          </p:cNvSpPr>
          <p:nvPr>
            <p:ph type="sldNum" sz="quarter" idx="4"/>
          </p:nvPr>
        </p:nvSpPr>
        <p:spPr/>
        <p:txBody>
          <a:bodyPr/>
          <a:lstStyle/>
          <a:p>
            <a:fld id="{1D93BD3E-1E9A-4970-A6F7-E7AC52762E0C}" type="slidenum">
              <a:rPr lang="en-US" smtClean="0"/>
              <a:pPr/>
              <a:t>3</a:t>
            </a:fld>
            <a:endParaRPr lang="en-US" dirty="0"/>
          </a:p>
        </p:txBody>
      </p:sp>
    </p:spTree>
    <p:extLst>
      <p:ext uri="{BB962C8B-B14F-4D97-AF65-F5344CB8AC3E}">
        <p14:creationId xmlns:p14="http://schemas.microsoft.com/office/powerpoint/2010/main" val="5555994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5FBCE861-B82E-4EE3-AEFA-F4E0072669CE}"/>
              </a:ext>
            </a:extLst>
          </p:cNvPr>
          <p:cNvSpPr>
            <a:spLocks noGrp="1"/>
          </p:cNvSpPr>
          <p:nvPr>
            <p:ph type="sldNum" sz="quarter" idx="4"/>
          </p:nvPr>
        </p:nvSpPr>
        <p:spPr/>
        <p:txBody>
          <a:bodyPr/>
          <a:lstStyle/>
          <a:p>
            <a:fld id="{1D93BD3E-1E9A-4970-A6F7-E7AC52762E0C}" type="slidenum">
              <a:rPr lang="en-US" smtClean="0"/>
              <a:pPr/>
              <a:t>4</a:t>
            </a:fld>
            <a:endParaRPr lang="en-US" dirty="0"/>
          </a:p>
        </p:txBody>
      </p:sp>
      <p:sp>
        <p:nvSpPr>
          <p:cNvPr id="6" name="Content Placeholder 2">
            <a:extLst>
              <a:ext uri="{FF2B5EF4-FFF2-40B4-BE49-F238E27FC236}">
                <a16:creationId xmlns:a16="http://schemas.microsoft.com/office/drawing/2014/main" id="{0533190B-40B5-47A5-B91C-F000684C84DE}"/>
              </a:ext>
            </a:extLst>
          </p:cNvPr>
          <p:cNvSpPr>
            <a:spLocks noGrp="1"/>
          </p:cNvSpPr>
          <p:nvPr>
            <p:ph idx="1"/>
          </p:nvPr>
        </p:nvSpPr>
        <p:spPr>
          <a:xfrm>
            <a:off x="304800" y="846220"/>
            <a:ext cx="8382000" cy="5173579"/>
          </a:xfrm>
        </p:spPr>
        <p:txBody>
          <a:bodyPr/>
          <a:lstStyle/>
          <a:p>
            <a:pPr marL="0" indent="0">
              <a:buNone/>
            </a:pPr>
            <a:r>
              <a:rPr lang="en-US" sz="1800" b="1" u="sng" dirty="0"/>
              <a:t>Impact</a:t>
            </a:r>
          </a:p>
          <a:p>
            <a:endParaRPr lang="en-US" sz="1800" dirty="0"/>
          </a:p>
          <a:p>
            <a:r>
              <a:rPr lang="en-US" sz="1800" dirty="0"/>
              <a:t>The credit required for PTP Obligation bids was impacted only in months where the EACP and the Aci99 were both less than zero. The corrected EACP may have altered the dominant factor in the “min(0, Aci99, ACP)” credit term for bid, </a:t>
            </a:r>
            <a:r>
              <a:rPr lang="en-US" sz="1800" i="1" dirty="0"/>
              <a:t>j</a:t>
            </a:r>
            <a:r>
              <a:rPr lang="en-US" sz="1800" dirty="0"/>
              <a:t>, in a specific month,</a:t>
            </a:r>
            <a:r>
              <a:rPr lang="en-US" sz="1800" i="1" dirty="0"/>
              <a:t> k</a:t>
            </a:r>
            <a:r>
              <a:rPr lang="en-US" sz="1800" dirty="0"/>
              <a:t>:</a:t>
            </a:r>
          </a:p>
          <a:p>
            <a:endParaRPr lang="en-US" sz="1800" dirty="0"/>
          </a:p>
          <a:p>
            <a:pPr marL="457200" lvl="1" indent="0">
              <a:buNone/>
            </a:pPr>
            <a:r>
              <a:rPr lang="en-US" sz="1400" dirty="0">
                <a:effectLst/>
                <a:latin typeface="Calibri" panose="020F0502020204030204" pitchFamily="34" charset="0"/>
                <a:ea typeface="Calibri" panose="020F0502020204030204" pitchFamily="34" charset="0"/>
                <a:cs typeface="Calibri" panose="020F0502020204030204" pitchFamily="34" charset="0"/>
              </a:rPr>
              <a:t>	</a:t>
            </a:r>
            <a:r>
              <a:rPr lang="en-US" sz="1600" dirty="0">
                <a:effectLst/>
                <a:latin typeface="Calibri" panose="020F0502020204030204" pitchFamily="34" charset="0"/>
                <a:ea typeface="Calibri" panose="020F0502020204030204" pitchFamily="34" charset="0"/>
                <a:cs typeface="Calibri" panose="020F0502020204030204" pitchFamily="34" charset="0"/>
              </a:rPr>
              <a:t>∑</a:t>
            </a:r>
            <a:r>
              <a:rPr lang="en-US" sz="1600" baseline="-25000" dirty="0">
                <a:effectLst/>
                <a:latin typeface="Calibri" panose="020F0502020204030204" pitchFamily="34" charset="0"/>
                <a:ea typeface="Calibri" panose="020F0502020204030204" pitchFamily="34" charset="0"/>
                <a:cs typeface="Calibri" panose="020F0502020204030204" pitchFamily="34" charset="0"/>
              </a:rPr>
              <a:t>k </a:t>
            </a:r>
            <a:r>
              <a:rPr lang="en-US" sz="1600" dirty="0">
                <a:effectLst/>
                <a:latin typeface="Calibri" panose="020F0502020204030204" pitchFamily="34" charset="0"/>
                <a:ea typeface="Calibri" panose="020F0502020204030204" pitchFamily="34" charset="0"/>
                <a:cs typeface="Calibri" panose="020F0502020204030204" pitchFamily="34" charset="0"/>
              </a:rPr>
              <a:t>[Hours </a:t>
            </a:r>
            <a:r>
              <a:rPr lang="en-US" sz="1600" baseline="-25000" dirty="0" err="1">
                <a:effectLst/>
                <a:latin typeface="Calibri" panose="020F0502020204030204" pitchFamily="34" charset="0"/>
                <a:ea typeface="Calibri" panose="020F0502020204030204" pitchFamily="34" charset="0"/>
                <a:cs typeface="Calibri" panose="020F0502020204030204" pitchFamily="34" charset="0"/>
              </a:rPr>
              <a:t>j,k</a:t>
            </a:r>
            <a:r>
              <a:rPr lang="en-US" sz="1600" dirty="0">
                <a:effectLst/>
                <a:latin typeface="Calibri" panose="020F0502020204030204" pitchFamily="34" charset="0"/>
                <a:ea typeface="Calibri" panose="020F0502020204030204" pitchFamily="34" charset="0"/>
                <a:cs typeface="Calibri" panose="020F0502020204030204" pitchFamily="34" charset="0"/>
              </a:rPr>
              <a:t>* </a:t>
            </a:r>
            <a:r>
              <a:rPr lang="en-US"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max(BidPrice</a:t>
            </a:r>
            <a:r>
              <a:rPr lang="en-US" sz="1600" i="1" baseline="-25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j</a:t>
            </a:r>
            <a:r>
              <a:rPr lang="en-US"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,0) - Hours </a:t>
            </a:r>
            <a:r>
              <a:rPr lang="en-US" sz="1600" baseline="-250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j,k</a:t>
            </a:r>
            <a:r>
              <a:rPr lang="en-US"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r>
              <a:rPr lang="x-none"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Min(</a:t>
            </a:r>
            <a:r>
              <a:rPr lang="en-US"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0,</a:t>
            </a:r>
            <a:r>
              <a:rPr lang="x-none"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 </a:t>
            </a:r>
            <a:r>
              <a:rPr lang="x-none" sz="1600" baseline="-25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ci99, </a:t>
            </a:r>
            <a:r>
              <a:rPr lang="en-US" sz="1600" baseline="-25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j</a:t>
            </a:r>
            <a:r>
              <a:rPr lang="x-none"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ACP </a:t>
            </a:r>
            <a:r>
              <a:rPr lang="x-none" sz="1600" baseline="-25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j, </a:t>
            </a:r>
            <a:r>
              <a:rPr lang="en-US" sz="1600" baseline="-250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k </a:t>
            </a:r>
            <a:r>
              <a:rPr lang="x-none"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t>
            </a:r>
            <a:r>
              <a:rPr lang="en-US"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sz="1800" dirty="0"/>
          </a:p>
          <a:p>
            <a:endParaRPr lang="en-US" sz="1800" dirty="0"/>
          </a:p>
          <a:p>
            <a:r>
              <a:rPr lang="en-US" sz="1800" dirty="0"/>
              <a:t>In terms of impacted bids, the largest impact was 445 bids out of a total of 54,194 (0.82%) PTP Obligation bids.</a:t>
            </a:r>
          </a:p>
        </p:txBody>
      </p:sp>
      <p:sp>
        <p:nvSpPr>
          <p:cNvPr id="9" name="Title 1">
            <a:extLst>
              <a:ext uri="{FF2B5EF4-FFF2-40B4-BE49-F238E27FC236}">
                <a16:creationId xmlns:a16="http://schemas.microsoft.com/office/drawing/2014/main" id="{39A490EB-D54A-43EF-AE36-BC80A149BA60}"/>
              </a:ext>
            </a:extLst>
          </p:cNvPr>
          <p:cNvSpPr>
            <a:spLocks noGrp="1"/>
          </p:cNvSpPr>
          <p:nvPr>
            <p:ph type="title"/>
          </p:nvPr>
        </p:nvSpPr>
        <p:spPr>
          <a:xfrm>
            <a:off x="381000" y="243682"/>
            <a:ext cx="8458200" cy="594518"/>
          </a:xfrm>
        </p:spPr>
        <p:txBody>
          <a:bodyPr/>
          <a:lstStyle/>
          <a:p>
            <a:r>
              <a:rPr lang="en-US" sz="2000" dirty="0"/>
              <a:t>Auction Credit Requirement Issue</a:t>
            </a:r>
          </a:p>
        </p:txBody>
      </p:sp>
    </p:spTree>
    <p:extLst>
      <p:ext uri="{BB962C8B-B14F-4D97-AF65-F5344CB8AC3E}">
        <p14:creationId xmlns:p14="http://schemas.microsoft.com/office/powerpoint/2010/main" val="38158637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8763000" y="6561138"/>
            <a:ext cx="228600" cy="212725"/>
          </a:xfrm>
        </p:spPr>
        <p:txBody>
          <a:bodyPr/>
          <a:lstStyle/>
          <a:p>
            <a:fld id="{1D93BD3E-1E9A-4970-A6F7-E7AC52762E0C}" type="slidenum">
              <a:rPr lang="en-US" smtClean="0"/>
              <a:t>5</a:t>
            </a:fld>
            <a:endParaRPr lang="en-US" dirty="0"/>
          </a:p>
        </p:txBody>
      </p:sp>
      <p:sp>
        <p:nvSpPr>
          <p:cNvPr id="7" name="Content Placeholder 2"/>
          <p:cNvSpPr txBox="1">
            <a:spLocks/>
          </p:cNvSpPr>
          <p:nvPr/>
        </p:nvSpPr>
        <p:spPr>
          <a:xfrm>
            <a:off x="685800" y="2499519"/>
            <a:ext cx="7391400" cy="624681"/>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en-US" sz="2400" dirty="0"/>
              <a:t>Questions</a:t>
            </a:r>
          </a:p>
          <a:p>
            <a:pPr algn="ctr"/>
            <a:endParaRPr lang="en-US" sz="2400" dirty="0"/>
          </a:p>
          <a:p>
            <a:pPr algn="ctr"/>
            <a:endParaRPr lang="en-US" sz="2400" dirty="0"/>
          </a:p>
          <a:p>
            <a:pPr algn="ctr"/>
            <a:endParaRPr lang="en-US" sz="2400" dirty="0"/>
          </a:p>
          <a:p>
            <a:pPr algn="ctr"/>
            <a:endParaRPr lang="en-US" sz="2400" dirty="0"/>
          </a:p>
        </p:txBody>
      </p:sp>
      <p:sp>
        <p:nvSpPr>
          <p:cNvPr id="8" name="Title 1">
            <a:extLst>
              <a:ext uri="{FF2B5EF4-FFF2-40B4-BE49-F238E27FC236}">
                <a16:creationId xmlns:a16="http://schemas.microsoft.com/office/drawing/2014/main" id="{9B7ACD78-3BA4-4218-853B-63AC3F31C4C5}"/>
              </a:ext>
            </a:extLst>
          </p:cNvPr>
          <p:cNvSpPr>
            <a:spLocks noGrp="1"/>
          </p:cNvSpPr>
          <p:nvPr>
            <p:ph type="title"/>
          </p:nvPr>
        </p:nvSpPr>
        <p:spPr>
          <a:xfrm>
            <a:off x="381000" y="243682"/>
            <a:ext cx="8458200" cy="594518"/>
          </a:xfrm>
        </p:spPr>
        <p:txBody>
          <a:bodyPr/>
          <a:lstStyle/>
          <a:p>
            <a:r>
              <a:rPr lang="en-US" sz="2000" dirty="0"/>
              <a:t>Auction Credit Requirement Issue</a:t>
            </a:r>
          </a:p>
        </p:txBody>
      </p:sp>
    </p:spTree>
    <p:extLst>
      <p:ext uri="{BB962C8B-B14F-4D97-AF65-F5344CB8AC3E}">
        <p14:creationId xmlns:p14="http://schemas.microsoft.com/office/powerpoint/2010/main" val="854958789"/>
      </p:ext>
    </p:extLst>
  </p:cSld>
  <p:clrMapOvr>
    <a:masterClrMapping/>
  </p:clrMapOvr>
</p:sld>
</file>

<file path=ppt/theme/theme1.xml><?xml version="1.0" encoding="utf-8"?>
<a:theme xmlns:a="http://schemas.openxmlformats.org/drawingml/2006/main" name="1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E2BDB63875B034C8B32518C6496ADD1" ma:contentTypeVersion="0" ma:contentTypeDescription="Create a new document." ma:contentTypeScope="" ma:versionID="2e49056469cb591c67c33c10da96a071">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DFABCE5-6410-4FC5-930F-1111C63E401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0E9AA12-8AF9-4AA6-90FE-24669859CDF3}">
  <ds:schemaRefs>
    <ds:schemaRef ds:uri="http://purl.org/dc/elements/1.1/"/>
    <ds:schemaRef ds:uri="http://www.w3.org/XML/1998/namespace"/>
    <ds:schemaRef ds:uri="http://schemas.microsoft.com/office/2006/metadata/properties"/>
    <ds:schemaRef ds:uri="http://schemas.microsoft.com/office/2006/documentManagement/types"/>
    <ds:schemaRef ds:uri="http://schemas.openxmlformats.org/package/2006/metadata/core-properties"/>
    <ds:schemaRef ds:uri="http://purl.org/dc/dcmitype/"/>
    <ds:schemaRef ds:uri="http://schemas.microsoft.com/office/infopath/2007/PartnerControls"/>
    <ds:schemaRef ds:uri="c34af464-7aa1-4edd-9be4-83dffc1cb926"/>
    <ds:schemaRef ds:uri="http://purl.org/dc/terms/"/>
  </ds:schemaRefs>
</ds:datastoreItem>
</file>

<file path=customXml/itemProps3.xml><?xml version="1.0" encoding="utf-8"?>
<ds:datastoreItem xmlns:ds="http://schemas.openxmlformats.org/officeDocument/2006/customXml" ds:itemID="{E4A68982-DD5D-44FD-B77F-4C531465FE5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5234</TotalTime>
  <Words>403</Words>
  <Application>Microsoft Office PowerPoint</Application>
  <PresentationFormat>On-screen Show (4:3)</PresentationFormat>
  <Paragraphs>46</Paragraphs>
  <Slides>5</Slides>
  <Notes>1</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5</vt:i4>
      </vt:variant>
    </vt:vector>
  </HeadingPairs>
  <TitlesOfParts>
    <vt:vector size="11" baseType="lpstr">
      <vt:lpstr>Arial</vt:lpstr>
      <vt:lpstr>Calibri</vt:lpstr>
      <vt:lpstr>Wingdings</vt:lpstr>
      <vt:lpstr>1_Custom Design</vt:lpstr>
      <vt:lpstr>Office Theme</vt:lpstr>
      <vt:lpstr>Custom Design</vt:lpstr>
      <vt:lpstr>PowerPoint Presentation</vt:lpstr>
      <vt:lpstr>Auction Credit Requirement Issue</vt:lpstr>
      <vt:lpstr>Auction Credit Requirement Issue</vt:lpstr>
      <vt:lpstr>Auction Credit Requirement Issue</vt:lpstr>
      <vt:lpstr>Auction Credit Requirement Issue</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Zapanta, Zaldy</cp:lastModifiedBy>
  <cp:revision>146</cp:revision>
  <cp:lastPrinted>2016-01-21T20:53:15Z</cp:lastPrinted>
  <dcterms:created xsi:type="dcterms:W3CDTF">2016-01-21T15:20:31Z</dcterms:created>
  <dcterms:modified xsi:type="dcterms:W3CDTF">2022-11-11T18:03:57Z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0x0101002E2BDB63875B034C8B32518C6496ADD1</vt:lpwstr>
  </property>
</Properties>
</file>