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318" r:id="rId8"/>
    <p:sldId id="617" r:id="rId9"/>
    <p:sldId id="626" r:id="rId10"/>
    <p:sldId id="638" r:id="rId11"/>
    <p:sldId id="639" r:id="rId12"/>
    <p:sldId id="640" r:id="rId13"/>
    <p:sldId id="622" r:id="rId14"/>
    <p:sldId id="601" r:id="rId15"/>
    <p:sldId id="602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daw, Brian" initials="BB" lastIdx="5" clrIdx="0">
    <p:extLst>
      <p:ext uri="{19B8F6BF-5375-455C-9EA6-DF929625EA0E}">
        <p15:presenceInfo xmlns:p15="http://schemas.microsoft.com/office/powerpoint/2012/main" userId="S::Brian.Brandaw@ercot.com::04aee657-8aa0-46ae-8d87-76153d8b46f3" providerId="AD"/>
      </p:ext>
    </p:extLst>
  </p:cmAuthor>
  <p:cmAuthor id="2" name="Jinright, Susan" initials="JS" lastIdx="5" clrIdx="1">
    <p:extLst>
      <p:ext uri="{19B8F6BF-5375-455C-9EA6-DF929625EA0E}">
        <p15:presenceInfo xmlns:p15="http://schemas.microsoft.com/office/powerpoint/2012/main" userId="S::Susan.Jinright@ercot.com::2984c2d6-c956-49a0-9b02-bca874b9fc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72" d="100"/>
          <a:sy n="72" d="100"/>
        </p:scale>
        <p:origin x="1734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rupati, Venkata" userId="f158bf16-7c33-4cff-afb7-2f4396d4ca51" providerId="ADAL" clId="{C825CBC5-9981-472E-9ED7-B61B2817B7F4}"/>
    <pc:docChg chg="modSld">
      <pc:chgData name="Tirupati, Venkata" userId="f158bf16-7c33-4cff-afb7-2f4396d4ca51" providerId="ADAL" clId="{C825CBC5-9981-472E-9ED7-B61B2817B7F4}" dt="2022-11-10T09:25:43.274" v="0" actId="20577"/>
      <pc:docMkLst>
        <pc:docMk/>
      </pc:docMkLst>
      <pc:sldChg chg="modSp mod">
        <pc:chgData name="Tirupati, Venkata" userId="f158bf16-7c33-4cff-afb7-2f4396d4ca51" providerId="ADAL" clId="{C825CBC5-9981-472E-9ED7-B61B2817B7F4}" dt="2022-11-10T09:25:43.274" v="0" actId="20577"/>
        <pc:sldMkLst>
          <pc:docMk/>
          <pc:sldMk cId="328410917" sldId="640"/>
        </pc:sldMkLst>
        <pc:spChg chg="mod">
          <ac:chgData name="Tirupati, Venkata" userId="f158bf16-7c33-4cff-afb7-2f4396d4ca51" providerId="ADAL" clId="{C825CBC5-9981-472E-9ED7-B61B2817B7F4}" dt="2022-11-10T09:25:43.274" v="0" actId="20577"/>
          <ac:spMkLst>
            <pc:docMk/>
            <pc:sldMk cId="328410917" sldId="640"/>
            <ac:spMk id="3" creationId="{45DB6E14-E39A-4CF1-A765-F876C20A1C2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D268840-BF02-4F0B-BABD-CE6A89A8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BE4DB42-EF9B-4D22-82BC-F85C20C3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09399B-141B-4FDF-950C-C47746FA0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Matt.Mereness@ercot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calendar/event?id=1661527762344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s://www.ercot.com/committees/tac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1600200"/>
            <a:ext cx="56460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Projects with Interface Change Requirements</a:t>
            </a:r>
          </a:p>
          <a:p>
            <a:r>
              <a:rPr lang="en-US" sz="2400" b="1" dirty="0"/>
              <a:t>FFRA, Firm-Fuel, ECRS</a:t>
            </a:r>
          </a:p>
          <a:p>
            <a:endParaRPr lang="en-US" dirty="0"/>
          </a:p>
          <a:p>
            <a:r>
              <a:rPr lang="en-US" dirty="0"/>
              <a:t>Matt Mereness</a:t>
            </a:r>
          </a:p>
          <a:p>
            <a:endParaRPr lang="en-US" dirty="0"/>
          </a:p>
          <a:p>
            <a:r>
              <a:rPr lang="en-US" dirty="0"/>
              <a:t>November 10, 2022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Feedback for next TWG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916" y="990600"/>
            <a:ext cx="8534400" cy="4876800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Current plan for next TWG meeting:</a:t>
            </a:r>
          </a:p>
          <a:p>
            <a:pPr lvl="1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Continue discuss of changes and/or additional details for:</a:t>
            </a:r>
          </a:p>
          <a:p>
            <a:pPr lvl="2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NPRR863/ECRS (detailed review of interface changes)</a:t>
            </a:r>
          </a:p>
          <a:p>
            <a:pPr lvl="2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 needed, discussion of Market Readiness and new projects on horizon</a:t>
            </a:r>
          </a:p>
          <a:p>
            <a:pPr lvl="2"/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ERCOT open to feedback/questions for next TWG meeting</a:t>
            </a:r>
          </a:p>
          <a:p>
            <a:pPr lvl="1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Feedback can be directed to </a:t>
            </a:r>
            <a:r>
              <a:rPr lang="en-US" sz="1400" dirty="0">
                <a:hlinkClick r:id="rId2"/>
              </a:rPr>
              <a:t>Matt.Mereness@ercot.com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45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0960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4724400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Lessons learned from October 13</a:t>
            </a:r>
            <a:r>
              <a:rPr lang="en-US" sz="2000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release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NPRR863/FFRA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NPRR1120 Firm Fuel Supply Service</a:t>
            </a:r>
          </a:p>
          <a:p>
            <a:pPr>
              <a:tabLst>
                <a:tab pos="2176463" algn="l"/>
                <a:tab pos="7199313" algn="l"/>
              </a:tabLst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Protocol Projects with Upcoming Market Facing Changes 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NPRR863/ECRS- Discuss any question on interface changes</a:t>
            </a:r>
          </a:p>
          <a:p>
            <a:pPr>
              <a:tabLst>
                <a:tab pos="2176463" algn="l"/>
                <a:tab pos="7199313" algn="l"/>
              </a:tabLst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Wrap-Up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Reminder of scope of October 13 Release</a:t>
            </a:r>
            <a:br>
              <a:rPr lang="en-US" sz="2400" dirty="0"/>
            </a:br>
            <a:r>
              <a:rPr lang="en-US" sz="2400" dirty="0"/>
              <a:t>NPRR863/FFRA and NPRR1120 Firm Fuel Supply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916" y="1219200"/>
            <a:ext cx="8698684" cy="4419600"/>
          </a:xfrm>
        </p:spPr>
        <p:txBody>
          <a:bodyPr/>
          <a:lstStyle/>
          <a:p>
            <a:pPr lvl="1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FFRA Go-Live October 13, 2022</a:t>
            </a:r>
          </a:p>
          <a:p>
            <a:pPr lvl="2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After hours upgrade on Oct 13 (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approx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7:30pm-9pm)</a:t>
            </a:r>
          </a:p>
          <a:p>
            <a:pPr lvl="2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QSEs will be asked to update COP with RRS new subtypes as soon as possible after upgrade</a:t>
            </a:r>
          </a:p>
          <a:p>
            <a:pPr lvl="2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Avoid submissions for OD 10/15 and forward before upgrade for these transactions:</a:t>
            </a:r>
          </a:p>
          <a:p>
            <a:pPr lvl="3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AS Self Arrangement containing RRS</a:t>
            </a:r>
          </a:p>
          <a:p>
            <a:pPr lvl="3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AS Trade containing RRS</a:t>
            </a:r>
          </a:p>
          <a:p>
            <a:pPr lvl="3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AS Offer containing RRS</a:t>
            </a:r>
          </a:p>
          <a:p>
            <a:pPr lvl="2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October 14 becomes transition day, using new RRS sub-types in real-time and day-ahead transactions </a:t>
            </a:r>
          </a:p>
          <a:p>
            <a:pPr lvl="1"/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pPr lvl="1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Firm Fuel Service Market :</a:t>
            </a:r>
          </a:p>
          <a:p>
            <a:pPr lvl="2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Firm Fuel software deployment is October 13, 2022 </a:t>
            </a:r>
          </a:p>
          <a:p>
            <a:pPr lvl="2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November 14 submissions begin</a:t>
            </a:r>
          </a:p>
          <a:p>
            <a:pPr lvl="2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November 15 first Operating Day</a:t>
            </a:r>
          </a:p>
          <a:p>
            <a:pPr lvl="2"/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Weekly Readiness details:</a:t>
            </a:r>
          </a:p>
          <a:p>
            <a:pPr lvl="2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Most recent materials for today’s discussion:</a:t>
            </a:r>
          </a:p>
          <a:p>
            <a:pPr lvl="3"/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https://www.ercot.com/calendar/event?id=1661527762344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3"/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Open to review latest Market Readiness materials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45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Required testing and scorecard for QSEs in MOTE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0BCEFC-CB52-4FD7-9938-BE1F4E23953B}"/>
              </a:ext>
            </a:extLst>
          </p:cNvPr>
          <p:cNvSpPr txBox="1"/>
          <p:nvPr/>
        </p:nvSpPr>
        <p:spPr>
          <a:xfrm>
            <a:off x="2038350" y="5843305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Weekly posting on TAC homepage: 	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2"/>
              </a:rPr>
              <a:t>https://www.ercot.com/committees/tac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3890BA-33AA-4D50-B22A-3C42B4787E03}"/>
              </a:ext>
            </a:extLst>
          </p:cNvPr>
          <p:cNvSpPr txBox="1"/>
          <p:nvPr/>
        </p:nvSpPr>
        <p:spPr>
          <a:xfrm>
            <a:off x="457200" y="6096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Goal was 95%, achieved 98%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5A726F1-2812-4D7E-8610-4B9F015F9D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3833" y="1822386"/>
            <a:ext cx="3676767" cy="39243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505B688-ADE0-4490-9969-A287479E4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6351" y="1212786"/>
            <a:ext cx="3638550" cy="38741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2CA23B7-5BE7-4D24-96DD-38035EED6A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205" y="1168356"/>
            <a:ext cx="4754995" cy="4470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537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20C5F-4348-4EA7-A728-4551F52B9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06293"/>
          </a:xfrm>
        </p:spPr>
        <p:txBody>
          <a:bodyPr/>
          <a:lstStyle/>
          <a:p>
            <a:r>
              <a:rPr lang="en-US" sz="2400" dirty="0"/>
              <a:t>Market Notice detailing cutover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FA2904-5721-4B9B-AF0E-ECEE6AEAAC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78ECA5-FB33-472D-94B2-7012AFBC3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295400"/>
            <a:ext cx="8658980" cy="419751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136436F-1623-4E58-9318-A37A5302D0F8}"/>
              </a:ext>
            </a:extLst>
          </p:cNvPr>
          <p:cNvSpPr/>
          <p:nvPr/>
        </p:nvSpPr>
        <p:spPr>
          <a:xfrm>
            <a:off x="304800" y="3394159"/>
            <a:ext cx="1143000" cy="26344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5101000-7CDA-4C6E-ABC1-51B93D5A2C32}"/>
              </a:ext>
            </a:extLst>
          </p:cNvPr>
          <p:cNvSpPr/>
          <p:nvPr/>
        </p:nvSpPr>
        <p:spPr>
          <a:xfrm>
            <a:off x="317090" y="4003025"/>
            <a:ext cx="1143000" cy="26344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9963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FA2904-5721-4B9B-AF0E-ECEE6AEAAC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227BA6-27A0-4A2A-AD31-9520A73283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949" y="815182"/>
            <a:ext cx="8346302" cy="505514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2AC9648-2854-4F3B-AEE1-7232E1B55CEB}"/>
              </a:ext>
            </a:extLst>
          </p:cNvPr>
          <p:cNvSpPr/>
          <p:nvPr/>
        </p:nvSpPr>
        <p:spPr>
          <a:xfrm>
            <a:off x="436948" y="815182"/>
            <a:ext cx="3220651" cy="26344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A9947F-4C95-44E6-8355-46A0B1B5C80F}"/>
              </a:ext>
            </a:extLst>
          </p:cNvPr>
          <p:cNvSpPr/>
          <p:nvPr/>
        </p:nvSpPr>
        <p:spPr>
          <a:xfrm>
            <a:off x="451696" y="3297279"/>
            <a:ext cx="2291504" cy="26344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B3CA9B-FC19-4C1D-A36D-F4D3E15B098F}"/>
              </a:ext>
            </a:extLst>
          </p:cNvPr>
          <p:cNvSpPr/>
          <p:nvPr/>
        </p:nvSpPr>
        <p:spPr>
          <a:xfrm>
            <a:off x="454448" y="4452083"/>
            <a:ext cx="2441152" cy="26344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9D79272E-37DB-461A-BAD2-4A56B07103AE}"/>
              </a:ext>
            </a:extLst>
          </p:cNvPr>
          <p:cNvSpPr txBox="1">
            <a:spLocks/>
          </p:cNvSpPr>
          <p:nvPr/>
        </p:nvSpPr>
        <p:spPr>
          <a:xfrm>
            <a:off x="381000" y="243682"/>
            <a:ext cx="8458200" cy="7062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ACC8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Market Notice detailing cutover (continued)</a:t>
            </a:r>
          </a:p>
        </p:txBody>
      </p:sp>
    </p:spTree>
    <p:extLst>
      <p:ext uri="{BB962C8B-B14F-4D97-AF65-F5344CB8AC3E}">
        <p14:creationId xmlns:p14="http://schemas.microsoft.com/office/powerpoint/2010/main" val="2293082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6C26A-3FA1-425C-8F09-60344C0D9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Summary of Cutover: How did it go?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B6E14-E39A-4CF1-A765-F876C20A1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762000"/>
            <a:ext cx="8534400" cy="5562600"/>
          </a:xfrm>
        </p:spPr>
        <p:txBody>
          <a:bodyPr/>
          <a:lstStyle/>
          <a:p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From ERCOT’s perspective:</a:t>
            </a:r>
          </a:p>
          <a:p>
            <a:pPr lvl="1"/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10/13- On-site war room to support market issues (Client Services &amp; SMEs)</a:t>
            </a:r>
          </a:p>
          <a:p>
            <a:pPr lvl="1"/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10/13- Morning of upgrade significant number of QSE submissions for OD+2 (AS Offers and AS Self-Arrangement)</a:t>
            </a:r>
          </a:p>
          <a:p>
            <a:pPr lvl="2"/>
            <a:r>
              <a:rPr lang="en-US" sz="1200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Outreach via Client Services was effective in mitigating issue to zero by evening</a:t>
            </a:r>
          </a:p>
          <a:p>
            <a:pPr lvl="1"/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10/13- Evening upgrade completed at approximately 9:07pm</a:t>
            </a:r>
          </a:p>
          <a:p>
            <a:pPr lvl="2"/>
            <a:r>
              <a:rPr lang="en-US" sz="1200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Initial COP errors emailed in were false alarms (had submitted between 9:00-9:07pm)</a:t>
            </a:r>
          </a:p>
          <a:p>
            <a:pPr lvl="1"/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10/13- Evening observation of AS Trade retrieval issues, but ERCOT resolved with system change by morning.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10/14- Morning submissions errors identified transition issue with qualification, ERCOT rectified, and DAM submissions extended to 10:30am</a:t>
            </a:r>
          </a:p>
          <a:p>
            <a:pPr lvl="2"/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Also some (only a few) QSEs surprised by changes in RRS types on AS Trades</a:t>
            </a:r>
          </a:p>
          <a:p>
            <a:pPr lvl="2"/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No AS trades were requested to be cancelled</a:t>
            </a:r>
          </a:p>
          <a:p>
            <a:pPr lvl="1"/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10/14- Day-Ahead Market cleared and published successfully, however, an error occurred in MMS-UI AS Awards retrieval (API worked, but MMS-UI display issue).</a:t>
            </a:r>
          </a:p>
          <a:p>
            <a:pPr lvl="2"/>
            <a:r>
              <a:rPr lang="en-US" sz="12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Workaround created to publish AS Awards on alternate ERCOT secure posting for QSEs</a:t>
            </a:r>
          </a:p>
          <a:p>
            <a:pPr lvl="2"/>
            <a:r>
              <a:rPr lang="en-US" sz="12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Market Notice sent along with Hotline call and Operations message to highlight alternate posting</a:t>
            </a:r>
          </a:p>
          <a:p>
            <a:pPr lvl="2"/>
            <a:r>
              <a:rPr lang="en-US" sz="12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Operations messages continued after each DAM, and Market Notice to be sent when resolved</a:t>
            </a:r>
          </a:p>
          <a:p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In summary, no show-stoppers during cutover and less than 20 emails.</a:t>
            </a:r>
          </a:p>
          <a:p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Communication was effective in identifying and resolving issues quickly.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8934E4-BB0F-4E3E-8470-A5A9910A68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410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6C26A-3FA1-425C-8F09-60344C0D9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sz="2400" dirty="0"/>
              <a:t>Initial Lessons Learned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B6E14-E39A-4CF1-A765-F876C20A1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990600"/>
            <a:ext cx="8724900" cy="5334000"/>
          </a:xfrm>
        </p:spPr>
        <p:txBody>
          <a:bodyPr/>
          <a:lstStyle/>
          <a:p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Early and frequent communication is best mitigation for significant implementations</a:t>
            </a:r>
          </a:p>
          <a:p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Technology Work Group will continue to be key in review of interface changes and impacts.</a:t>
            </a:r>
          </a:p>
          <a:p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Business implementation support was key leading up to implementation</a:t>
            </a:r>
          </a:p>
          <a:p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When system interfaces not backward-compatible:</a:t>
            </a:r>
          </a:p>
          <a:p>
            <a:pPr lvl="1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Increase communications</a:t>
            </a:r>
          </a:p>
          <a:p>
            <a:pPr lvl="1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Extend MOTE duration</a:t>
            </a:r>
          </a:p>
          <a:p>
            <a:pPr lvl="1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Leverage QSE metrics to provide readiness transparency</a:t>
            </a:r>
          </a:p>
          <a:p>
            <a:pPr lvl="1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Focus on and share Data Cutover plan</a:t>
            </a:r>
          </a:p>
          <a:p>
            <a:pPr lvl="1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Mitigation of issues before they happen</a:t>
            </a:r>
          </a:p>
          <a:p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ERCOT has created new Market Readiness criteria risks within project planning to help identify similar project risk in future projects.</a:t>
            </a:r>
          </a:p>
          <a:p>
            <a:pPr lvl="1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ERCOT is currently evaluating ECRS implementation details for applying lessons learned.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8934E4-BB0F-4E3E-8470-A5A9910A68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8877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6C26A-3FA1-425C-8F09-60344C0D9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sz="2400" dirty="0"/>
              <a:t>ECRS (in NPRR863)</a:t>
            </a:r>
            <a:br>
              <a:rPr lang="en-US" sz="2400" dirty="0"/>
            </a:br>
            <a:r>
              <a:rPr lang="en-US" sz="2400" dirty="0"/>
              <a:t>ERCOT Contingency Reserve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B6E14-E39A-4CF1-A765-F876C20A1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876800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High-priority PUCT project 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Incorporates new 10-minute Ancillary Service (ERCOT Contingency Reserve Service).</a:t>
            </a:r>
          </a:p>
          <a:p>
            <a:r>
              <a:rPr lang="en-US" sz="2000" dirty="0">
                <a:solidFill>
                  <a:srgbClr val="C00000"/>
                </a:solidFill>
              </a:rPr>
              <a:t>Project completing planning and “potential dates” are:</a:t>
            </a:r>
          </a:p>
          <a:p>
            <a:pPr lvl="1"/>
            <a:r>
              <a:rPr lang="en-US" sz="1600" dirty="0">
                <a:solidFill>
                  <a:srgbClr val="C00000"/>
                </a:solidFill>
              </a:rPr>
              <a:t>Posted interface changes 9/29/2022: </a:t>
            </a:r>
            <a:r>
              <a:rPr lang="en-US" sz="1100" dirty="0">
                <a:solidFill>
                  <a:srgbClr val="C00000"/>
                </a:solidFill>
              </a:rPr>
              <a:t>(https://www.ercot.com/calendar/event?id=1663684278483)</a:t>
            </a:r>
            <a:endParaRPr lang="en-US" sz="1600" dirty="0">
              <a:solidFill>
                <a:srgbClr val="C00000"/>
              </a:solidFill>
            </a:endParaRPr>
          </a:p>
          <a:p>
            <a:pPr lvl="1"/>
            <a:r>
              <a:rPr lang="en-US" sz="1600" dirty="0">
                <a:solidFill>
                  <a:srgbClr val="C00000"/>
                </a:solidFill>
              </a:rPr>
              <a:t>Potentially 7-8 weeks of MOTE availability before go-live</a:t>
            </a:r>
          </a:p>
          <a:p>
            <a:pPr lvl="1"/>
            <a:r>
              <a:rPr lang="en-US" sz="1600" dirty="0">
                <a:solidFill>
                  <a:srgbClr val="C00000"/>
                </a:solidFill>
              </a:rPr>
              <a:t>May 2023 Go-Live</a:t>
            </a:r>
            <a:endParaRPr lang="en-US" sz="1200" dirty="0">
              <a:solidFill>
                <a:srgbClr val="C00000"/>
              </a:solidFill>
            </a:endParaRP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Impacts </a:t>
            </a: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Leveraging lessons-learned from FFRA to minimize impact on submissions. </a:t>
            </a: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ECRS interface changes posted</a:t>
            </a:r>
          </a:p>
          <a:p>
            <a:pPr lvl="2"/>
            <a:r>
              <a:rPr lang="en-US" sz="1200" dirty="0">
                <a:solidFill>
                  <a:srgbClr val="C00000"/>
                </a:solidFill>
              </a:rPr>
              <a:t>EIP External Interfaces Specification ECRS.doc</a:t>
            </a:r>
          </a:p>
          <a:p>
            <a:pPr lvl="2"/>
            <a:r>
              <a:rPr lang="en-US" sz="1200" dirty="0">
                <a:solidFill>
                  <a:srgbClr val="C00000"/>
                </a:solidFill>
              </a:rPr>
              <a:t>ERCOT Common Types ECRS.xsd</a:t>
            </a:r>
          </a:p>
          <a:p>
            <a:pPr lvl="2"/>
            <a:r>
              <a:rPr lang="en-US" sz="1200" dirty="0">
                <a:solidFill>
                  <a:srgbClr val="C00000"/>
                </a:solidFill>
              </a:rPr>
              <a:t>ERCOT Transaction Types ECRS .</a:t>
            </a:r>
            <a:r>
              <a:rPr lang="en-US" sz="1200" dirty="0" err="1">
                <a:solidFill>
                  <a:srgbClr val="C00000"/>
                </a:solidFill>
              </a:rPr>
              <a:t>xsd</a:t>
            </a:r>
            <a:endParaRPr lang="en-US" sz="1200" dirty="0">
              <a:solidFill>
                <a:srgbClr val="C00000"/>
              </a:solidFill>
            </a:endParaRPr>
          </a:p>
          <a:p>
            <a:pPr lvl="2"/>
            <a:r>
              <a:rPr lang="en-US" sz="1200" dirty="0">
                <a:solidFill>
                  <a:srgbClr val="C00000"/>
                </a:solidFill>
              </a:rPr>
              <a:t>ECRS ICCP telemetry handbook update.doc (list of new points, not the ICCP handbook)</a:t>
            </a: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Any questions on ECRS?</a:t>
            </a:r>
          </a:p>
          <a:p>
            <a:pPr lvl="1"/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8934E4-BB0F-4E3E-8470-A5A9910A68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6701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276215</TotalTime>
  <Words>780</Words>
  <Application>Microsoft Office PowerPoint</Application>
  <PresentationFormat>On-screen Show (4:3)</PresentationFormat>
  <Paragraphs>100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Custom Design</vt:lpstr>
      <vt:lpstr>PowerPoint Presentation</vt:lpstr>
      <vt:lpstr>Outline</vt:lpstr>
      <vt:lpstr>Reminder of scope of October 13 Release NPRR863/FFRA and NPRR1120 Firm Fuel Supply Service</vt:lpstr>
      <vt:lpstr>Required testing and scorecard for QSEs in MOTE</vt:lpstr>
      <vt:lpstr>Market Notice detailing cutover</vt:lpstr>
      <vt:lpstr>PowerPoint Presentation</vt:lpstr>
      <vt:lpstr>Summary of Cutover: How did it go? </vt:lpstr>
      <vt:lpstr>Initial Lessons Learned </vt:lpstr>
      <vt:lpstr>ECRS (in NPRR863) ERCOT Contingency Reserve Service</vt:lpstr>
      <vt:lpstr>Feedback for next TWG Meeting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Tirupati, Venkata</cp:lastModifiedBy>
  <cp:revision>2826</cp:revision>
  <cp:lastPrinted>2020-02-05T17:47:59Z</cp:lastPrinted>
  <dcterms:created xsi:type="dcterms:W3CDTF">2016-01-21T15:20:31Z</dcterms:created>
  <dcterms:modified xsi:type="dcterms:W3CDTF">2022-11-10T09:25:44Z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