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258" r:id="rId8"/>
    <p:sldId id="318" r:id="rId9"/>
    <p:sldId id="350" r:id="rId10"/>
    <p:sldId id="703" r:id="rId11"/>
    <p:sldId id="355" r:id="rId12"/>
    <p:sldId id="356" r:id="rId13"/>
    <p:sldId id="294" r:id="rId14"/>
    <p:sldId id="267" r:id="rId15"/>
    <p:sldId id="354" r:id="rId16"/>
    <p:sldId id="353" r:id="rId17"/>
    <p:sldId id="398" r:id="rId18"/>
    <p:sldId id="396" r:id="rId19"/>
    <p:sldId id="390" r:id="rId20"/>
    <p:sldId id="374" r:id="rId21"/>
    <p:sldId id="702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A91828-051C-4178-87E5-A394B6D03DCC}" v="56" dt="2022-11-09T15:23:20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09" d="100"/>
          <a:sy n="109" d="100"/>
        </p:scale>
        <p:origin x="12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C0A91828-051C-4178-87E5-A394B6D03DCC}"/>
    <pc:docChg chg="undo custSel addSld delSld modSld sldOrd modMainMaster">
      <pc:chgData name="Anderson, Troy" userId="04de3903-03dd-44db-8353-3f14e4dd6886" providerId="ADAL" clId="{C0A91828-051C-4178-87E5-A394B6D03DCC}" dt="2022-11-09T16:09:48.204" v="1916" actId="1035"/>
      <pc:docMkLst>
        <pc:docMk/>
      </pc:docMkLst>
      <pc:sldChg chg="modSp mod">
        <pc:chgData name="Anderson, Troy" userId="04de3903-03dd-44db-8353-3f14e4dd6886" providerId="ADAL" clId="{C0A91828-051C-4178-87E5-A394B6D03DCC}" dt="2022-11-06T18:01:50.510" v="1562" actId="14100"/>
        <pc:sldMkLst>
          <pc:docMk/>
          <pc:sldMk cId="530499478" sldId="258"/>
        </pc:sldMkLst>
        <pc:spChg chg="mod">
          <ac:chgData name="Anderson, Troy" userId="04de3903-03dd-44db-8353-3f14e4dd6886" providerId="ADAL" clId="{C0A91828-051C-4178-87E5-A394B6D03DCC}" dt="2022-11-06T18:01:50.510" v="1562" actId="14100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C0A91828-051C-4178-87E5-A394B6D03DCC}" dt="2022-11-06T17:35:06.966" v="1327" actId="20577"/>
        <pc:sldMkLst>
          <pc:docMk/>
          <pc:sldMk cId="730603795" sldId="260"/>
        </pc:sldMkLst>
        <pc:spChg chg="mod">
          <ac:chgData name="Anderson, Troy" userId="04de3903-03dd-44db-8353-3f14e4dd6886" providerId="ADAL" clId="{C0A91828-051C-4178-87E5-A394B6D03DCC}" dt="2022-11-06T17:35:06.966" v="132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Anderson, Troy" userId="04de3903-03dd-44db-8353-3f14e4dd6886" providerId="ADAL" clId="{C0A91828-051C-4178-87E5-A394B6D03DCC}" dt="2022-11-06T10:35:46.370" v="842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C0A91828-051C-4178-87E5-A394B6D03DCC}" dt="2022-11-06T10:35:46.370" v="842" actId="20577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C0A91828-051C-4178-87E5-A394B6D03DCC}" dt="2022-10-20T07:45:39.371" v="236" actId="478"/>
          <ac:picMkLst>
            <pc:docMk/>
            <pc:sldMk cId="3190927396" sldId="267"/>
            <ac:picMk id="7" creationId="{ED07C405-9CB2-4D00-BA82-7210C848D657}"/>
          </ac:picMkLst>
        </pc:picChg>
      </pc:sldChg>
      <pc:sldChg chg="modSp mod">
        <pc:chgData name="Anderson, Troy" userId="04de3903-03dd-44db-8353-3f14e4dd6886" providerId="ADAL" clId="{C0A91828-051C-4178-87E5-A394B6D03DCC}" dt="2022-11-09T16:09:48.204" v="1916" actId="1035"/>
        <pc:sldMkLst>
          <pc:docMk/>
          <pc:sldMk cId="135025254" sldId="294"/>
        </pc:sldMkLst>
        <pc:spChg chg="mod">
          <ac:chgData name="Anderson, Troy" userId="04de3903-03dd-44db-8353-3f14e4dd6886" providerId="ADAL" clId="{C0A91828-051C-4178-87E5-A394B6D03DCC}" dt="2022-10-17T16:38:33.276" v="107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C0A91828-051C-4178-87E5-A394B6D03DCC}" dt="2022-11-09T16:09:48.204" v="1916" actId="1035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C0A91828-051C-4178-87E5-A394B6D03DCC}" dt="2022-11-09T16:09:48.204" v="1916" actId="1035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C0A91828-051C-4178-87E5-A394B6D03DCC}" dt="2022-11-09T16:04:35.428" v="1907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C0A91828-051C-4178-87E5-A394B6D03DCC}" dt="2022-11-09T16:04:35.428" v="1907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Sp modSp mod">
        <pc:chgData name="Anderson, Troy" userId="04de3903-03dd-44db-8353-3f14e4dd6886" providerId="ADAL" clId="{C0A91828-051C-4178-87E5-A394B6D03DCC}" dt="2022-11-06T17:51:52.405" v="1515" actId="313"/>
        <pc:sldMkLst>
          <pc:docMk/>
          <pc:sldMk cId="3993419778" sldId="350"/>
        </pc:sldMkLst>
        <pc:spChg chg="mod">
          <ac:chgData name="Anderson, Troy" userId="04de3903-03dd-44db-8353-3f14e4dd6886" providerId="ADAL" clId="{C0A91828-051C-4178-87E5-A394B6D03DCC}" dt="2022-11-06T17:27:36.971" v="1278" actId="14100"/>
          <ac:spMkLst>
            <pc:docMk/>
            <pc:sldMk cId="3993419778" sldId="350"/>
            <ac:spMk id="2" creationId="{00000000-0000-0000-0000-000000000000}"/>
          </ac:spMkLst>
        </pc:spChg>
        <pc:spChg chg="del">
          <ac:chgData name="Anderson, Troy" userId="04de3903-03dd-44db-8353-3f14e4dd6886" providerId="ADAL" clId="{C0A91828-051C-4178-87E5-A394B6D03DCC}" dt="2022-11-02T18:58:40.597" v="516" actId="478"/>
          <ac:spMkLst>
            <pc:docMk/>
            <pc:sldMk cId="3993419778" sldId="350"/>
            <ac:spMk id="27" creationId="{91228DEC-7DCD-4F3E-B94B-ED94A1A58744}"/>
          </ac:spMkLst>
        </pc:spChg>
        <pc:spChg chg="mod">
          <ac:chgData name="Anderson, Troy" userId="04de3903-03dd-44db-8353-3f14e4dd6886" providerId="ADAL" clId="{C0A91828-051C-4178-87E5-A394B6D03DCC}" dt="2022-10-20T07:40:13.978" v="235" actId="404"/>
          <ac:spMkLst>
            <pc:docMk/>
            <pc:sldMk cId="3993419778" sldId="350"/>
            <ac:spMk id="31" creationId="{FAFD570D-FC2B-499D-ABED-C30625E18FC6}"/>
          </ac:spMkLst>
        </pc:spChg>
        <pc:spChg chg="mod">
          <ac:chgData name="Anderson, Troy" userId="04de3903-03dd-44db-8353-3f14e4dd6886" providerId="ADAL" clId="{C0A91828-051C-4178-87E5-A394B6D03DCC}" dt="2022-10-20T07:37:39.183" v="220" actId="20577"/>
          <ac:spMkLst>
            <pc:docMk/>
            <pc:sldMk cId="3993419778" sldId="350"/>
            <ac:spMk id="50" creationId="{0F180DDC-31F0-4FDE-9149-5350629C28EA}"/>
          </ac:spMkLst>
        </pc:spChg>
        <pc:spChg chg="mod">
          <ac:chgData name="Anderson, Troy" userId="04de3903-03dd-44db-8353-3f14e4dd6886" providerId="ADAL" clId="{C0A91828-051C-4178-87E5-A394B6D03DCC}" dt="2022-11-02T18:50:40.575" v="515" actId="207"/>
          <ac:spMkLst>
            <pc:docMk/>
            <pc:sldMk cId="3993419778" sldId="350"/>
            <ac:spMk id="63" creationId="{137BEB68-90B5-4990-A00C-980DF9A120E1}"/>
          </ac:spMkLst>
        </pc:spChg>
        <pc:graphicFrameChg chg="mod modGraphic">
          <ac:chgData name="Anderson, Troy" userId="04de3903-03dd-44db-8353-3f14e4dd6886" providerId="ADAL" clId="{C0A91828-051C-4178-87E5-A394B6D03DCC}" dt="2022-11-06T17:51:52.405" v="1515" actId="313"/>
          <ac:graphicFrameMkLst>
            <pc:docMk/>
            <pc:sldMk cId="3993419778" sldId="350"/>
            <ac:graphicFrameMk id="3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C0A91828-051C-4178-87E5-A394B6D03DCC}" dt="2022-11-06T17:55:46.967" v="1560" actId="1076"/>
        <pc:sldMkLst>
          <pc:docMk/>
          <pc:sldMk cId="2006856330" sldId="353"/>
        </pc:sldMkLst>
        <pc:spChg chg="mod">
          <ac:chgData name="Anderson, Troy" userId="04de3903-03dd-44db-8353-3f14e4dd6886" providerId="ADAL" clId="{C0A91828-051C-4178-87E5-A394B6D03DCC}" dt="2022-11-06T17:54:52.576" v="1539" actId="6549"/>
          <ac:spMkLst>
            <pc:docMk/>
            <pc:sldMk cId="2006856330" sldId="353"/>
            <ac:spMk id="3" creationId="{00000000-0000-0000-0000-000000000000}"/>
          </ac:spMkLst>
        </pc:spChg>
        <pc:spChg chg="add mod">
          <ac:chgData name="Anderson, Troy" userId="04de3903-03dd-44db-8353-3f14e4dd6886" providerId="ADAL" clId="{C0A91828-051C-4178-87E5-A394B6D03DCC}" dt="2022-11-06T17:55:34.242" v="1556" actId="1035"/>
          <ac:spMkLst>
            <pc:docMk/>
            <pc:sldMk cId="2006856330" sldId="353"/>
            <ac:spMk id="16" creationId="{688920A9-4A28-42EB-BCC5-F09817541C52}"/>
          </ac:spMkLst>
        </pc:spChg>
        <pc:spChg chg="add del mod">
          <ac:chgData name="Anderson, Troy" userId="04de3903-03dd-44db-8353-3f14e4dd6886" providerId="ADAL" clId="{C0A91828-051C-4178-87E5-A394B6D03DCC}" dt="2022-11-06T17:55:37.989" v="1558"/>
          <ac:spMkLst>
            <pc:docMk/>
            <pc:sldMk cId="2006856330" sldId="353"/>
            <ac:spMk id="17" creationId="{6F3F89A1-EAB2-4BFF-ADAA-FB824B4E216D}"/>
          </ac:spMkLst>
        </pc:spChg>
        <pc:spChg chg="add mod">
          <ac:chgData name="Anderson, Troy" userId="04de3903-03dd-44db-8353-3f14e4dd6886" providerId="ADAL" clId="{C0A91828-051C-4178-87E5-A394B6D03DCC}" dt="2022-11-06T17:55:46.967" v="1560" actId="1076"/>
          <ac:spMkLst>
            <pc:docMk/>
            <pc:sldMk cId="2006856330" sldId="353"/>
            <ac:spMk id="18" creationId="{420C8421-4E97-4BC1-B867-2CB86E9748B7}"/>
          </ac:spMkLst>
        </pc:spChg>
      </pc:sldChg>
      <pc:sldChg chg="addSp modSp mod">
        <pc:chgData name="Anderson, Troy" userId="04de3903-03dd-44db-8353-3f14e4dd6886" providerId="ADAL" clId="{C0A91828-051C-4178-87E5-A394B6D03DCC}" dt="2022-11-09T16:05:45.852" v="1914" actId="6549"/>
        <pc:sldMkLst>
          <pc:docMk/>
          <pc:sldMk cId="3836819165" sldId="355"/>
        </pc:sldMkLst>
        <pc:spChg chg="add mod">
          <ac:chgData name="Anderson, Troy" userId="04de3903-03dd-44db-8353-3f14e4dd6886" providerId="ADAL" clId="{C0A91828-051C-4178-87E5-A394B6D03DCC}" dt="2022-11-09T16:05:22.029" v="1908" actId="1076"/>
          <ac:spMkLst>
            <pc:docMk/>
            <pc:sldMk cId="3836819165" sldId="355"/>
            <ac:spMk id="3" creationId="{71213C7A-A761-4F23-9133-A200A46632A7}"/>
          </ac:spMkLst>
        </pc:spChg>
        <pc:spChg chg="add mod">
          <ac:chgData name="Anderson, Troy" userId="04de3903-03dd-44db-8353-3f14e4dd6886" providerId="ADAL" clId="{C0A91828-051C-4178-87E5-A394B6D03DCC}" dt="2022-11-09T16:05:38.944" v="1909" actId="1076"/>
          <ac:spMkLst>
            <pc:docMk/>
            <pc:sldMk cId="3836819165" sldId="355"/>
            <ac:spMk id="7" creationId="{802760A6-E4C0-4FB7-8B2F-71F55A55DDD2}"/>
          </ac:spMkLst>
        </pc:spChg>
        <pc:spChg chg="mod">
          <ac:chgData name="Anderson, Troy" userId="04de3903-03dd-44db-8353-3f14e4dd6886" providerId="ADAL" clId="{C0A91828-051C-4178-87E5-A394B6D03DCC}" dt="2022-11-09T16:05:45.852" v="1914" actId="6549"/>
          <ac:spMkLst>
            <pc:docMk/>
            <pc:sldMk cId="3836819165" sldId="355"/>
            <ac:spMk id="8" creationId="{172C0466-CC3B-4EBC-8463-F172375A2C49}"/>
          </ac:spMkLst>
        </pc:spChg>
      </pc:sldChg>
      <pc:sldChg chg="addSp delSp modSp mod">
        <pc:chgData name="Anderson, Troy" userId="04de3903-03dd-44db-8353-3f14e4dd6886" providerId="ADAL" clId="{C0A91828-051C-4178-87E5-A394B6D03DCC}" dt="2022-11-09T15:54:35.849" v="1883" actId="1035"/>
        <pc:sldMkLst>
          <pc:docMk/>
          <pc:sldMk cId="2944727326" sldId="356"/>
        </pc:sldMkLst>
        <pc:spChg chg="mod">
          <ac:chgData name="Anderson, Troy" userId="04de3903-03dd-44db-8353-3f14e4dd6886" providerId="ADAL" clId="{C0A91828-051C-4178-87E5-A394B6D03DCC}" dt="2022-11-09T15:54:35.849" v="1883" actId="1035"/>
          <ac:spMkLst>
            <pc:docMk/>
            <pc:sldMk cId="2944727326" sldId="356"/>
            <ac:spMk id="2" creationId="{00000000-0000-0000-0000-000000000000}"/>
          </ac:spMkLst>
        </pc:spChg>
        <pc:graphicFrameChg chg="mod modGraphic">
          <ac:chgData name="Anderson, Troy" userId="04de3903-03dd-44db-8353-3f14e4dd6886" providerId="ADAL" clId="{C0A91828-051C-4178-87E5-A394B6D03DCC}" dt="2022-11-09T15:54:28.161" v="1881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  <pc:graphicFrameChg chg="add del mod">
          <ac:chgData name="Anderson, Troy" userId="04de3903-03dd-44db-8353-3f14e4dd6886" providerId="ADAL" clId="{C0A91828-051C-4178-87E5-A394B6D03DCC}" dt="2022-11-09T15:23:04.788" v="1804" actId="478"/>
          <ac:graphicFrameMkLst>
            <pc:docMk/>
            <pc:sldMk cId="2944727326" sldId="356"/>
            <ac:graphicFrameMk id="8" creationId="{3EC0022A-BC2B-4577-B96C-B187C39FFAF3}"/>
          </ac:graphicFrameMkLst>
        </pc:graphicFrameChg>
      </pc:sldChg>
      <pc:sldChg chg="del">
        <pc:chgData name="Anderson, Troy" userId="04de3903-03dd-44db-8353-3f14e4dd6886" providerId="ADAL" clId="{C0A91828-051C-4178-87E5-A394B6D03DCC}" dt="2022-11-06T18:02:01.482" v="1563" actId="47"/>
        <pc:sldMkLst>
          <pc:docMk/>
          <pc:sldMk cId="3399220062" sldId="701"/>
        </pc:sldMkLst>
      </pc:sldChg>
      <pc:sldChg chg="ord">
        <pc:chgData name="Anderson, Troy" userId="04de3903-03dd-44db-8353-3f14e4dd6886" providerId="ADAL" clId="{C0A91828-051C-4178-87E5-A394B6D03DCC}" dt="2022-10-17T14:32:38.552" v="43"/>
        <pc:sldMkLst>
          <pc:docMk/>
          <pc:sldMk cId="817067337" sldId="702"/>
        </pc:sldMkLst>
      </pc:sldChg>
      <pc:sldChg chg="addSp delSp modSp add mod">
        <pc:chgData name="Anderson, Troy" userId="04de3903-03dd-44db-8353-3f14e4dd6886" providerId="ADAL" clId="{C0A91828-051C-4178-87E5-A394B6D03DCC}" dt="2022-11-07T16:09:41.671" v="1616" actId="20577"/>
        <pc:sldMkLst>
          <pc:docMk/>
          <pc:sldMk cId="1067933821" sldId="703"/>
        </pc:sldMkLst>
        <pc:spChg chg="mod">
          <ac:chgData name="Anderson, Troy" userId="04de3903-03dd-44db-8353-3f14e4dd6886" providerId="ADAL" clId="{C0A91828-051C-4178-87E5-A394B6D03DCC}" dt="2022-11-06T17:27:31.723" v="1277" actId="14100"/>
          <ac:spMkLst>
            <pc:docMk/>
            <pc:sldMk cId="1067933821" sldId="703"/>
            <ac:spMk id="2" creationId="{00000000-0000-0000-0000-000000000000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9" creationId="{41B47183-A9A5-429E-88CD-7459ED502EDB}"/>
          </ac:spMkLst>
        </pc:spChg>
        <pc:spChg chg="del">
          <ac:chgData name="Anderson, Troy" userId="04de3903-03dd-44db-8353-3f14e4dd6886" providerId="ADAL" clId="{C0A91828-051C-4178-87E5-A394B6D03DCC}" dt="2022-10-17T16:40:57.478" v="119" actId="478"/>
          <ac:spMkLst>
            <pc:docMk/>
            <pc:sldMk cId="1067933821" sldId="703"/>
            <ac:spMk id="17" creationId="{4E236AF0-CB79-4485-8403-335353F306BE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18" creationId="{E8A5F11A-FAC8-44E9-A124-974A9FD48A9E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21" creationId="{894621B8-4089-424A-89E2-FA6B0C81EB37}"/>
          </ac:spMkLst>
        </pc:spChg>
        <pc:spChg chg="add mod">
          <ac:chgData name="Anderson, Troy" userId="04de3903-03dd-44db-8353-3f14e4dd6886" providerId="ADAL" clId="{C0A91828-051C-4178-87E5-A394B6D03DCC}" dt="2022-11-06T16:56:51.863" v="1005" actId="207"/>
          <ac:spMkLst>
            <pc:docMk/>
            <pc:sldMk cId="1067933821" sldId="703"/>
            <ac:spMk id="22" creationId="{75FEC4B0-ABBD-4905-A404-5FEF6E948A5E}"/>
          </ac:spMkLst>
        </pc:spChg>
        <pc:spChg chg="add mod">
          <ac:chgData name="Anderson, Troy" userId="04de3903-03dd-44db-8353-3f14e4dd6886" providerId="ADAL" clId="{C0A91828-051C-4178-87E5-A394B6D03DCC}" dt="2022-11-07T16:04:11.961" v="1590" actId="1035"/>
          <ac:spMkLst>
            <pc:docMk/>
            <pc:sldMk cId="1067933821" sldId="703"/>
            <ac:spMk id="23" creationId="{07E8CB83-2693-4C3D-B7E4-0EEF197D773B}"/>
          </ac:spMkLst>
        </pc:spChg>
        <pc:spChg chg="add mod">
          <ac:chgData name="Anderson, Troy" userId="04de3903-03dd-44db-8353-3f14e4dd6886" providerId="ADAL" clId="{C0A91828-051C-4178-87E5-A394B6D03DCC}" dt="2022-11-07T16:04:19.640" v="1614" actId="1037"/>
          <ac:spMkLst>
            <pc:docMk/>
            <pc:sldMk cId="1067933821" sldId="703"/>
            <ac:spMk id="25" creationId="{6694C33D-5A6E-4835-8D60-5683CF0A7FFE}"/>
          </ac:spMkLst>
        </pc:spChg>
        <pc:spChg chg="mod">
          <ac:chgData name="Anderson, Troy" userId="04de3903-03dd-44db-8353-3f14e4dd6886" providerId="ADAL" clId="{C0A91828-051C-4178-87E5-A394B6D03DCC}" dt="2022-10-17T16:47:54.980" v="219" actId="14100"/>
          <ac:spMkLst>
            <pc:docMk/>
            <pc:sldMk cId="1067933821" sldId="703"/>
            <ac:spMk id="27" creationId="{91228DEC-7DCD-4F3E-B94B-ED94A1A58744}"/>
          </ac:spMkLst>
        </pc:spChg>
        <pc:spChg chg="del">
          <ac:chgData name="Anderson, Troy" userId="04de3903-03dd-44db-8353-3f14e4dd6886" providerId="ADAL" clId="{C0A91828-051C-4178-87E5-A394B6D03DCC}" dt="2022-10-17T16:41:46.828" v="137" actId="478"/>
          <ac:spMkLst>
            <pc:docMk/>
            <pc:sldMk cId="1067933821" sldId="703"/>
            <ac:spMk id="31" creationId="{FAFD570D-FC2B-499D-ABED-C30625E18FC6}"/>
          </ac:spMkLst>
        </pc:spChg>
        <pc:spChg chg="del">
          <ac:chgData name="Anderson, Troy" userId="04de3903-03dd-44db-8353-3f14e4dd6886" providerId="ADAL" clId="{C0A91828-051C-4178-87E5-A394B6D03DCC}" dt="2022-10-17T16:40:37.004" v="115" actId="478"/>
          <ac:spMkLst>
            <pc:docMk/>
            <pc:sldMk cId="1067933821" sldId="703"/>
            <ac:spMk id="36" creationId="{08F9B4E1-51C2-44A0-884E-8E4AD146FBC5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37" creationId="{7F39025C-9B89-4268-9923-9C14C61F09D8}"/>
          </ac:spMkLst>
        </pc:spChg>
        <pc:spChg chg="mod">
          <ac:chgData name="Anderson, Troy" userId="04de3903-03dd-44db-8353-3f14e4dd6886" providerId="ADAL" clId="{C0A91828-051C-4178-87E5-A394B6D03DCC}" dt="2022-11-06T16:17:27.871" v="953" actId="1035"/>
          <ac:spMkLst>
            <pc:docMk/>
            <pc:sldMk cId="1067933821" sldId="703"/>
            <ac:spMk id="38" creationId="{1FF61AC0-C7DB-4A25-AADC-B7C5E8C0B22A}"/>
          </ac:spMkLst>
        </pc:spChg>
        <pc:spChg chg="del">
          <ac:chgData name="Anderson, Troy" userId="04de3903-03dd-44db-8353-3f14e4dd6886" providerId="ADAL" clId="{C0A91828-051C-4178-87E5-A394B6D03DCC}" dt="2022-10-17T16:41:21.776" v="130" actId="478"/>
          <ac:spMkLst>
            <pc:docMk/>
            <pc:sldMk cId="1067933821" sldId="703"/>
            <ac:spMk id="39" creationId="{FA943662-C4C1-42EA-AC48-DAABC68A57CE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42" creationId="{AED6FA2E-F32D-4CAD-AA7A-8FCEF8211977}"/>
          </ac:spMkLst>
        </pc:spChg>
        <pc:spChg chg="del">
          <ac:chgData name="Anderson, Troy" userId="04de3903-03dd-44db-8353-3f14e4dd6886" providerId="ADAL" clId="{C0A91828-051C-4178-87E5-A394B6D03DCC}" dt="2022-10-17T16:40:38.944" v="116" actId="478"/>
          <ac:spMkLst>
            <pc:docMk/>
            <pc:sldMk cId="1067933821" sldId="703"/>
            <ac:spMk id="43" creationId="{EC833306-182F-453A-AD05-51402D04CFF1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44" creationId="{F27A6DBD-3394-4702-8BAE-1D263496CFF9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45" creationId="{BEA8AD31-63DF-4AB9-B1FF-AD64C697916A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46" creationId="{C9A94A39-F269-4008-BF6D-A1AB4E265B9E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47" creationId="{0A570746-F7BB-4539-B22F-9B4D7B8F1C49}"/>
          </ac:spMkLst>
        </pc:spChg>
        <pc:spChg chg="del">
          <ac:chgData name="Anderson, Troy" userId="04de3903-03dd-44db-8353-3f14e4dd6886" providerId="ADAL" clId="{C0A91828-051C-4178-87E5-A394B6D03DCC}" dt="2022-10-17T16:47:15.722" v="214" actId="478"/>
          <ac:spMkLst>
            <pc:docMk/>
            <pc:sldMk cId="1067933821" sldId="703"/>
            <ac:spMk id="48" creationId="{BA54BB81-C4CA-4858-B2A6-33A342EEDFE4}"/>
          </ac:spMkLst>
        </pc:spChg>
        <pc:spChg chg="del">
          <ac:chgData name="Anderson, Troy" userId="04de3903-03dd-44db-8353-3f14e4dd6886" providerId="ADAL" clId="{C0A91828-051C-4178-87E5-A394B6D03DCC}" dt="2022-10-17T16:40:41.078" v="117" actId="478"/>
          <ac:spMkLst>
            <pc:docMk/>
            <pc:sldMk cId="1067933821" sldId="703"/>
            <ac:spMk id="49" creationId="{280ADB21-4500-405A-9151-FC206A9AC628}"/>
          </ac:spMkLst>
        </pc:spChg>
        <pc:spChg chg="mod">
          <ac:chgData name="Anderson, Troy" userId="04de3903-03dd-44db-8353-3f14e4dd6886" providerId="ADAL" clId="{C0A91828-051C-4178-87E5-A394B6D03DCC}" dt="2022-11-07T16:03:27.232" v="1569" actId="1038"/>
          <ac:spMkLst>
            <pc:docMk/>
            <pc:sldMk cId="1067933821" sldId="703"/>
            <ac:spMk id="50" creationId="{0F180DDC-31F0-4FDE-9149-5350629C28EA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56" creationId="{D0B54A94-E156-4367-B642-F8C3A3B97E4E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57" creationId="{FD05E216-7450-46DA-A74B-B3195AE447BD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58" creationId="{0C52B2B0-E72D-4290-A430-8579FC3421E7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59" creationId="{B9289A21-4522-4B32-AD58-E449A3719C43}"/>
          </ac:spMkLst>
        </pc:spChg>
        <pc:spChg chg="add mod">
          <ac:chgData name="Anderson, Troy" userId="04de3903-03dd-44db-8353-3f14e4dd6886" providerId="ADAL" clId="{C0A91828-051C-4178-87E5-A394B6D03DCC}" dt="2022-11-07T16:03:47.162" v="1582" actId="1038"/>
          <ac:spMkLst>
            <pc:docMk/>
            <pc:sldMk cId="1067933821" sldId="703"/>
            <ac:spMk id="60" creationId="{8CBAE244-09AA-489A-8D85-C1603BFB5D1C}"/>
          </ac:spMkLst>
        </pc:spChg>
        <pc:spChg chg="del">
          <ac:chgData name="Anderson, Troy" userId="04de3903-03dd-44db-8353-3f14e4dd6886" providerId="ADAL" clId="{C0A91828-051C-4178-87E5-A394B6D03DCC}" dt="2022-10-17T16:41:51.505" v="138" actId="478"/>
          <ac:spMkLst>
            <pc:docMk/>
            <pc:sldMk cId="1067933821" sldId="703"/>
            <ac:spMk id="61" creationId="{138C5F6D-835D-41DA-8C94-EADF810A990A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62" creationId="{98AF0D27-623B-45BD-884A-A2217AD9994E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63" creationId="{137BEB68-90B5-4990-A00C-980DF9A120E1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64" creationId="{C560A412-7448-4145-B12C-5F88D71F07DF}"/>
          </ac:spMkLst>
        </pc:spChg>
        <pc:spChg chg="del">
          <ac:chgData name="Anderson, Troy" userId="04de3903-03dd-44db-8353-3f14e4dd6886" providerId="ADAL" clId="{C0A91828-051C-4178-87E5-A394B6D03DCC}" dt="2022-10-17T16:40:30.786" v="114" actId="478"/>
          <ac:spMkLst>
            <pc:docMk/>
            <pc:sldMk cId="1067933821" sldId="703"/>
            <ac:spMk id="65" creationId="{22C07CF6-93C7-4668-A8E0-D415AB3C5799}"/>
          </ac:spMkLst>
        </pc:spChg>
        <pc:spChg chg="add mod">
          <ac:chgData name="Anderson, Troy" userId="04de3903-03dd-44db-8353-3f14e4dd6886" providerId="ADAL" clId="{C0A91828-051C-4178-87E5-A394B6D03DCC}" dt="2022-11-07T16:03:37.234" v="1574" actId="1038"/>
          <ac:spMkLst>
            <pc:docMk/>
            <pc:sldMk cId="1067933821" sldId="703"/>
            <ac:spMk id="66" creationId="{43FABC49-64BA-4341-9620-8FAE27F64974}"/>
          </ac:spMkLst>
        </pc:spChg>
        <pc:spChg chg="add mod">
          <ac:chgData name="Anderson, Troy" userId="04de3903-03dd-44db-8353-3f14e4dd6886" providerId="ADAL" clId="{C0A91828-051C-4178-87E5-A394B6D03DCC}" dt="2022-11-07T16:03:42.379" v="1577" actId="1038"/>
          <ac:spMkLst>
            <pc:docMk/>
            <pc:sldMk cId="1067933821" sldId="703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C0A91828-051C-4178-87E5-A394B6D03DCC}" dt="2022-11-07T16:09:41.671" v="1616" actId="20577"/>
          <ac:graphicFrameMkLst>
            <pc:docMk/>
            <pc:sldMk cId="1067933821" sldId="703"/>
            <ac:graphicFrameMk id="33" creationId="{00000000-0000-0000-0000-000000000000}"/>
          </ac:graphicFrameMkLst>
        </pc:graphicFrameChg>
      </pc:sldChg>
      <pc:sldMasterChg chg="modSldLayout">
        <pc:chgData name="Anderson, Troy" userId="04de3903-03dd-44db-8353-3f14e4dd6886" providerId="ADAL" clId="{C0A91828-051C-4178-87E5-A394B6D03DCC}" dt="2022-10-17T14:31:37.967" v="1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C0A91828-051C-4178-87E5-A394B6D03DCC}" dt="2022-10-17T14:31:37.967" v="1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C0A91828-051C-4178-87E5-A394B6D03DCC}" dt="2022-10-17T14:31:37.967" v="1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troy_anderson_ercot_com/Documents/Desktop/Desktop-2021/DRAFT%20IA%20Statistics%20Annual%20Report_2020_2022-08-01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troy_anderson_ercot_com/Documents/Desktop/Desktop-2021/DRAFT%20IA%20Statistics%20Annual%20Report_2020_2022-08-01_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61786007984529E-2"/>
          <c:y val="6.0235856514120799E-2"/>
          <c:w val="0.92293741574483645"/>
          <c:h val="0.92393830606704663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'RR data'!$AH$16:$AH$53</c:f>
              <c:strCache>
                <c:ptCount val="38"/>
                <c:pt idx="0">
                  <c:v>NOGRR174 - AVR and PSS Testing Requirements</c:v>
                </c:pt>
                <c:pt idx="1">
                  <c:v>NPRR809 - GTC or GTL for New Generation Interconnection</c:v>
                </c:pt>
                <c:pt idx="2">
                  <c:v>NPRR817, NPRR847, VCMRR021 - Create a Panhandle Hub</c:v>
                </c:pt>
                <c:pt idx="3">
                  <c:v>NPRR821 - Elimination of the CRR Deration Process</c:v>
                </c:pt>
                <c:pt idx="4">
                  <c:v>NPRR833, NPRR749 - Modify PTP Obligation Bid Clearing Change</c:v>
                </c:pt>
                <c:pt idx="5">
                  <c:v>NPRR842 - Study Area Load Information</c:v>
                </c:pt>
                <c:pt idx="6">
                  <c:v>NPRR845 - RMR Process and Agreement Revisions</c:v>
                </c:pt>
                <c:pt idx="7">
                  <c:v>NPRR858 - Provide Complete Current Operating Plan (COP) Data</c:v>
                </c:pt>
                <c:pt idx="8">
                  <c:v>NPRR865, NPRR880 - Publish RTM Shift Factors for Hubs, Load Zones, and DC Ties</c:v>
                </c:pt>
                <c:pt idx="9">
                  <c:v>NPRR866, RRGRR017 - RRGRR Related to NPRR866, Mapping Registered Distributed Generation and Load Resources to Transmission Loads in the Network Operations Model</c:v>
                </c:pt>
                <c:pt idx="10">
                  <c:v>NPRR877 - Use of Actual Interval Data for IDR ESI IDs for Initial Settlement - Phase 2</c:v>
                </c:pt>
                <c:pt idx="11">
                  <c:v>NPRR899 - Digital Certificate and User Security Administrator Clarifications and Opt Out Procedure</c:v>
                </c:pt>
                <c:pt idx="12">
                  <c:v>NPRR901, NPRR910, OBDRR010 - Switchable Generation Resource Status Code</c:v>
                </c:pt>
                <c:pt idx="13">
                  <c:v>NPRR914 - Addition of Controllable Load Resources to 60-Day Reports</c:v>
                </c:pt>
                <c:pt idx="14">
                  <c:v>NPRR925, SCR798 - PTP Obligation Bid ID Limit</c:v>
                </c:pt>
                <c:pt idx="15">
                  <c:v>SCR793 - SSR Related Telemetry for Transmission Service Provider (TSP) Operators</c:v>
                </c:pt>
                <c:pt idx="16">
                  <c:v>SCR794 - Update SCED Limit Calculation</c:v>
                </c:pt>
                <c:pt idx="17">
                  <c:v>SCR796, OBDRR003, OBDRR014 - Change Validation Rules to Preclude Certain Transactions at Resource Nodes within Private Use Networks</c:v>
                </c:pt>
                <c:pt idx="18">
                  <c:v>VCMRR022 - Determination of Fuel Adder Price for Coal and Lignite Resources</c:v>
                </c:pt>
                <c:pt idx="19">
                  <c:v>NPRR856, NPRR884 - Treatment of OFFQS Status in Day-Ahead Make Whole and RUC Settlements
Adjustments to Pricing and Settlement for Reliability Unit Commitments (RUCs) of On-Line Combined Cycle Generation Resources</c:v>
                </c:pt>
                <c:pt idx="20">
                  <c:v>NPRR873 - Posting of the ERCOT Wide Intra-Hour Wind Power and Load Forecast on the MIS Public</c:v>
                </c:pt>
                <c:pt idx="21">
                  <c:v>NPRR929 - PTP Obligations with Links to an Option DAM Award Eligibility</c:v>
                </c:pt>
                <c:pt idx="22">
                  <c:v>NPRR935 - Post All Wind and Solar Forecasts</c:v>
                </c:pt>
                <c:pt idx="23">
                  <c:v>NPRR951 - Active and Inactive SCED Constraint Reporting</c:v>
                </c:pt>
                <c:pt idx="24">
                  <c:v>PGRR057 - Responsibilities for Performing Geomagnetic Disturbance (GMD) Vulnerability</c:v>
                </c:pt>
                <c:pt idx="25">
                  <c:v>SCR797 - Provide IRR Current Operating Plan (COP) to TSPs</c:v>
                </c:pt>
                <c:pt idx="26">
                  <c:v>SCR802 - Enhance Communications of System Inertia</c:v>
                </c:pt>
                <c:pt idx="27">
                  <c:v>SCR803 - Enhance Wind Integration Report and Create Solar Integration Report and Solar Dashboard</c:v>
                </c:pt>
                <c:pt idx="28">
                  <c:v>NOGRR195 - NOGRR195 Generator Voltage Control Tolerance Band</c:v>
                </c:pt>
                <c:pt idx="29">
                  <c:v>NPRR1081 - NPRR1081 Revisions to Real-Time Reliability Deployment Price Adder to Consider Firm Load Shed</c:v>
                </c:pt>
                <c:pt idx="30">
                  <c:v>NPRR902 - NPRR902 ERCOT Critical Energy Infrastructure Information</c:v>
                </c:pt>
                <c:pt idx="31">
                  <c:v>NPRR905 - NPRR905 CRR Balancing Account Resettlement</c:v>
                </c:pt>
                <c:pt idx="32">
                  <c:v>NPRR974, NPRR978, NPRR1048, SCR806 - NPRR974 NPRR978 NPRR1048 SCR806 - Alignmt w Amndmnt PUCT SubsRule 25_505_Schedule</c:v>
                </c:pt>
                <c:pt idx="33">
                  <c:v>NPRR986, NPRR971, NPRR1043 - Implementation of NPRR986 BESTF-2 and NPRR971</c:v>
                </c:pt>
                <c:pt idx="34">
                  <c:v>NPRR998 - NPRR998 ERS Deployment and Recall Messages</c:v>
                </c:pt>
                <c:pt idx="35">
                  <c:v>SCR804 - SCR804 ERCOT GridGeo Access for Transmission Operators</c:v>
                </c:pt>
                <c:pt idx="36">
                  <c:v>SCR811 - Integrate Solar Forecasts and SCR811 Implementation</c:v>
                </c:pt>
                <c:pt idx="37">
                  <c:v>SCR800, SCR809 - SCR800 and SCR809 Implementation</c:v>
                </c:pt>
              </c:strCache>
            </c:strRef>
          </c:xVal>
          <c:yVal>
            <c:numRef>
              <c:f>'RR data'!$AI$16:$AI$53</c:f>
              <c:numCache>
                <c:formatCode>"$"#,##0</c:formatCode>
                <c:ptCount val="38"/>
                <c:pt idx="0">
                  <c:v>-4343</c:v>
                </c:pt>
                <c:pt idx="1">
                  <c:v>39855</c:v>
                </c:pt>
                <c:pt idx="2">
                  <c:v>0</c:v>
                </c:pt>
                <c:pt idx="3">
                  <c:v>0</c:v>
                </c:pt>
                <c:pt idx="4">
                  <c:v>257360</c:v>
                </c:pt>
                <c:pt idx="5">
                  <c:v>0</c:v>
                </c:pt>
                <c:pt idx="6">
                  <c:v>6585</c:v>
                </c:pt>
                <c:pt idx="7">
                  <c:v>-2703</c:v>
                </c:pt>
                <c:pt idx="8">
                  <c:v>-7490</c:v>
                </c:pt>
                <c:pt idx="9">
                  <c:v>0</c:v>
                </c:pt>
                <c:pt idx="10">
                  <c:v>-3392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-17092</c:v>
                </c:pt>
                <c:pt idx="17">
                  <c:v>-4770</c:v>
                </c:pt>
                <c:pt idx="18">
                  <c:v>0</c:v>
                </c:pt>
                <c:pt idx="19">
                  <c:v>0</c:v>
                </c:pt>
                <c:pt idx="20">
                  <c:v>11061.139999999985</c:v>
                </c:pt>
                <c:pt idx="21">
                  <c:v>0</c:v>
                </c:pt>
                <c:pt idx="22">
                  <c:v>6282.25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-1329</c:v>
                </c:pt>
                <c:pt idx="30">
                  <c:v>57087</c:v>
                </c:pt>
                <c:pt idx="31">
                  <c:v>23505</c:v>
                </c:pt>
                <c:pt idx="32">
                  <c:v>0</c:v>
                </c:pt>
                <c:pt idx="33">
                  <c:v>190914</c:v>
                </c:pt>
                <c:pt idx="34">
                  <c:v>7621</c:v>
                </c:pt>
                <c:pt idx="35">
                  <c:v>0</c:v>
                </c:pt>
                <c:pt idx="36">
                  <c:v>31678</c:v>
                </c:pt>
                <c:pt idx="3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6F1-4EB8-8A9C-47ABB1BEE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684848"/>
        <c:axId val="130687984"/>
      </c:scatterChart>
      <c:valAx>
        <c:axId val="130684848"/>
        <c:scaling>
          <c:orientation val="minMax"/>
          <c:max val="40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87984"/>
        <c:crosses val="autoZero"/>
        <c:crossBetween val="midCat"/>
      </c:valAx>
      <c:valAx>
        <c:axId val="13068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84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24451443569554E-2"/>
          <c:y val="6.0903119868637119E-2"/>
          <c:w val="0.94761154855643048"/>
          <c:h val="0.92103448275862065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'RR data'!$AH$16:$AH$53</c:f>
              <c:strCache>
                <c:ptCount val="38"/>
                <c:pt idx="0">
                  <c:v>NOGRR174 - AVR and PSS Testing Requirements</c:v>
                </c:pt>
                <c:pt idx="1">
                  <c:v>NPRR809 - GTC or GTL for New Generation Interconnection</c:v>
                </c:pt>
                <c:pt idx="2">
                  <c:v>NPRR817, NPRR847, VCMRR021 - Create a Panhandle Hub</c:v>
                </c:pt>
                <c:pt idx="3">
                  <c:v>NPRR821 - Elimination of the CRR Deration Process</c:v>
                </c:pt>
                <c:pt idx="4">
                  <c:v>NPRR833, NPRR749 - Modify PTP Obligation Bid Clearing Change</c:v>
                </c:pt>
                <c:pt idx="5">
                  <c:v>NPRR842 - Study Area Load Information</c:v>
                </c:pt>
                <c:pt idx="6">
                  <c:v>NPRR845 - RMR Process and Agreement Revisions</c:v>
                </c:pt>
                <c:pt idx="7">
                  <c:v>NPRR858 - Provide Complete Current Operating Plan (COP) Data</c:v>
                </c:pt>
                <c:pt idx="8">
                  <c:v>NPRR865, NPRR880 - Publish RTM Shift Factors for Hubs, Load Zones, and DC Ties</c:v>
                </c:pt>
                <c:pt idx="9">
                  <c:v>NPRR866, RRGRR017 - RRGRR Related to NPRR866, Mapping Registered Distributed Generation and Load Resources to Transmission Loads in the Network Operations Model</c:v>
                </c:pt>
                <c:pt idx="10">
                  <c:v>NPRR877 - Use of Actual Interval Data for IDR ESI IDs for Initial Settlement - Phase 2</c:v>
                </c:pt>
                <c:pt idx="11">
                  <c:v>NPRR899 - Digital Certificate and User Security Administrator Clarifications and Opt Out Procedure</c:v>
                </c:pt>
                <c:pt idx="12">
                  <c:v>NPRR901, NPRR910, OBDRR010 - Switchable Generation Resource Status Code</c:v>
                </c:pt>
                <c:pt idx="13">
                  <c:v>NPRR914 - Addition of Controllable Load Resources to 60-Day Reports</c:v>
                </c:pt>
                <c:pt idx="14">
                  <c:v>NPRR925, SCR798 - PTP Obligation Bid ID Limit</c:v>
                </c:pt>
                <c:pt idx="15">
                  <c:v>SCR793 - SSR Related Telemetry for Transmission Service Provider (TSP) Operators</c:v>
                </c:pt>
                <c:pt idx="16">
                  <c:v>SCR794 - Update SCED Limit Calculation</c:v>
                </c:pt>
                <c:pt idx="17">
                  <c:v>SCR796, OBDRR003, OBDRR014 - Change Validation Rules to Preclude Certain Transactions at Resource Nodes within Private Use Networks</c:v>
                </c:pt>
                <c:pt idx="18">
                  <c:v>VCMRR022 - Determination of Fuel Adder Price for Coal and Lignite Resources</c:v>
                </c:pt>
                <c:pt idx="19">
                  <c:v>NPRR856, NPRR884 - Treatment of OFFQS Status in Day-Ahead Make Whole and RUC Settlements
Adjustments to Pricing and Settlement for Reliability Unit Commitments (RUCs) of On-Line Combined Cycle Generation Resources</c:v>
                </c:pt>
                <c:pt idx="20">
                  <c:v>NPRR873 - Posting of the ERCOT Wide Intra-Hour Wind Power and Load Forecast on the MIS Public</c:v>
                </c:pt>
                <c:pt idx="21">
                  <c:v>NPRR929 - PTP Obligations with Links to an Option DAM Award Eligibility</c:v>
                </c:pt>
                <c:pt idx="22">
                  <c:v>NPRR935 - Post All Wind and Solar Forecasts</c:v>
                </c:pt>
                <c:pt idx="23">
                  <c:v>NPRR951 - Active and Inactive SCED Constraint Reporting</c:v>
                </c:pt>
                <c:pt idx="24">
                  <c:v>PGRR057 - Responsibilities for Performing Geomagnetic Disturbance (GMD) Vulnerability</c:v>
                </c:pt>
                <c:pt idx="25">
                  <c:v>SCR797 - Provide IRR Current Operating Plan (COP) to TSPs</c:v>
                </c:pt>
                <c:pt idx="26">
                  <c:v>SCR802 - Enhance Communications of System Inertia</c:v>
                </c:pt>
                <c:pt idx="27">
                  <c:v>SCR803 - Enhance Wind Integration Report and Create Solar Integration Report and Solar Dashboard</c:v>
                </c:pt>
                <c:pt idx="28">
                  <c:v>NOGRR195 - NOGRR195 Generator Voltage Control Tolerance Band</c:v>
                </c:pt>
                <c:pt idx="29">
                  <c:v>NPRR1081 - NPRR1081 Revisions to Real-Time Reliability Deployment Price Adder to Consider Firm Load Shed</c:v>
                </c:pt>
                <c:pt idx="30">
                  <c:v>NPRR902 - NPRR902 ERCOT Critical Energy Infrastructure Information</c:v>
                </c:pt>
                <c:pt idx="31">
                  <c:v>NPRR905 - NPRR905 CRR Balancing Account Resettlement</c:v>
                </c:pt>
                <c:pt idx="32">
                  <c:v>NPRR974, NPRR978, NPRR1048, SCR806 - NPRR974 NPRR978 NPRR1048 SCR806 - Alignmt w Amndmnt PUCT SubsRule 25_505_Schedule</c:v>
                </c:pt>
                <c:pt idx="33">
                  <c:v>NPRR986, NPRR971, NPRR1043 - Implementation of NPRR986 BESTF-2 and NPRR971</c:v>
                </c:pt>
                <c:pt idx="34">
                  <c:v>NPRR998 - NPRR998 ERS Deployment and Recall Messages</c:v>
                </c:pt>
                <c:pt idx="35">
                  <c:v>SCR804 - SCR804 ERCOT GridGeo Access for Transmission Operators</c:v>
                </c:pt>
                <c:pt idx="36">
                  <c:v>SCR811 - Integrate Solar Forecasts and SCR811 Implementation</c:v>
                </c:pt>
                <c:pt idx="37">
                  <c:v>SCR800, SCR809 - SCR800 and SCR809 Implementation</c:v>
                </c:pt>
              </c:strCache>
            </c:strRef>
          </c:xVal>
          <c:yVal>
            <c:numRef>
              <c:f>'RR data'!$AJ$16:$AJ$53</c:f>
              <c:numCache>
                <c:formatCode>0.0</c:formatCode>
                <c:ptCount val="38"/>
                <c:pt idx="0">
                  <c:v>1.0666666666666664</c:v>
                </c:pt>
                <c:pt idx="1">
                  <c:v>3.0666666666666664</c:v>
                </c:pt>
                <c:pt idx="2">
                  <c:v>0</c:v>
                </c:pt>
                <c:pt idx="3">
                  <c:v>0.40000000000000036</c:v>
                </c:pt>
                <c:pt idx="4">
                  <c:v>6.466666666666665</c:v>
                </c:pt>
                <c:pt idx="5">
                  <c:v>0.70000000000000018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3.3333333333333215E-2</c:v>
                </c:pt>
                <c:pt idx="10">
                  <c:v>0</c:v>
                </c:pt>
                <c:pt idx="11">
                  <c:v>1.4666666666666668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1.166666666666667</c:v>
                </c:pt>
                <c:pt idx="16">
                  <c:v>0.93333333333333357</c:v>
                </c:pt>
                <c:pt idx="17">
                  <c:v>1.5999999999999996</c:v>
                </c:pt>
                <c:pt idx="18">
                  <c:v>0</c:v>
                </c:pt>
                <c:pt idx="19">
                  <c:v>-0.36666666666666714</c:v>
                </c:pt>
                <c:pt idx="20">
                  <c:v>6.4666666666666668</c:v>
                </c:pt>
                <c:pt idx="21">
                  <c:v>-9.9999999999999645E-2</c:v>
                </c:pt>
                <c:pt idx="22">
                  <c:v>1.666666666666667</c:v>
                </c:pt>
                <c:pt idx="23">
                  <c:v>0</c:v>
                </c:pt>
                <c:pt idx="24">
                  <c:v>11.3</c:v>
                </c:pt>
                <c:pt idx="25">
                  <c:v>4.9333333333333336</c:v>
                </c:pt>
                <c:pt idx="26">
                  <c:v>0</c:v>
                </c:pt>
                <c:pt idx="27">
                  <c:v>-1</c:v>
                </c:pt>
                <c:pt idx="28">
                  <c:v>-1.1666666666666665</c:v>
                </c:pt>
                <c:pt idx="29">
                  <c:v>-0.26666666666666661</c:v>
                </c:pt>
                <c:pt idx="30">
                  <c:v>9.7333333333333343</c:v>
                </c:pt>
                <c:pt idx="31">
                  <c:v>10.833333333333332</c:v>
                </c:pt>
                <c:pt idx="32">
                  <c:v>0</c:v>
                </c:pt>
                <c:pt idx="33">
                  <c:v>1.1666666666666661</c:v>
                </c:pt>
                <c:pt idx="34">
                  <c:v>0</c:v>
                </c:pt>
                <c:pt idx="35">
                  <c:v>4.1333333333333329</c:v>
                </c:pt>
                <c:pt idx="36">
                  <c:v>-0.26666666666666661</c:v>
                </c:pt>
                <c:pt idx="3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E20-46EA-A49A-52C309D0C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655880"/>
        <c:axId val="203652352"/>
      </c:scatterChart>
      <c:valAx>
        <c:axId val="203655880"/>
        <c:scaling>
          <c:orientation val="minMax"/>
          <c:max val="40"/>
          <c:min val="0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2352"/>
        <c:crosses val="autoZero"/>
        <c:crossBetween val="midCat"/>
      </c:valAx>
      <c:valAx>
        <c:axId val="20365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5880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3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45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37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8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November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98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event?id=166385631272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November 11,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3048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8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D17AAD-4439-4FA6-B30B-F20DA6AB470A}"/>
              </a:ext>
            </a:extLst>
          </p:cNvPr>
          <p:cNvSpPr/>
          <p:nvPr/>
        </p:nvSpPr>
        <p:spPr>
          <a:xfrm>
            <a:off x="758381" y="1447800"/>
            <a:ext cx="8229600" cy="44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0142" y="3601611"/>
            <a:ext cx="8229600" cy="8762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1897299"/>
            <a:ext cx="8229600" cy="53662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2426862"/>
            <a:ext cx="8229600" cy="64511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58381" y="4478571"/>
            <a:ext cx="8229600" cy="520365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3071982"/>
            <a:ext cx="8229600" cy="52607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BES Combo Model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40386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decoupled into separate efforts below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3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 – BESTF-3 ESR Contribution to Physical Responsive Capability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and RT On-Line Reserve Capacity Calcs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IMPLEMENTED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IMPLEMENTED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RUN IN PARALLEL WITH RARF REPLACEMENT – TARGET GO-LIVE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Contribution to Physical Responsive Capability and </a:t>
            </a:r>
            <a:r>
              <a:rPr lang="en-US" sz="1100" dirty="0"/>
              <a:t>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477000" y="247386"/>
            <a:ext cx="2514600" cy="4247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8920A9-4A28-42EB-BCC5-F09817541C52}"/>
              </a:ext>
            </a:extLst>
          </p:cNvPr>
          <p:cNvSpPr txBox="1"/>
          <p:nvPr/>
        </p:nvSpPr>
        <p:spPr>
          <a:xfrm>
            <a:off x="315251" y="1513322"/>
            <a:ext cx="37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0C8421-4E97-4BC1-B867-2CB86E9748B7}"/>
              </a:ext>
            </a:extLst>
          </p:cNvPr>
          <p:cNvSpPr txBox="1"/>
          <p:nvPr/>
        </p:nvSpPr>
        <p:spPr>
          <a:xfrm>
            <a:off x="315250" y="1988362"/>
            <a:ext cx="37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2006856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981833" y="4542717"/>
            <a:ext cx="7458621" cy="48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34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Cost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5400000">
            <a:off x="6936668" y="4559968"/>
            <a:ext cx="274735" cy="154912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1531" y="6156274"/>
            <a:ext cx="3299447" cy="3821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8128235" y="2435474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10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407427" y="955923"/>
            <a:ext cx="271314" cy="347990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426420" y="4664460"/>
            <a:ext cx="252321" cy="57048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375026" y="4909507"/>
            <a:ext cx="1075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7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324243" y="3891842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21</a:t>
            </a:r>
            <a:r>
              <a:rPr lang="en-US" sz="11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Projects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493495" y="4303619"/>
            <a:ext cx="209316" cy="2490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8432" y="6158098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spend falls within the IA range the variance is 0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38752" b="35442"/>
          <a:stretch/>
        </p:blipFill>
        <p:spPr>
          <a:xfrm>
            <a:off x="2472391" y="6263738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0784" y="5465975"/>
            <a:ext cx="16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2019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33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19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39560" y="549796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2020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713896" y="3616980"/>
            <a:ext cx="305219" cy="3435196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5293190" y="4543954"/>
            <a:ext cx="330901" cy="159169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38431" y="546510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47994" y="6154709"/>
            <a:ext cx="250945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Note:</a:t>
            </a:r>
            <a:r>
              <a:rPr lang="en-US" sz="1000" dirty="0">
                <a:solidFill>
                  <a:prstClr val="black"/>
                </a:solidFill>
              </a:rPr>
              <a:t> Graph compares the posted IA cost range with the actual project spend</a:t>
            </a:r>
          </a:p>
        </p:txBody>
      </p:sp>
      <p:sp>
        <p:nvSpPr>
          <p:cNvPr id="97" name="Right Brace 96">
            <a:extLst>
              <a:ext uri="{FF2B5EF4-FFF2-40B4-BE49-F238E27FC236}">
                <a16:creationId xmlns:a16="http://schemas.microsoft.com/office/drawing/2014/main" id="{40B7B28D-1638-40E1-B3DF-3C88983EFA72}"/>
              </a:ext>
            </a:extLst>
          </p:cNvPr>
          <p:cNvSpPr/>
          <p:nvPr/>
        </p:nvSpPr>
        <p:spPr>
          <a:xfrm rot="5400000">
            <a:off x="8035802" y="5075357"/>
            <a:ext cx="280158" cy="50107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EBCD1D6-BF99-404D-989B-9C8708FDDA5E}"/>
              </a:ext>
            </a:extLst>
          </p:cNvPr>
          <p:cNvSpPr txBox="1"/>
          <p:nvPr/>
        </p:nvSpPr>
        <p:spPr>
          <a:xfrm>
            <a:off x="7458850" y="5489733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4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 Revision Request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0" name="Chart 6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592575"/>
              </p:ext>
            </p:extLst>
          </p:nvPr>
        </p:nvGraphicFramePr>
        <p:xfrm>
          <a:off x="577067" y="821978"/>
          <a:ext cx="7806290" cy="436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5" name="Straight Connector 24"/>
          <p:cNvCxnSpPr>
            <a:cxnSpLocks/>
          </p:cNvCxnSpPr>
          <p:nvPr/>
        </p:nvCxnSpPr>
        <p:spPr>
          <a:xfrm>
            <a:off x="6299471" y="1066800"/>
            <a:ext cx="1684" cy="402958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68" name="TextBox 67"/>
          <p:cNvSpPr txBox="1"/>
          <p:nvPr/>
        </p:nvSpPr>
        <p:spPr>
          <a:xfrm rot="16200000">
            <a:off x="-1021818" y="2999011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Actual $ Variance from IA Range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9013" y="454756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227896" y="443042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40843" y="406148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418260" y="4522430"/>
            <a:ext cx="356987" cy="21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64512" y="4517836"/>
            <a:ext cx="321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39880" y="4516926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15101" y="452691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99107" y="156320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72344" y="451493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67114" y="4448005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 flipH="1">
            <a:off x="2424385" y="4526176"/>
            <a:ext cx="24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11458" y="458588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29387" y="455409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06477" y="45237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89117" y="45298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0208" y="4526422"/>
            <a:ext cx="398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48586" y="452351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24932" y="4523221"/>
            <a:ext cx="322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79556" y="4706881"/>
            <a:ext cx="3309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189325" y="4563939"/>
            <a:ext cx="310950" cy="21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355777" y="45240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54504" y="452706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01724" y="437809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089115" y="44315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259899" y="4528076"/>
            <a:ext cx="351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59235" y="45281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635757" y="452350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26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807088" y="45272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27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063528" y="45326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215384" y="453045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634961" y="41723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37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805626" y="45296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4235" y="23163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34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510984" y="3858967"/>
            <a:ext cx="315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675934" y="425180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885746" y="45326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33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376592" y="453372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5DC975E-D0A6-4C94-A040-2BD1C25B01AA}"/>
              </a:ext>
            </a:extLst>
          </p:cNvPr>
          <p:cNvSpPr txBox="1"/>
          <p:nvPr/>
        </p:nvSpPr>
        <p:spPr>
          <a:xfrm>
            <a:off x="4904545" y="45296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22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634527" y="1066800"/>
            <a:ext cx="1" cy="402958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26FF551-AEA1-40B4-89FE-28BE5BC3E207}"/>
              </a:ext>
            </a:extLst>
          </p:cNvPr>
          <p:cNvCxnSpPr>
            <a:cxnSpLocks/>
          </p:cNvCxnSpPr>
          <p:nvPr/>
        </p:nvCxnSpPr>
        <p:spPr>
          <a:xfrm>
            <a:off x="7886699" y="1066800"/>
            <a:ext cx="0" cy="402002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951750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34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Duration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7974914" y="2315587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17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278679" y="824518"/>
            <a:ext cx="198809" cy="3505199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259269" y="4494588"/>
            <a:ext cx="220680" cy="52397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220109" y="4637521"/>
            <a:ext cx="1066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6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217134" y="3540539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15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47844" y="5343222"/>
            <a:ext cx="1924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2019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33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19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51427" y="5352651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2020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26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474714" y="3462945"/>
            <a:ext cx="320915" cy="345161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5054438" y="4397530"/>
            <a:ext cx="312928" cy="1590434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9665" y="5360950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Revision Requests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23125" y="6161105"/>
            <a:ext cx="3451617" cy="3958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00502" y="6161380"/>
            <a:ext cx="2070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duration falls within the IA range the variance is 0.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081" y="6247986"/>
            <a:ext cx="1518407" cy="219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5812822" y="6164820"/>
            <a:ext cx="2825751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</a:t>
            </a:r>
            <a:r>
              <a:rPr lang="en-US" sz="1000" dirty="0">
                <a:solidFill>
                  <a:prstClr val="black"/>
                </a:solidFill>
              </a:rPr>
              <a:t>: Graph compares the posted IA duration range with the actual project duration</a:t>
            </a:r>
          </a:p>
        </p:txBody>
      </p:sp>
      <p:sp>
        <p:nvSpPr>
          <p:cNvPr id="63" name="Right Brace 62"/>
          <p:cNvSpPr/>
          <p:nvPr/>
        </p:nvSpPr>
        <p:spPr>
          <a:xfrm rot="5400000">
            <a:off x="6640214" y="4437811"/>
            <a:ext cx="330649" cy="1507777"/>
          </a:xfrm>
          <a:prstGeom prst="rightBrace">
            <a:avLst>
              <a:gd name="adj1" fmla="val 0"/>
              <a:gd name="adj2" fmla="val 49532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76" name="Right Brace 75">
            <a:extLst>
              <a:ext uri="{FF2B5EF4-FFF2-40B4-BE49-F238E27FC236}">
                <a16:creationId xmlns:a16="http://schemas.microsoft.com/office/drawing/2014/main" id="{0FF10279-AF08-46AB-8443-21E16579F753}"/>
              </a:ext>
            </a:extLst>
          </p:cNvPr>
          <p:cNvSpPr/>
          <p:nvPr/>
        </p:nvSpPr>
        <p:spPr>
          <a:xfrm rot="5400000">
            <a:off x="7788262" y="4857497"/>
            <a:ext cx="298053" cy="64395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88B1C57-A5C6-4664-9325-7AFAB969A13B}"/>
              </a:ext>
            </a:extLst>
          </p:cNvPr>
          <p:cNvSpPr txBox="1"/>
          <p:nvPr/>
        </p:nvSpPr>
        <p:spPr>
          <a:xfrm>
            <a:off x="7182428" y="5364756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4 Projects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 Revision Request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738093" y="4377662"/>
            <a:ext cx="7529283" cy="677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371554" y="4188150"/>
            <a:ext cx="260852" cy="25165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-1010707" y="2751976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Number of Months from IA Range</a:t>
            </a:r>
          </a:p>
        </p:txBody>
      </p:sp>
      <p:graphicFrame>
        <p:nvGraphicFramePr>
          <p:cNvPr id="68" name="Chart 6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111366"/>
              </p:ext>
            </p:extLst>
          </p:nvPr>
        </p:nvGraphicFramePr>
        <p:xfrm>
          <a:off x="573865" y="750347"/>
          <a:ext cx="7644410" cy="428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0D615BB-A91E-4BF3-8B89-76E596FAAE8B}"/>
              </a:ext>
            </a:extLst>
          </p:cNvPr>
          <p:cNvCxnSpPr>
            <a:cxnSpLocks/>
          </p:cNvCxnSpPr>
          <p:nvPr/>
        </p:nvCxnSpPr>
        <p:spPr>
          <a:xfrm>
            <a:off x="7615311" y="867018"/>
            <a:ext cx="821" cy="4059133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371043" y="843210"/>
            <a:ext cx="44642" cy="408294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019800" y="873080"/>
            <a:ext cx="17545" cy="405307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098060" y="350520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70732" y="4062045"/>
            <a:ext cx="1488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50318" y="403527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25845" y="39370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4597" y="4379051"/>
            <a:ext cx="259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60477" y="4249620"/>
            <a:ext cx="215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22865" y="2532387"/>
            <a:ext cx="2597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6454" y="4367270"/>
            <a:ext cx="2735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00723" y="414585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94869" y="4367482"/>
            <a:ext cx="1451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99474" y="4362719"/>
            <a:ext cx="305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67261" y="435969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43299" y="436087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18637" y="437053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396370" y="436436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61491" y="403277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34293" y="39076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73470" y="410112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38967" y="437051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19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72240" y="439481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328072" y="44872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74286" y="253422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835909" y="389401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036770" y="43599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99620" y="120540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374457" y="30025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568467" y="43670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27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725951" y="46286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946145" y="469261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29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09768" y="4423512"/>
            <a:ext cx="321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289789" y="16182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80429" y="131313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651502" y="43543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14095" y="435212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93212" y="3199828"/>
            <a:ext cx="357365" cy="21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76688" y="4435718"/>
            <a:ext cx="3181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71948" y="436470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38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89967" y="4371496"/>
            <a:ext cx="2315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90667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400800" cy="518318"/>
          </a:xfrm>
        </p:spPr>
        <p:txBody>
          <a:bodyPr/>
          <a:lstStyle/>
          <a:p>
            <a:r>
              <a:rPr lang="en-US" sz="2400" dirty="0"/>
              <a:t>Revision Request Project Legend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8546"/>
            <a:ext cx="8686800" cy="3970654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800" dirty="0"/>
              <a:t>NOGRR174, AVR and PSS Testing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NPRR809, GTC or GTL for New Generation Interconnection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NPRR817, NPRR847, VCMRR021, Create a Panhandle Hub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NPRR821, Elimination of the CRR Deration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NPRR833, NPRR749, Modify PTP Obligation Bid Clearing 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NPRR842, Study Area Load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NPRR845, RMR Process and Agreement Revisions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NPRR858, Provide Complete Current Operating Plan (COP)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NPRR865, NPRR880, Publish RTM Shift Factors for Hubs, Load Zones, and DC Ties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NPRR866, RRGRR017, RRGRR Related to NPRR866, Mapping Registered Distributed Generation and Load Resources to Transmission Loads in the Network Operations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NPRR877, Use of Actual Interval Data for IDR ESI IDs for Initial Settlement - Phase 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NPRR899, Digital Certificate and User Security Administrator Clarifications and </a:t>
            </a:r>
            <a:r>
              <a:rPr lang="en-US" sz="800" dirty="0" err="1"/>
              <a:t>Opt</a:t>
            </a:r>
            <a:r>
              <a:rPr lang="en-US" sz="800" dirty="0"/>
              <a:t> Out Procedure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NPRR901, NPRR90, OBDRR010, Switchable Generation Resource Status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NPRR914, Addition of Controllable Load Resources to 60-Day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NPRR925, SCR798, PTP Obligation Bid ID Limit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SCR793, SSR Related Telemetry for Transmission Service Provider (TSP)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SCR794, Update SCED Limit Calculation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SCR796, OBDRR003, OBDRR014, Change Validation Rules to Preclude Certain Transactions at Resource Nodes within Private Use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VCMRR022, Determination of Fuel Adder Price for Coal and Lignite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NPRR856, NPRR884, Treatment of OFFQS Status in Day-Ahead Make Whole and RUC Settlements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NPRR873, Posting of the ERCOT Wide Intra-Hour Wind Power and Load Forecast on the MIS Public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NPRR929, PTP Obligations with Links to an Option DAM Award Eligibility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NPRR935, Post All Wind and Solar Forecasts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NPRR951, Active and Inactive SCED Constraint Reporting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PGRR057, Responsibilities for Performing Geomagnetic Disturbance (GMD)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SCR797</a:t>
            </a:r>
            <a:r>
              <a:rPr lang="en-US" sz="800" b="1" dirty="0"/>
              <a:t>, </a:t>
            </a:r>
            <a:r>
              <a:rPr lang="en-US" sz="800" dirty="0"/>
              <a:t>Provide IRR Current Operating Plan (COP) to TSPs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SCR802, Enhance Communications of System Inertia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SCR803, Enhance Wind Integration Report and Create Solar Integration Report and Solar Dashboard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NOGRR195, NOGRR195 Generator Voltage Control Tolerance Band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NPRR1081, NPRR1081 Revisions to Real-Time Reliability Deployment Price Adder to Consider Firm Load 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NPRR902, NPRR902 ERCOT Critical Energy Infrastructure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NPRR905, NPRR905 CRR Balancing Account Resettlement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NPRR974,NPRR978, NPRR1048, SCR806, NPRR974 NPRR978 NPRR1048 SCR806 - Alignment w Amendment PUCT Substantive Rule 25_505_Schedule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NPRR986, NPRR971, NPRR1043, Implementation of NPRR986 BESTF-2 and NPRR971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NPRR998, NPRR998 ERS Deployment and Recall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SCR8004, SCR804 ERCOT </a:t>
            </a:r>
            <a:r>
              <a:rPr lang="en-US" sz="800" dirty="0" err="1"/>
              <a:t>GridGeo</a:t>
            </a:r>
            <a:r>
              <a:rPr lang="en-US" sz="800" dirty="0"/>
              <a:t> Access for Transmission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SCR811, Integrate Solar Forecasts and SCR811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00" dirty="0"/>
              <a:t>SCR800, SCR809, SCR800 and SCR809 Implementation</a:t>
            </a:r>
          </a:p>
          <a:p>
            <a:pPr marL="0" indent="0">
              <a:buNone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09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629400" cy="518318"/>
          </a:xfrm>
        </p:spPr>
        <p:txBody>
          <a:bodyPr/>
          <a:lstStyle/>
          <a:p>
            <a:r>
              <a:rPr lang="en-US" sz="2400" dirty="0"/>
              <a:t>Impact Analysis Statistics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90573"/>
              </p:ext>
            </p:extLst>
          </p:nvPr>
        </p:nvGraphicFramePr>
        <p:xfrm>
          <a:off x="320566" y="914400"/>
          <a:ext cx="85344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Cost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Below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Exceed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2022 </a:t>
                      </a:r>
                      <a:r>
                        <a:rPr lang="en-US" sz="1100" dirty="0"/>
                        <a:t>(½ yr.)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C88E8A7C-2C43-408F-BB94-969CADD91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34352"/>
              </p:ext>
            </p:extLst>
          </p:nvPr>
        </p:nvGraphicFramePr>
        <p:xfrm>
          <a:off x="304800" y="3606800"/>
          <a:ext cx="8534400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Duration Range</a:t>
                      </a:r>
                    </a:p>
                    <a:p>
                      <a:r>
                        <a:rPr lang="en-US" sz="1600" dirty="0"/>
                        <a:t>RR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Below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Exceed IA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 2022 </a:t>
                      </a:r>
                      <a:r>
                        <a:rPr lang="en-US" sz="1100" dirty="0"/>
                        <a:t>(1/2 yr.)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8416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148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961D7B-4A84-47A2-8330-F168B853C3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C327-7BCE-44E6-81B9-3357960EA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143000"/>
            <a:ext cx="7772400" cy="1600200"/>
          </a:xfrm>
        </p:spPr>
        <p:txBody>
          <a:bodyPr/>
          <a:lstStyle/>
          <a:p>
            <a:pPr lvl="0">
              <a:tabLst>
                <a:tab pos="2057400" algn="l"/>
              </a:tabLst>
            </a:pPr>
            <a:r>
              <a:rPr lang="en-US" dirty="0">
                <a:solidFill>
                  <a:schemeClr val="tx1"/>
                </a:solidFill>
              </a:rPr>
              <a:t>Question from September PRS meeting:</a:t>
            </a:r>
          </a:p>
          <a:p>
            <a:pPr lvl="1">
              <a:tabLst>
                <a:tab pos="2057400" algn="l"/>
              </a:tabLst>
            </a:pPr>
            <a:r>
              <a:rPr lang="en-US" sz="1800" dirty="0"/>
              <a:t>Where did projects that had actuals within the IA range fall within their respective ranges? </a:t>
            </a:r>
          </a:p>
          <a:p>
            <a:pPr lvl="2">
              <a:tabLst>
                <a:tab pos="2057400" algn="l"/>
              </a:tabLst>
            </a:pPr>
            <a:r>
              <a:rPr lang="en-US" sz="1600" dirty="0"/>
              <a:t>Cost	21 of 38 projects within cost range</a:t>
            </a:r>
          </a:p>
          <a:p>
            <a:pPr lvl="2">
              <a:tabLst>
                <a:tab pos="2057400" algn="l"/>
              </a:tabLst>
            </a:pPr>
            <a:r>
              <a:rPr lang="en-US" sz="1600" dirty="0"/>
              <a:t>Duration	15 of 38 projects within duration range</a:t>
            </a:r>
          </a:p>
          <a:p>
            <a:pPr lvl="1"/>
            <a:endParaRPr lang="en-US" sz="1200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477A6C-8B59-4528-8F2C-C6A445C7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97022"/>
            <a:ext cx="7162800" cy="518318"/>
          </a:xfrm>
        </p:spPr>
        <p:txBody>
          <a:bodyPr/>
          <a:lstStyle/>
          <a:p>
            <a:r>
              <a:rPr lang="en-US" sz="2400" dirty="0"/>
              <a:t>Impact Analysis Statistics Follow-Up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7389990-8F0A-4C73-8C7B-12811C76D9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235455"/>
              </p:ext>
            </p:extLst>
          </p:nvPr>
        </p:nvGraphicFramePr>
        <p:xfrm>
          <a:off x="609600" y="3053080"/>
          <a:ext cx="36576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Cost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100%    </a:t>
                      </a:r>
                      <a:r>
                        <a:rPr lang="en-US" sz="1200" dirty="0"/>
                        <a:t>(top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75% </a:t>
                      </a:r>
                      <a:r>
                        <a:rPr lang="en-US" sz="1200" dirty="0"/>
                        <a:t>(mid/high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50% </a:t>
                      </a:r>
                      <a:r>
                        <a:rPr lang="en-US" sz="1200" dirty="0"/>
                        <a:t>(mid/low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25%   </a:t>
                      </a:r>
                      <a:r>
                        <a:rPr lang="en-US" sz="1100" dirty="0"/>
                        <a:t>(bottom quartile)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563EAE12-0780-484D-B46C-9D72790E37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4318"/>
              </p:ext>
            </p:extLst>
          </p:nvPr>
        </p:nvGraphicFramePr>
        <p:xfrm>
          <a:off x="4800600" y="3053080"/>
          <a:ext cx="36576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Duration Range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RR</a:t>
                      </a:r>
                      <a:r>
                        <a:rPr lang="en-US" sz="1600" dirty="0"/>
                        <a:t>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Within IA Range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100%    </a:t>
                      </a:r>
                      <a:r>
                        <a:rPr lang="en-US" sz="1200" dirty="0"/>
                        <a:t>(top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75% </a:t>
                      </a:r>
                      <a:r>
                        <a:rPr lang="en-US" sz="1200" dirty="0"/>
                        <a:t>(mid/high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50% </a:t>
                      </a:r>
                      <a:r>
                        <a:rPr lang="en-US" sz="1200" dirty="0"/>
                        <a:t>(mid/low quartile)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r>
                        <a:rPr lang="en-US" sz="18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en-US" dirty="0"/>
                        <a:t>25%   </a:t>
                      </a:r>
                      <a:r>
                        <a:rPr lang="en-US" sz="1100" dirty="0"/>
                        <a:t>(bottom quartile)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79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23">
            <a:extLst>
              <a:ext uri="{FF2B5EF4-FFF2-40B4-BE49-F238E27FC236}">
                <a16:creationId xmlns:a16="http://schemas.microsoft.com/office/drawing/2014/main" id="{A6020D83-A06D-4EBB-BA09-6A34EEC6A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19800"/>
            <a:ext cx="2743200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See Appendix for related information presented at September 2022 PRS meeting</a:t>
            </a:r>
          </a:p>
        </p:txBody>
      </p:sp>
    </p:spTree>
    <p:extLst>
      <p:ext uri="{BB962C8B-B14F-4D97-AF65-F5344CB8AC3E}">
        <p14:creationId xmlns:p14="http://schemas.microsoft.com/office/powerpoint/2010/main" val="81706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391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NPRR1120 Create Firm Fuel Supply Service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NOGRR226	– </a:t>
            </a:r>
            <a:r>
              <a:rPr lang="en-US" sz="14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Addition of Supplemental UFLS Stages</a:t>
            </a:r>
            <a:endParaRPr lang="en-US" sz="1400" i="1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NPRR1132	– </a:t>
            </a:r>
            <a:r>
              <a:rPr lang="en-US" sz="14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Communicate Operating Limitations during Cold and Hot 		Weather Conditions</a:t>
            </a:r>
            <a:endParaRPr lang="en-US" sz="1400" i="1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SCR821	– </a:t>
            </a:r>
            <a:r>
              <a:rPr lang="en-US" sz="1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Voltage Set Point Target Information for DGR / DESR</a:t>
            </a:r>
            <a:endParaRPr lang="en-US" sz="1400" i="1" dirty="0"/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– 11/10/2022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Appendix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Impact Analysis Statistics (presented at previous PRS meetings)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4709"/>
            <a:ext cx="8686800" cy="5327491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Off-Cycle – 10/13/2022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FFR Advancement (FFRA portion of NPRR863)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NPRR1120	</a:t>
            </a:r>
            <a:r>
              <a:rPr lang="en-US" sz="1400" kern="0" dirty="0"/>
              <a:t>– </a:t>
            </a:r>
            <a:r>
              <a:rPr lang="en-US" sz="1400" dirty="0"/>
              <a:t>Create Firm Fuel Supply Service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OBDRR039	</a:t>
            </a:r>
            <a:r>
              <a:rPr lang="en-US" sz="1400" kern="0" dirty="0"/>
              <a:t>–</a:t>
            </a:r>
            <a:r>
              <a:rPr lang="en-US" sz="1400" dirty="0"/>
              <a:t> ORDC Changes Related to NPRR1120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NPRR987(a)	</a:t>
            </a:r>
            <a:r>
              <a:rPr lang="en-US" sz="1400" kern="0" dirty="0"/>
              <a:t>– </a:t>
            </a:r>
            <a:r>
              <a:rPr lang="en-US" sz="1400" b="0" i="0" dirty="0">
                <a:effectLst/>
                <a:latin typeface="Roboto" panose="02000000000000000000" pitchFamily="2" charset="0"/>
              </a:rPr>
              <a:t>BESTF-3 ESR Contribution to Physical Responsive Capability portion</a:t>
            </a:r>
            <a:endParaRPr lang="en-US" sz="1400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NPRR1002(a)</a:t>
            </a:r>
            <a:r>
              <a:rPr lang="en-US" sz="1400" kern="0" dirty="0"/>
              <a:t>	– </a:t>
            </a:r>
            <a:r>
              <a:rPr lang="en-US" sz="1400" b="0" i="0" dirty="0">
                <a:effectLst/>
                <a:latin typeface="Roboto" panose="02000000000000000000" pitchFamily="2" charset="0"/>
              </a:rPr>
              <a:t>BESTF-5 Charging Restrictions in Emergency Conditions portion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Early December </a:t>
            </a:r>
            <a:r>
              <a:rPr lang="en-US" sz="1600" dirty="0">
                <a:latin typeface="Arial" panose="020B0604020202020204" pitchFamily="34" charset="0"/>
              </a:rPr>
              <a:t>Release – Off-Cycle –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Date TBD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NPRR1063	</a:t>
            </a:r>
            <a:r>
              <a:rPr lang="en-US" sz="1400" kern="0" dirty="0"/>
              <a:t>–</a:t>
            </a:r>
            <a:r>
              <a:rPr lang="en-US" sz="1400" dirty="0"/>
              <a:t> Dynamic Rating Transparency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Off-Cycle – 12/1/2022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NPRR1142	</a:t>
            </a:r>
            <a:r>
              <a:rPr lang="en-US" sz="1400" kern="0" dirty="0"/>
              <a:t>–</a:t>
            </a:r>
            <a:r>
              <a:rPr lang="en-US" sz="1400" dirty="0"/>
              <a:t> ERS Changes to Reflect Updated PUCT Rule Changes re SUBST. R. 25.507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</a:t>
            </a:r>
            <a:r>
              <a:rPr lang="en-US" sz="1600" b="1" dirty="0"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12/6/2022-12/8/2022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NPRR1084	</a:t>
            </a:r>
            <a:r>
              <a:rPr lang="en-US" sz="1400" kern="0" dirty="0"/>
              <a:t>– </a:t>
            </a:r>
            <a:r>
              <a:rPr lang="en-US" sz="1300" kern="0" dirty="0"/>
              <a:t>Improvements to Reporting of Resource Outages, Derates, &amp; Startup Loading Failures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NPRR1096(a)	</a:t>
            </a:r>
            <a:r>
              <a:rPr lang="en-US" sz="1400" kern="0" dirty="0"/>
              <a:t>– Require Sustained </a:t>
            </a:r>
            <a:r>
              <a:rPr lang="en-US" sz="1400" dirty="0"/>
              <a:t>Four-Hour Capability for Non-Spin portion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r>
              <a:rPr lang="en-US" sz="1200" dirty="0"/>
              <a:t>See 9/30/2022 Market Notice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NPRR1097	– Create Resource Forced Outage Report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SCR812	– Create Intermittent Renewable Generation Integration Report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6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Off-Cycle – 12/9/2022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RIOO  </a:t>
            </a:r>
            <a:r>
              <a:rPr lang="en-US" sz="1400" dirty="0">
                <a:solidFill>
                  <a:srgbClr val="FF0000"/>
                </a:solidFill>
              </a:rPr>
              <a:t>(“Create”, SODG, Load Resources functionality)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787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370318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(“Create”, SODG, Load Resources)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143000"/>
            <a:ext cx="37054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751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NPRR1096(a) – Non-Spin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7146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49" y="1780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8659700" y="1354329"/>
            <a:ext cx="37054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17526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2084295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2" name="TextBox 12">
            <a:extLst>
              <a:ext uri="{FF2B5EF4-FFF2-40B4-BE49-F238E27FC236}">
                <a16:creationId xmlns:a16="http://schemas.microsoft.com/office/drawing/2014/main" id="{AED6FA2E-F32D-4CAD-AA7A-8FCEF82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23" y="2743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52B2B0-E72D-4290-A430-8579FC3421E7}"/>
              </a:ext>
            </a:extLst>
          </p:cNvPr>
          <p:cNvSpPr txBox="1"/>
          <p:nvPr/>
        </p:nvSpPr>
        <p:spPr>
          <a:xfrm>
            <a:off x="5686139" y="30480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9" name="TextBox 12">
            <a:extLst>
              <a:ext uri="{FF2B5EF4-FFF2-40B4-BE49-F238E27FC236}">
                <a16:creationId xmlns:a16="http://schemas.microsoft.com/office/drawing/2014/main" id="{B9289A21-4522-4B32-AD58-E449A371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68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8C5F6D-835D-41DA-8C94-EADF810A990A}"/>
              </a:ext>
            </a:extLst>
          </p:cNvPr>
          <p:cNvSpPr txBox="1"/>
          <p:nvPr/>
        </p:nvSpPr>
        <p:spPr>
          <a:xfrm>
            <a:off x="5697070" y="13716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137BEB68-90B5-4990-A00C-980DF9A1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480" y="386112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Early December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60A412-7448-4145-B12C-5F88D71F07DF}"/>
              </a:ext>
            </a:extLst>
          </p:cNvPr>
          <p:cNvSpPr txBox="1"/>
          <p:nvPr/>
        </p:nvSpPr>
        <p:spPr>
          <a:xfrm>
            <a:off x="5692140" y="3768923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5" name="TextBox 12">
            <a:extLst>
              <a:ext uri="{FF2B5EF4-FFF2-40B4-BE49-F238E27FC236}">
                <a16:creationId xmlns:a16="http://schemas.microsoft.com/office/drawing/2014/main" id="{22C07CF6-93C7-4668-A8E0-D415AB3C5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636" y="2910840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</a:t>
            </a:r>
          </a:p>
        </p:txBody>
      </p:sp>
      <p:sp>
        <p:nvSpPr>
          <p:cNvPr id="62" name="TextBox 12">
            <a:extLst>
              <a:ext uri="{FF2B5EF4-FFF2-40B4-BE49-F238E27FC236}">
                <a16:creationId xmlns:a16="http://schemas.microsoft.com/office/drawing/2014/main" id="{98AF0D27-623B-45BD-884A-A2217AD99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98726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12/9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075620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5/23 – 5/25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SCR789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Ph2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63127"/>
            <a:ext cx="4648199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0700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/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61854"/>
            <a:ext cx="37054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65855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5706298" y="1365774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75FEC4B0-ABBD-4905-A404-5FEF6E948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6576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3/10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E8CB83-2693-4C3D-B7E4-0EEF197D773B}"/>
              </a:ext>
            </a:extLst>
          </p:cNvPr>
          <p:cNvSpPr txBox="1"/>
          <p:nvPr/>
        </p:nvSpPr>
        <p:spPr>
          <a:xfrm>
            <a:off x="7162800" y="1352746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2C0466-CC3B-4EBC-8463-F172375A2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4572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Market Notice sent 10/11/2022 with details of timing, summary and changes, and 24-hour support for all impacted transactions.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Off-cycle go-live scheduled on 10/13/2022 between 7pm-9pm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QSE Hotline call when upgrade starts and when complete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Operations Message after upgrade advising QSEs to update COP carrying RRS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Supporting details in last Market Readiness meeting: </a:t>
            </a:r>
            <a:r>
              <a:rPr lang="en-US" sz="1050" dirty="0">
                <a:hlinkClick r:id="rId3"/>
              </a:rPr>
              <a:t>https://www.ercot.com/calendar/event?id=1663856312722</a:t>
            </a:r>
            <a:r>
              <a:rPr lang="en-US" sz="1050" dirty="0"/>
              <a:t> </a:t>
            </a:r>
            <a:endParaRPr lang="en-US" sz="14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Excellent QSE/vendor support and participation- achieved 96% readiness on QSE AS Offers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PR394-01  NPRR1120 Create Firm Fuel Supply Service</a:t>
            </a:r>
            <a:r>
              <a:rPr lang="en-US" sz="1400" dirty="0"/>
              <a:t> (gated to Execution on 7/13/2022)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System changes go-live on 10/13/2022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Progression of changes: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Availability Plan system changes are currently in MOTE environment for testing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September 23, 2022 - FFSS Award Procurement results posted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October 13, 2022 - FFSS system changes will be implemented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November 14, 2022 - Availability Plans for an FFSSR due for all Operating Days within the next 14 days, with continuing daily obligation to provide Availability Plans thereafter 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November 15, 2022 - First Operating Day for start of FFSS Obligation Period </a:t>
            </a:r>
          </a:p>
          <a:p>
            <a:pPr lvl="3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213C7A-A761-4F23-9133-A200A46632A7}"/>
              </a:ext>
            </a:extLst>
          </p:cNvPr>
          <p:cNvSpPr/>
          <p:nvPr/>
        </p:nvSpPr>
        <p:spPr>
          <a:xfrm rot="20106273">
            <a:off x="5788254" y="786606"/>
            <a:ext cx="2712602" cy="58477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/>
                <a:solidFill>
                  <a:schemeClr val="accent3"/>
                </a:solidFill>
              </a:rPr>
              <a:t>Implemented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2760A6-E4C0-4FB7-8B2F-71F55A55DDD2}"/>
              </a:ext>
            </a:extLst>
          </p:cNvPr>
          <p:cNvSpPr/>
          <p:nvPr/>
        </p:nvSpPr>
        <p:spPr>
          <a:xfrm rot="20106273">
            <a:off x="6358145" y="3481664"/>
            <a:ext cx="2712602" cy="58477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/>
                <a:solidFill>
                  <a:schemeClr val="accent3"/>
                </a:solidFill>
              </a:rPr>
              <a:t>Implemented</a:t>
            </a:r>
          </a:p>
        </p:txBody>
      </p:sp>
    </p:spTree>
    <p:extLst>
      <p:ext uri="{BB962C8B-B14F-4D97-AF65-F5344CB8AC3E}">
        <p14:creationId xmlns:p14="http://schemas.microsoft.com/office/powerpoint/2010/main" val="383681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66294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499001"/>
              </p:ext>
            </p:extLst>
          </p:nvPr>
        </p:nvGraphicFramePr>
        <p:xfrm>
          <a:off x="152400" y="777233"/>
          <a:ext cx="8839200" cy="5378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SCR823 pending PUCT approval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4692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Ensuring Continuous Validity of PRC and Dispatch through Timely Changes to Resource Telemetry and COPs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2023-R3 go-live target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557515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709388"/>
                  </a:ext>
                </a:extLst>
              </a:tr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69613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  <a:endParaRPr lang="en-US" sz="10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RIOO portion goes live in December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portion being assessed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202386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Add a Posting Requirement to the Exceptional Fuel Cost Submission Process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Early 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162741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PGRR066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Early 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33517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113517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441339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450743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295316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233160"/>
            <a:ext cx="2438400" cy="2462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7" name="TextBox 23">
            <a:extLst>
              <a:ext uri="{FF2B5EF4-FFF2-40B4-BE49-F238E27FC236}">
                <a16:creationId xmlns:a16="http://schemas.microsoft.com/office/drawing/2014/main" id="{75F23E56-C460-48EF-A873-BF789D87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6233159"/>
            <a:ext cx="1981200" cy="2462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Sorted by Project Phase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688508"/>
              </p:ext>
            </p:extLst>
          </p:nvPr>
        </p:nvGraphicFramePr>
        <p:xfrm>
          <a:off x="89933" y="1208166"/>
          <a:ext cx="8955921" cy="395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NOGRR226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Supplemental UFLS Stages</a:t>
                      </a: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late 2023 project start to coincide with TSP implementation timeline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172907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Operating Limitations during Cold and Hot Weather Conditions</a:t>
                      </a: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RIOO, Grid Decision Support Systems, Data Management &amp; Analytic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REGULATORY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Manual implementation expected until system changes can be made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095894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Voltage Set Point Target Information for DGR / DESR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$25k-$50k,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Market input needed on Priority/Rank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7618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3770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96240" y="1295400"/>
            <a:ext cx="6477000" cy="40305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is on 11/10/2022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419464</TotalTime>
  <Words>2588</Words>
  <Application>Microsoft Office PowerPoint</Application>
  <PresentationFormat>On-screen Show (4:3)</PresentationFormat>
  <Paragraphs>866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Approved NPRRs / SCRs / xGRRs </vt:lpstr>
      <vt:lpstr>2023 Release Targets – Approved NPRRs / SCRs / xGRRs </vt:lpstr>
      <vt:lpstr>In-Flight Strategic Projects</vt:lpstr>
      <vt:lpstr>Additional Project Status Information</vt:lpstr>
      <vt:lpstr>Priority / Rank Options for Revision Requests with Impacts</vt:lpstr>
      <vt:lpstr>ERCOT Technology Working Group (TWG)</vt:lpstr>
      <vt:lpstr>Appendix</vt:lpstr>
      <vt:lpstr>BES Combo Model Implementation</vt:lpstr>
      <vt:lpstr>Variance from IA Cost Range – Revision Request Projects</vt:lpstr>
      <vt:lpstr>Variance from IA Duration Range – Revision Request Projects</vt:lpstr>
      <vt:lpstr>Revision Request Project Legend</vt:lpstr>
      <vt:lpstr>Impact Analysis Statistics Summary</vt:lpstr>
      <vt:lpstr>Impact Analysis Statistics Follow-Up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3104</cp:revision>
  <cp:lastPrinted>2022-08-13T23:36:00Z</cp:lastPrinted>
  <dcterms:created xsi:type="dcterms:W3CDTF">2016-01-21T15:20:31Z</dcterms:created>
  <dcterms:modified xsi:type="dcterms:W3CDTF">2022-11-09T16:09:58Z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