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06" r:id="rId4"/>
    <p:sldMasterId id="2147493520" r:id="rId5"/>
    <p:sldMasterId id="2147493522" r:id="rId6"/>
  </p:sldMasterIdLst>
  <p:notesMasterIdLst>
    <p:notesMasterId r:id="rId31"/>
  </p:notesMasterIdLst>
  <p:handoutMasterIdLst>
    <p:handoutMasterId r:id="rId32"/>
  </p:handoutMasterIdLst>
  <p:sldIdLst>
    <p:sldId id="533" r:id="rId7"/>
    <p:sldId id="919" r:id="rId8"/>
    <p:sldId id="917" r:id="rId9"/>
    <p:sldId id="893" r:id="rId10"/>
    <p:sldId id="922" r:id="rId11"/>
    <p:sldId id="920" r:id="rId12"/>
    <p:sldId id="921" r:id="rId13"/>
    <p:sldId id="866" r:id="rId14"/>
    <p:sldId id="867" r:id="rId15"/>
    <p:sldId id="756" r:id="rId16"/>
    <p:sldId id="918" r:id="rId17"/>
    <p:sldId id="895" r:id="rId18"/>
    <p:sldId id="905" r:id="rId19"/>
    <p:sldId id="907" r:id="rId20"/>
    <p:sldId id="915" r:id="rId21"/>
    <p:sldId id="914" r:id="rId22"/>
    <p:sldId id="894" r:id="rId23"/>
    <p:sldId id="743" r:id="rId24"/>
    <p:sldId id="880" r:id="rId25"/>
    <p:sldId id="818" r:id="rId26"/>
    <p:sldId id="923" r:id="rId27"/>
    <p:sldId id="904" r:id="rId28"/>
    <p:sldId id="908" r:id="rId29"/>
    <p:sldId id="697" r:id="rId3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7C7C7C"/>
    <a:srgbClr val="E46C0A"/>
    <a:srgbClr val="FFFFFF"/>
    <a:srgbClr val="5B9BD5"/>
    <a:srgbClr val="F8F8F8"/>
    <a:srgbClr val="ED7D31"/>
    <a:srgbClr val="FAFAFA"/>
    <a:srgbClr val="00385E"/>
    <a:srgbClr val="0053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93" autoAdjust="0"/>
    <p:restoredTop sz="96187" autoAdjust="0"/>
  </p:normalViewPr>
  <p:slideViewPr>
    <p:cSldViewPr snapToGrid="0" snapToObjects="1">
      <p:cViewPr varScale="1">
        <p:scale>
          <a:sx n="110" d="100"/>
          <a:sy n="110" d="100"/>
        </p:scale>
        <p:origin x="564" y="10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5490"/>
    </p:cViewPr>
  </p:sorterViewPr>
  <p:notesViewPr>
    <p:cSldViewPr snapToGrid="0" snapToObjects="1" showGuides="1">
      <p:cViewPr varScale="1">
        <p:scale>
          <a:sx n="62" d="100"/>
          <a:sy n="62" d="100"/>
        </p:scale>
        <p:origin x="2604" y="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heme" Target="theme/theme1.xml"/><Relationship Id="rId8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1\lfa\data\2023_LTLF_Baseline\Slide%20Data%20For%20SAWG%20Presentation\ERCOT_Peak_Demand_Scenarios_2023_203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1\lfa\data\2023_LTLF_Baseline\Slide%20Data%20For%20SAWG%20Presentation\ERCOT_Peak_Demand_Scenarios_2023_203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Historical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1311988319340676E-3"/>
                  <c:y val="6.243835520559930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7BE-4C2E-B433-9C87156ABA1E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7BE-4C2E-B433-9C87156ABA1E}"/>
                </c:ext>
              </c:extLst>
            </c:dLbl>
            <c:dLbl>
              <c:idx val="20"/>
              <c:layout>
                <c:manualLayout>
                  <c:x val="-2.9872603643842765E-2"/>
                  <c:y val="8.3771688538932604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7BE-4C2E-B433-9C87156ABA1E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Sheet1!$A$2:$A$32</c:f>
              <c:numCache>
                <c:formatCode>General</c:formatCode>
                <c:ptCount val="3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  <c:pt idx="30">
                  <c:v>2032</c:v>
                </c:pt>
              </c:numCache>
            </c:numRef>
          </c:cat>
          <c:val>
            <c:numRef>
              <c:f>Sheet1!$B$2:$B$32</c:f>
              <c:numCache>
                <c:formatCode>#,##0</c:formatCode>
                <c:ptCount val="31"/>
                <c:pt idx="0">
                  <c:v>56068.016222999999</c:v>
                </c:pt>
                <c:pt idx="1">
                  <c:v>60029.662608999999</c:v>
                </c:pt>
                <c:pt idx="2">
                  <c:v>58483.700643999997</c:v>
                </c:pt>
                <c:pt idx="3">
                  <c:v>60212.679571000001</c:v>
                </c:pt>
                <c:pt idx="4">
                  <c:v>62202.802802999999</c:v>
                </c:pt>
                <c:pt idx="5">
                  <c:v>62114.750757000002</c:v>
                </c:pt>
                <c:pt idx="6">
                  <c:v>62102.963653999999</c:v>
                </c:pt>
                <c:pt idx="7">
                  <c:v>63407.189922999998</c:v>
                </c:pt>
                <c:pt idx="8">
                  <c:v>65713.448461000007</c:v>
                </c:pt>
                <c:pt idx="9">
                  <c:v>68317.669844000004</c:v>
                </c:pt>
                <c:pt idx="10">
                  <c:v>66557.781812000001</c:v>
                </c:pt>
                <c:pt idx="11">
                  <c:v>67252.994892000002</c:v>
                </c:pt>
                <c:pt idx="12">
                  <c:v>66464.064264999994</c:v>
                </c:pt>
                <c:pt idx="13">
                  <c:v>69620.407613999996</c:v>
                </c:pt>
                <c:pt idx="14">
                  <c:v>71092.609221000006</c:v>
                </c:pt>
                <c:pt idx="15">
                  <c:v>69496.239761000004</c:v>
                </c:pt>
                <c:pt idx="16">
                  <c:v>73308.153447000004</c:v>
                </c:pt>
                <c:pt idx="17">
                  <c:v>74665.579486000002</c:v>
                </c:pt>
                <c:pt idx="18">
                  <c:v>74327.836838999996</c:v>
                </c:pt>
                <c:pt idx="19">
                  <c:v>73650.573480000006</c:v>
                </c:pt>
                <c:pt idx="20">
                  <c:v>80037.836007000005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7BE-4C2E-B433-9C87156ABA1E}"/>
            </c:ext>
          </c:extLst>
        </c:ser>
        <c:ser>
          <c:idx val="1"/>
          <c:order val="1"/>
          <c:tx>
            <c:v>Forecast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1"/>
              <c:layout>
                <c:manualLayout>
                  <c:x val="-5.8479532163742687E-2"/>
                  <c:y val="-7.111111111111109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BE-4C2E-B433-9C87156ABA1E}"/>
                </c:ext>
              </c:extLst>
            </c:dLbl>
            <c:dLbl>
              <c:idx val="30"/>
              <c:layout>
                <c:manualLayout>
                  <c:x val="-1.4294831616022449E-16"/>
                  <c:y val="-5.688888888888889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BE-4C2E-B433-9C87156ABA1E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Sheet1!$A$2:$A$32</c:f>
              <c:numCache>
                <c:formatCode>General</c:formatCode>
                <c:ptCount val="3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  <c:pt idx="30">
                  <c:v>2032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21" formatCode="#,##0">
                  <c:v>82307.793808024406</c:v>
                </c:pt>
                <c:pt idx="22" formatCode="#,##0">
                  <c:v>84325.441945759187</c:v>
                </c:pt>
                <c:pt idx="23" formatCode="#,##0">
                  <c:v>85740.485865318376</c:v>
                </c:pt>
                <c:pt idx="24" formatCode="#,##0">
                  <c:v>87131.453706543907</c:v>
                </c:pt>
                <c:pt idx="25" formatCode="#,##0">
                  <c:v>88518.19545357459</c:v>
                </c:pt>
                <c:pt idx="26" formatCode="#,##0">
                  <c:v>89089.829553884119</c:v>
                </c:pt>
                <c:pt idx="27" formatCode="#,##0">
                  <c:v>89623.840708031727</c:v>
                </c:pt>
                <c:pt idx="28" formatCode="#,##0">
                  <c:v>90119.609884605074</c:v>
                </c:pt>
                <c:pt idx="29" formatCode="#,##0">
                  <c:v>90563.229001165251</c:v>
                </c:pt>
                <c:pt idx="30" formatCode="#,##0">
                  <c:v>90977.735921493993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7BE-4C2E-B433-9C87156ABA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3496352"/>
        <c:axId val="1883499264"/>
      </c:lineChart>
      <c:catAx>
        <c:axId val="1883496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9264"/>
        <c:crosses val="autoZero"/>
        <c:auto val="1"/>
        <c:lblAlgn val="ctr"/>
        <c:lblOffset val="100"/>
        <c:noMultiLvlLbl val="0"/>
      </c:catAx>
      <c:valAx>
        <c:axId val="188349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 LTLF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</c:numCache>
            </c:numRef>
          </c:cat>
          <c:val>
            <c:numRef>
              <c:f>Sheet1!$B$2:$B$10</c:f>
              <c:numCache>
                <c:formatCode>#,##0</c:formatCode>
                <c:ptCount val="9"/>
                <c:pt idx="0">
                  <c:v>81593.260337999993</c:v>
                </c:pt>
                <c:pt idx="1">
                  <c:v>82982.098746999996</c:v>
                </c:pt>
                <c:pt idx="2">
                  <c:v>84193.341965</c:v>
                </c:pt>
                <c:pt idx="3">
                  <c:v>85383.933749000003</c:v>
                </c:pt>
                <c:pt idx="4">
                  <c:v>86546.207607999997</c:v>
                </c:pt>
                <c:pt idx="5">
                  <c:v>87668.373246000003</c:v>
                </c:pt>
                <c:pt idx="6">
                  <c:v>88751.316688999999</c:v>
                </c:pt>
                <c:pt idx="7">
                  <c:v>89814.066168000005</c:v>
                </c:pt>
                <c:pt idx="8">
                  <c:v>90855.717984000003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70-498B-A0EB-3B1D2DE83C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 LTLF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</c:numCache>
            </c:numRef>
          </c:cat>
          <c:val>
            <c:numRef>
              <c:f>Sheet1!$C$2:$C$10</c:f>
              <c:numCache>
                <c:formatCode>#,##0</c:formatCode>
                <c:ptCount val="9"/>
                <c:pt idx="0">
                  <c:v>80280.292296</c:v>
                </c:pt>
                <c:pt idx="1">
                  <c:v>81266.818029999995</c:v>
                </c:pt>
                <c:pt idx="2">
                  <c:v>82057.638124000005</c:v>
                </c:pt>
                <c:pt idx="3">
                  <c:v>82838.059236999994</c:v>
                </c:pt>
                <c:pt idx="4">
                  <c:v>83615.921809000007</c:v>
                </c:pt>
                <c:pt idx="5">
                  <c:v>84361.691785000003</c:v>
                </c:pt>
                <c:pt idx="6">
                  <c:v>85094.673274999994</c:v>
                </c:pt>
                <c:pt idx="7">
                  <c:v>85820.142183999997</c:v>
                </c:pt>
                <c:pt idx="8">
                  <c:v>86523.201677000005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70-498B-A0EB-3B1D2DE83C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2022 LTLF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</c:numCache>
            </c:numRef>
          </c:cat>
          <c:val>
            <c:numRef>
              <c:f>Sheet1!$D$2:$D$10</c:f>
              <c:numCache>
                <c:formatCode>#,##0</c:formatCode>
                <c:ptCount val="9"/>
                <c:pt idx="0">
                  <c:v>79328.625352133327</c:v>
                </c:pt>
                <c:pt idx="1">
                  <c:v>80553.618545066667</c:v>
                </c:pt>
                <c:pt idx="2">
                  <c:v>81581.340911333347</c:v>
                </c:pt>
                <c:pt idx="3">
                  <c:v>82605.758452533337</c:v>
                </c:pt>
                <c:pt idx="4">
                  <c:v>83398.064937733332</c:v>
                </c:pt>
                <c:pt idx="5">
                  <c:v>84146.103560599993</c:v>
                </c:pt>
                <c:pt idx="6">
                  <c:v>84878.12974293335</c:v>
                </c:pt>
                <c:pt idx="7">
                  <c:v>85569.332573199979</c:v>
                </c:pt>
                <c:pt idx="8">
                  <c:v>86233.212782133342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70-498B-A0EB-3B1D2DE83C9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2023 LTLF</c:v>
                </c:pt>
              </c:strCache>
            </c:strRef>
          </c:tx>
          <c:invertIfNegative val="0"/>
          <c:val>
            <c:numRef>
              <c:f>Sheet1!$E$2:$E$10</c:f>
              <c:numCache>
                <c:formatCode>#,##0</c:formatCode>
                <c:ptCount val="9"/>
                <c:pt idx="0">
                  <c:v>82307.793808024406</c:v>
                </c:pt>
                <c:pt idx="1">
                  <c:v>84325.441945759187</c:v>
                </c:pt>
                <c:pt idx="2">
                  <c:v>85740.485865318376</c:v>
                </c:pt>
                <c:pt idx="3">
                  <c:v>87131.453706543907</c:v>
                </c:pt>
                <c:pt idx="4">
                  <c:v>88518.19545357459</c:v>
                </c:pt>
                <c:pt idx="5">
                  <c:v>89089.829553884119</c:v>
                </c:pt>
                <c:pt idx="6">
                  <c:v>89623.840708031727</c:v>
                </c:pt>
                <c:pt idx="7">
                  <c:v>90119.609884605074</c:v>
                </c:pt>
                <c:pt idx="8">
                  <c:v>90563.229001165251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70-498B-A0EB-3B1D2DE83C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914688"/>
        <c:axId val="635909280"/>
      </c:barChart>
      <c:catAx>
        <c:axId val="6359146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09280"/>
        <c:crosses val="autoZero"/>
        <c:auto val="1"/>
        <c:lblAlgn val="ctr"/>
        <c:lblOffset val="100"/>
        <c:noMultiLvlLbl val="0"/>
      </c:catAx>
      <c:valAx>
        <c:axId val="635909280"/>
        <c:scaling>
          <c:orientation val="minMax"/>
          <c:min val="6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1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D42-43B1-A290-4D916D894201}"/>
              </c:ext>
            </c:extLst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D42-43B1-A290-4D916D894201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5400000" spcFirstLastPara="1" vertOverflow="overflow" horzOverflow="overflow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Sheet1!$B$23:$R$23</c:f>
              <c:strCache>
                <c:ptCount val="1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Forecast</c:v>
                </c:pt>
                <c:pt idx="16">
                  <c:v>P90</c:v>
                </c:pt>
              </c:strCache>
            </c:strRef>
          </c:cat>
          <c:val>
            <c:numRef>
              <c:f>Sheet1!$B$24:$R$24</c:f>
              <c:numCache>
                <c:formatCode>General</c:formatCode>
                <c:ptCount val="17"/>
                <c:pt idx="0">
                  <c:v>81643.537169777817</c:v>
                </c:pt>
                <c:pt idx="1">
                  <c:v>81569.279261923468</c:v>
                </c:pt>
                <c:pt idx="2">
                  <c:v>81947.39723788602</c:v>
                </c:pt>
                <c:pt idx="3">
                  <c:v>84190.132683668664</c:v>
                </c:pt>
                <c:pt idx="4">
                  <c:v>85695.662807247791</c:v>
                </c:pt>
                <c:pt idx="5">
                  <c:v>84678.405952288318</c:v>
                </c:pt>
                <c:pt idx="6">
                  <c:v>82860.842804455227</c:v>
                </c:pt>
                <c:pt idx="7">
                  <c:v>80588.811693702024</c:v>
                </c:pt>
                <c:pt idx="8">
                  <c:v>83145.426662372003</c:v>
                </c:pt>
                <c:pt idx="9">
                  <c:v>81137.120334603984</c:v>
                </c:pt>
                <c:pt idx="10">
                  <c:v>79268.760920831875</c:v>
                </c:pt>
                <c:pt idx="11">
                  <c:v>82633.389894286243</c:v>
                </c:pt>
                <c:pt idx="12">
                  <c:v>81398.367853301635</c:v>
                </c:pt>
                <c:pt idx="13">
                  <c:v>81307.535870534048</c:v>
                </c:pt>
                <c:pt idx="14">
                  <c:v>77427.97902607279</c:v>
                </c:pt>
                <c:pt idx="15" formatCode="#,##0">
                  <c:v>82307.793808024406</c:v>
                </c:pt>
                <c:pt idx="16" formatCode="_(* #,##0_);_(* \(#,##0\);_(* &quot;-&quot;??_);_(@_)">
                  <c:v>85085.308694272113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42-43B1-A290-4D916D8942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6948207"/>
        <c:axId val="1656941135"/>
      </c:barChart>
      <c:catAx>
        <c:axId val="165694820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Historical Weather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6941135"/>
        <c:crosses val="autoZero"/>
        <c:auto val="1"/>
        <c:lblAlgn val="ctr"/>
        <c:lblOffset val="100"/>
        <c:noMultiLvlLbl val="0"/>
      </c:catAx>
      <c:valAx>
        <c:axId val="1656941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6948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v>Mild Weather (2021)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8.5470085470085791E-3"/>
                  <c:y val="6.462585034013605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9B-44B9-A877-4D21D2310CE1}"/>
                </c:ext>
              </c:extLst>
            </c:dLbl>
            <c:dLbl>
              <c:idx val="9"/>
              <c:layout>
                <c:manualLayout>
                  <c:x val="0"/>
                  <c:y val="7.823129251700673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9B-44B9-A877-4D21D2310CE1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Charts!$A$3:$A$12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Charts!$B$3:$B$12</c:f>
              <c:numCache>
                <c:formatCode>_(* #,##0_);_(* \(#,##0\);_(* "-"??_);_(@_)</c:formatCode>
                <c:ptCount val="10"/>
                <c:pt idx="0">
                  <c:v>77427.97902607279</c:v>
                </c:pt>
                <c:pt idx="1">
                  <c:v>79095.731981666977</c:v>
                </c:pt>
                <c:pt idx="2">
                  <c:v>80163.050346043034</c:v>
                </c:pt>
                <c:pt idx="3">
                  <c:v>81304.55612521898</c:v>
                </c:pt>
                <c:pt idx="4">
                  <c:v>82755.22452114294</c:v>
                </c:pt>
                <c:pt idx="5">
                  <c:v>83592.270685259908</c:v>
                </c:pt>
                <c:pt idx="6">
                  <c:v>84400.014008648344</c:v>
                </c:pt>
                <c:pt idx="7">
                  <c:v>85168.36078623285</c:v>
                </c:pt>
                <c:pt idx="8">
                  <c:v>85881.582484283063</c:v>
                </c:pt>
                <c:pt idx="9">
                  <c:v>86563.49065502864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9B-44B9-A877-4D21D2310CE1}"/>
            </c:ext>
          </c:extLst>
        </c:ser>
        <c:ser>
          <c:idx val="2"/>
          <c:order val="1"/>
          <c:tx>
            <c:v>Extreme Weather (2011)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1025641025641039E-2"/>
                  <c:y val="-7.142857142857142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9B-44B9-A877-4D21D2310CE1}"/>
                </c:ext>
              </c:extLst>
            </c:dLbl>
            <c:dLbl>
              <c:idx val="9"/>
              <c:layout>
                <c:manualLayout>
                  <c:x val="-1.6042780748663103E-2"/>
                  <c:y val="-8.163265306122448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9B-44B9-A877-4D21D2310CE1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Charts!$A$3:$A$12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Charts!$C$3:$C$12</c:f>
              <c:numCache>
                <c:formatCode>_(* #,##0_);_(* \(#,##0\);_(* "-"??_);_(@_)</c:formatCode>
                <c:ptCount val="10"/>
                <c:pt idx="0">
                  <c:v>85695.662807247791</c:v>
                </c:pt>
                <c:pt idx="1">
                  <c:v>87297.53117705528</c:v>
                </c:pt>
                <c:pt idx="2">
                  <c:v>88377.205319644578</c:v>
                </c:pt>
                <c:pt idx="3">
                  <c:v>89541.39286331099</c:v>
                </c:pt>
                <c:pt idx="4">
                  <c:v>90678.851009640057</c:v>
                </c:pt>
                <c:pt idx="5">
                  <c:v>91416.053252527607</c:v>
                </c:pt>
                <c:pt idx="6">
                  <c:v>92115.323121501817</c:v>
                </c:pt>
                <c:pt idx="7">
                  <c:v>92776.321828345841</c:v>
                </c:pt>
                <c:pt idx="8">
                  <c:v>93385.379188359293</c:v>
                </c:pt>
                <c:pt idx="9">
                  <c:v>93965.81459987635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D9B-44B9-A877-4D21D2310CE1}"/>
            </c:ext>
          </c:extLst>
        </c:ser>
        <c:ser>
          <c:idx val="3"/>
          <c:order val="2"/>
          <c:tx>
            <c:strRef>
              <c:f>Charts!$D$2</c:f>
              <c:strCache>
                <c:ptCount val="1"/>
                <c:pt idx="0">
                  <c:v>Forecast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9B-44B9-A877-4D21D2310CE1}"/>
                </c:ext>
              </c:extLst>
            </c:dLbl>
            <c:dLbl>
              <c:idx val="9"/>
              <c:layout>
                <c:manualLayout>
                  <c:x val="-1.2535467724819686E-16"/>
                  <c:y val="-4.42176870748299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D9B-44B9-A877-4D21D2310CE1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Charts!$A$3:$A$12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Charts!$D$3:$D$12</c:f>
              <c:numCache>
                <c:formatCode>_(* #,##0_);_(* \(#,##0\);_(* "-"??_);_(@_)</c:formatCode>
                <c:ptCount val="10"/>
                <c:pt idx="0">
                  <c:v>82307.793808024406</c:v>
                </c:pt>
                <c:pt idx="1">
                  <c:v>84325.441945759187</c:v>
                </c:pt>
                <c:pt idx="2">
                  <c:v>85740.485865318376</c:v>
                </c:pt>
                <c:pt idx="3">
                  <c:v>87131.453706543907</c:v>
                </c:pt>
                <c:pt idx="4">
                  <c:v>88518.19545357459</c:v>
                </c:pt>
                <c:pt idx="5">
                  <c:v>89089.829553884119</c:v>
                </c:pt>
                <c:pt idx="6">
                  <c:v>89623.840708031727</c:v>
                </c:pt>
                <c:pt idx="7">
                  <c:v>90119.609884605074</c:v>
                </c:pt>
                <c:pt idx="8">
                  <c:v>90563.229001165251</c:v>
                </c:pt>
                <c:pt idx="9">
                  <c:v>90977.735921493993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D9B-44B9-A877-4D21D2310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0821919"/>
        <c:axId val="1660826495"/>
      </c:lineChart>
      <c:catAx>
        <c:axId val="16608219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0826495"/>
        <c:crosses val="autoZero"/>
        <c:auto val="1"/>
        <c:lblAlgn val="ctr"/>
        <c:lblOffset val="100"/>
        <c:noMultiLvlLbl val="0"/>
      </c:catAx>
      <c:valAx>
        <c:axId val="1660826495"/>
        <c:scaling>
          <c:orientation val="minMax"/>
          <c:min val="7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0821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Sheet2!$E$24</c:f>
              <c:strCache>
                <c:ptCount val="1"/>
                <c:pt idx="0">
                  <c:v>Maximum Coincident Factors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Sheet2!$A$25:$A$34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Sheet2!$E$25:$E$34</c:f>
              <c:numCache>
                <c:formatCode>#,##0</c:formatCode>
                <c:ptCount val="10"/>
                <c:pt idx="0">
                  <c:v>82307.793808024406</c:v>
                </c:pt>
                <c:pt idx="1">
                  <c:v>84325.441945759187</c:v>
                </c:pt>
                <c:pt idx="2">
                  <c:v>85740.485865318376</c:v>
                </c:pt>
                <c:pt idx="3">
                  <c:v>87131.453706543907</c:v>
                </c:pt>
                <c:pt idx="4">
                  <c:v>88518.19545357459</c:v>
                </c:pt>
                <c:pt idx="5">
                  <c:v>89089.829553884119</c:v>
                </c:pt>
                <c:pt idx="6">
                  <c:v>89623.840708031727</c:v>
                </c:pt>
                <c:pt idx="7">
                  <c:v>90119.609884605074</c:v>
                </c:pt>
                <c:pt idx="8">
                  <c:v>90563.229001165251</c:v>
                </c:pt>
                <c:pt idx="9">
                  <c:v>90977.735921493993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71-4A57-8B16-089A0B411AAC}"/>
            </c:ext>
          </c:extLst>
        </c:ser>
        <c:ser>
          <c:idx val="1"/>
          <c:order val="1"/>
          <c:tx>
            <c:strRef>
              <c:f>Sheet2!$F$24</c:f>
              <c:strCache>
                <c:ptCount val="1"/>
                <c:pt idx="0">
                  <c:v>Average Coincident Factors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Sheet2!$A$25:$A$34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Sheet2!$F$25:$F$34</c:f>
              <c:numCache>
                <c:formatCode>#,##0</c:formatCode>
                <c:ptCount val="10"/>
                <c:pt idx="0">
                  <c:v>81388.782496857704</c:v>
                </c:pt>
                <c:pt idx="1">
                  <c:v>83369.452505799563</c:v>
                </c:pt>
                <c:pt idx="2">
                  <c:v>84803.101544190227</c:v>
                </c:pt>
                <c:pt idx="3">
                  <c:v>86202.459922027701</c:v>
                </c:pt>
                <c:pt idx="4">
                  <c:v>87588.925337778404</c:v>
                </c:pt>
                <c:pt idx="5">
                  <c:v>88161.047364318336</c:v>
                </c:pt>
                <c:pt idx="6">
                  <c:v>88695.910472614967</c:v>
                </c:pt>
                <c:pt idx="7">
                  <c:v>89192.46465451704</c:v>
                </c:pt>
                <c:pt idx="8">
                  <c:v>89637.105880106887</c:v>
                </c:pt>
                <c:pt idx="9">
                  <c:v>90052.657583046472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71-4A57-8B16-089A0B411AAC}"/>
            </c:ext>
          </c:extLst>
        </c:ser>
        <c:ser>
          <c:idx val="2"/>
          <c:order val="2"/>
          <c:tx>
            <c:strRef>
              <c:f>Sheet2!$G$24</c:f>
              <c:strCache>
                <c:ptCount val="1"/>
                <c:pt idx="0">
                  <c:v>Minimum Coincident Factors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Sheet2!$A$25:$A$34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Sheet2!$G$25:$G$34</c:f>
              <c:numCache>
                <c:formatCode>#,##0</c:formatCode>
                <c:ptCount val="10"/>
                <c:pt idx="0">
                  <c:v>80108.091535400614</c:v>
                </c:pt>
                <c:pt idx="1">
                  <c:v>82026.835243628811</c:v>
                </c:pt>
                <c:pt idx="2">
                  <c:v>83408.444464929067</c:v>
                </c:pt>
                <c:pt idx="3">
                  <c:v>84780.97925184769</c:v>
                </c:pt>
                <c:pt idx="4">
                  <c:v>86154.393191848882</c:v>
                </c:pt>
                <c:pt idx="5">
                  <c:v>86699.258777489245</c:v>
                </c:pt>
                <c:pt idx="6">
                  <c:v>87206.716024762674</c:v>
                </c:pt>
                <c:pt idx="7">
                  <c:v>87675.897251886505</c:v>
                </c:pt>
                <c:pt idx="8">
                  <c:v>88093.141040960865</c:v>
                </c:pt>
                <c:pt idx="9">
                  <c:v>88481.237027449402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71-4A57-8B16-089A0B411A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60637199"/>
        <c:axId val="1960637615"/>
      </c:barChart>
      <c:catAx>
        <c:axId val="196063719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0637615"/>
        <c:crosses val="autoZero"/>
        <c:auto val="1"/>
        <c:lblAlgn val="ctr"/>
        <c:lblOffset val="100"/>
        <c:noMultiLvlLbl val="0"/>
      </c:catAx>
      <c:valAx>
        <c:axId val="1960637615"/>
        <c:scaling>
          <c:orientation val="minMax"/>
          <c:max val="95000"/>
          <c:min val="6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0637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Actual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6115702479339041E-3"/>
                  <c:y val="5.089058524173021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FA-40C0-9C8C-DB4C0B868661}"/>
                </c:ext>
              </c:extLst>
            </c:dLbl>
            <c:dLbl>
              <c:idx val="20"/>
              <c:layout>
                <c:manualLayout>
                  <c:x val="-3.3057851239669422E-2"/>
                  <c:y val="0.1017811704834605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FA-40C0-9C8C-DB4C0B868661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Sheet2!$A$25:$A$55</c:f>
              <c:numCache>
                <c:formatCode>General</c:formatCode>
                <c:ptCount val="3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  <c:pt idx="30">
                  <c:v>2032</c:v>
                </c:pt>
              </c:numCache>
            </c:numRef>
          </c:cat>
          <c:val>
            <c:numRef>
              <c:f>Sheet2!$D$25:$D$55</c:f>
              <c:numCache>
                <c:formatCode>#,##0</c:formatCode>
                <c:ptCount val="31"/>
                <c:pt idx="0">
                  <c:v>279859.6870799</c:v>
                </c:pt>
                <c:pt idx="1">
                  <c:v>284353.90650709998</c:v>
                </c:pt>
                <c:pt idx="2">
                  <c:v>288361.99867200002</c:v>
                </c:pt>
                <c:pt idx="3">
                  <c:v>298432.47526520002</c:v>
                </c:pt>
                <c:pt idx="4">
                  <c:v>304957.92492400005</c:v>
                </c:pt>
                <c:pt idx="5">
                  <c:v>306569.30899529997</c:v>
                </c:pt>
                <c:pt idx="6">
                  <c:v>310833.73215150001</c:v>
                </c:pt>
                <c:pt idx="7">
                  <c:v>307366.35633109999</c:v>
                </c:pt>
                <c:pt idx="8">
                  <c:v>318268.53254619997</c:v>
                </c:pt>
                <c:pt idx="9">
                  <c:v>333968.61783040001</c:v>
                </c:pt>
                <c:pt idx="10">
                  <c:v>324986.4682069</c:v>
                </c:pt>
                <c:pt idx="11">
                  <c:v>331715.67967869999</c:v>
                </c:pt>
                <c:pt idx="12">
                  <c:v>340115.32008689997</c:v>
                </c:pt>
                <c:pt idx="13">
                  <c:v>347470.25214420003</c:v>
                </c:pt>
                <c:pt idx="14">
                  <c:v>351344.21178869996</c:v>
                </c:pt>
                <c:pt idx="15">
                  <c:v>357227.08584829996</c:v>
                </c:pt>
                <c:pt idx="16">
                  <c:v>376206.85495070001</c:v>
                </c:pt>
                <c:pt idx="17">
                  <c:v>383811.73911860003</c:v>
                </c:pt>
                <c:pt idx="18">
                  <c:v>381749.36703879997</c:v>
                </c:pt>
                <c:pt idx="19">
                  <c:v>392667.75227190001</c:v>
                </c:pt>
                <c:pt idx="20">
                  <c:v>419000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FA-40C0-9C8C-DB4C0B868661}"/>
            </c:ext>
          </c:extLst>
        </c:ser>
        <c:ser>
          <c:idx val="1"/>
          <c:order val="1"/>
          <c:tx>
            <c:v>Forecast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1"/>
              <c:layout>
                <c:manualLayout>
                  <c:x val="-8.3746556473829198E-2"/>
                  <c:y val="-8.142493638676845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FA-40C0-9C8C-DB4C0B868661}"/>
                </c:ext>
              </c:extLst>
            </c:dLbl>
            <c:dLbl>
              <c:idx val="30"/>
              <c:layout>
                <c:manualLayout>
                  <c:x val="-8.8154269972451783E-3"/>
                  <c:y val="-4.749787955894826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FA-40C0-9C8C-DB4C0B868661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Sheet2!$A$25:$A$55</c:f>
              <c:numCache>
                <c:formatCode>General</c:formatCode>
                <c:ptCount val="3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  <c:pt idx="30">
                  <c:v>2032</c:v>
                </c:pt>
              </c:numCache>
            </c:numRef>
          </c:cat>
          <c:val>
            <c:numRef>
              <c:f>Sheet2!$E$25:$E$55</c:f>
              <c:numCache>
                <c:formatCode>General</c:formatCode>
                <c:ptCount val="31"/>
                <c:pt idx="21" formatCode="#,##0">
                  <c:v>445388.32874604361</c:v>
                </c:pt>
                <c:pt idx="22" formatCode="#,##0">
                  <c:v>464983.03511211491</c:v>
                </c:pt>
                <c:pt idx="23" formatCode="#,##0">
                  <c:v>480009.06915424363</c:v>
                </c:pt>
                <c:pt idx="24" formatCode="#,##0">
                  <c:v>494259.92187221727</c:v>
                </c:pt>
                <c:pt idx="25" formatCode="#,##0">
                  <c:v>508344.48950593686</c:v>
                </c:pt>
                <c:pt idx="26" formatCode="#,##0">
                  <c:v>516425.15897125489</c:v>
                </c:pt>
                <c:pt idx="27" formatCode="#,##0">
                  <c:v>521236.67275671888</c:v>
                </c:pt>
                <c:pt idx="28" formatCode="#,##0">
                  <c:v>527020.02294971899</c:v>
                </c:pt>
                <c:pt idx="29" formatCode="#,##0">
                  <c:v>532397.85134937183</c:v>
                </c:pt>
                <c:pt idx="30" formatCode="#,##0">
                  <c:v>538741.67400132632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3FA-40C0-9C8C-DB4C0B8686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7458815"/>
        <c:axId val="1837455487"/>
      </c:lineChart>
      <c:catAx>
        <c:axId val="183745881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7455487"/>
        <c:crosses val="autoZero"/>
        <c:auto val="1"/>
        <c:lblAlgn val="ctr"/>
        <c:lblOffset val="100"/>
        <c:tickLblSkip val="2"/>
        <c:noMultiLvlLbl val="0"/>
      </c:catAx>
      <c:valAx>
        <c:axId val="1837455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GWh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74588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2020 LTLF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Sheet2!$A$2:$A$10</c:f>
              <c:numCache>
                <c:formatCode>General</c:formatCode>
                <c:ptCount val="9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</c:numCache>
            </c:numRef>
          </c:cat>
          <c:val>
            <c:numRef>
              <c:f>Sheet2!$B$2:$B$10</c:f>
              <c:numCache>
                <c:formatCode>#,##0</c:formatCode>
                <c:ptCount val="9"/>
                <c:pt idx="0">
                  <c:v>437920.94658999995</c:v>
                </c:pt>
                <c:pt idx="1">
                  <c:v>449969.40743999998</c:v>
                </c:pt>
                <c:pt idx="2">
                  <c:v>458262.88689999998</c:v>
                </c:pt>
                <c:pt idx="3">
                  <c:v>467416.14311</c:v>
                </c:pt>
                <c:pt idx="4">
                  <c:v>476372.81974000001</c:v>
                </c:pt>
                <c:pt idx="5">
                  <c:v>486219.76094999997</c:v>
                </c:pt>
                <c:pt idx="6">
                  <c:v>493415.23830000003</c:v>
                </c:pt>
                <c:pt idx="7">
                  <c:v>501621.55832999997</c:v>
                </c:pt>
                <c:pt idx="8">
                  <c:v>509666.70071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A5-4A6D-855D-B0C7EFF90A9D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2021 LTLF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Sheet2!$A$2:$A$10</c:f>
              <c:numCache>
                <c:formatCode>General</c:formatCode>
                <c:ptCount val="9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</c:numCache>
            </c:numRef>
          </c:cat>
          <c:val>
            <c:numRef>
              <c:f>Sheet2!$C$2:$C$10</c:f>
              <c:numCache>
                <c:formatCode>#,##0</c:formatCode>
                <c:ptCount val="9"/>
                <c:pt idx="0">
                  <c:v>434006.16029999999</c:v>
                </c:pt>
                <c:pt idx="1">
                  <c:v>444425.81474</c:v>
                </c:pt>
                <c:pt idx="2">
                  <c:v>450675.86481</c:v>
                </c:pt>
                <c:pt idx="3">
                  <c:v>457853.97666000004</c:v>
                </c:pt>
                <c:pt idx="4">
                  <c:v>464902.53875999997</c:v>
                </c:pt>
                <c:pt idx="5">
                  <c:v>472950.00085000001</c:v>
                </c:pt>
                <c:pt idx="6">
                  <c:v>478510.29349000001</c:v>
                </c:pt>
                <c:pt idx="7">
                  <c:v>485142.97662000003</c:v>
                </c:pt>
                <c:pt idx="8">
                  <c:v>491642.19552000001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A5-4A6D-855D-B0C7EFF90A9D}"/>
            </c:ext>
          </c:extLst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2022 LTLF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Sheet2!$A$2:$A$10</c:f>
              <c:numCache>
                <c:formatCode>General</c:formatCode>
                <c:ptCount val="9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</c:numCache>
            </c:numRef>
          </c:cat>
          <c:val>
            <c:numRef>
              <c:f>Sheet2!$D$2:$D$10</c:f>
              <c:numCache>
                <c:formatCode>#,##0</c:formatCode>
                <c:ptCount val="9"/>
                <c:pt idx="0">
                  <c:v>439714.06056999997</c:v>
                </c:pt>
                <c:pt idx="1">
                  <c:v>452161.05605999997</c:v>
                </c:pt>
                <c:pt idx="2">
                  <c:v>460428.76274000003</c:v>
                </c:pt>
                <c:pt idx="3">
                  <c:v>469633.64081000001</c:v>
                </c:pt>
                <c:pt idx="4">
                  <c:v>476838.75112999999</c:v>
                </c:pt>
                <c:pt idx="5">
                  <c:v>484883.46102999995</c:v>
                </c:pt>
                <c:pt idx="6">
                  <c:v>490231.68132999999</c:v>
                </c:pt>
                <c:pt idx="7">
                  <c:v>496464.39354000002</c:v>
                </c:pt>
                <c:pt idx="8">
                  <c:v>502356.70047000004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A5-4A6D-855D-B0C7EFF90A9D}"/>
            </c:ext>
          </c:extLst>
        </c:ser>
        <c:ser>
          <c:idx val="3"/>
          <c:order val="3"/>
          <c:tx>
            <c:strRef>
              <c:f>Sheet2!$E$1</c:f>
              <c:strCache>
                <c:ptCount val="1"/>
                <c:pt idx="0">
                  <c:v>2023 LTLF</c:v>
                </c:pt>
              </c:strCache>
            </c:strRef>
          </c:tx>
          <c:invertIfNegative val="0"/>
          <c:val>
            <c:numRef>
              <c:f>Sheet2!$E$2:$E$10</c:f>
              <c:numCache>
                <c:formatCode>#,##0</c:formatCode>
                <c:ptCount val="9"/>
                <c:pt idx="0">
                  <c:v>445388.32874604361</c:v>
                </c:pt>
                <c:pt idx="1">
                  <c:v>464983.03511211491</c:v>
                </c:pt>
                <c:pt idx="2">
                  <c:v>480009.06915424363</c:v>
                </c:pt>
                <c:pt idx="3">
                  <c:v>494259.92187221727</c:v>
                </c:pt>
                <c:pt idx="4">
                  <c:v>508344.48950593686</c:v>
                </c:pt>
                <c:pt idx="5">
                  <c:v>516425.15897125489</c:v>
                </c:pt>
                <c:pt idx="6">
                  <c:v>521236.67275671888</c:v>
                </c:pt>
                <c:pt idx="7">
                  <c:v>527020.02294971899</c:v>
                </c:pt>
                <c:pt idx="8">
                  <c:v>532397.85134937183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A5-4A6D-855D-B0C7EFF90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37358975"/>
        <c:axId val="1837341919"/>
      </c:barChart>
      <c:catAx>
        <c:axId val="183735897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7341919"/>
        <c:crosses val="autoZero"/>
        <c:auto val="1"/>
        <c:lblAlgn val="ctr"/>
        <c:lblOffset val="100"/>
        <c:noMultiLvlLbl val="0"/>
      </c:catAx>
      <c:valAx>
        <c:axId val="1837341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GWh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7358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8/19/2021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Residential with PV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3"/>
              <c:numFmt formatCode="#,##0.00" sourceLinked="0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0-F510-433F-9633-9345EEA148FB}"/>
                </c:ext>
              </c:extLst>
            </c:dLbl>
            <c:dLbl>
              <c:idx val="16"/>
              <c:numFmt formatCode="#,##0.00" sourceLinked="0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F510-433F-9633-9345EEA148FB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'[Rooftop PV Slide.xlsx]Graph'!$M$434:$M$457</c:f>
              <c:numCache>
                <c:formatCode>General</c:formatCode>
                <c:ptCount val="24"/>
                <c:pt idx="0">
                  <c:v>2.3623231280999999</c:v>
                </c:pt>
                <c:pt idx="1">
                  <c:v>2.1719898502000001</c:v>
                </c:pt>
                <c:pt idx="2">
                  <c:v>2.0404524126000001</c:v>
                </c:pt>
                <c:pt idx="3">
                  <c:v>1.9237514143000001</c:v>
                </c:pt>
                <c:pt idx="4">
                  <c:v>1.8648201331000001</c:v>
                </c:pt>
                <c:pt idx="5">
                  <c:v>1.8532289517</c:v>
                </c:pt>
                <c:pt idx="6">
                  <c:v>1.866777371</c:v>
                </c:pt>
                <c:pt idx="7">
                  <c:v>1.6221450915</c:v>
                </c:pt>
                <c:pt idx="8">
                  <c:v>0.86662512479999998</c:v>
                </c:pt>
                <c:pt idx="9">
                  <c:v>-0.220110483</c:v>
                </c:pt>
                <c:pt idx="10">
                  <c:v>-1.043259567</c:v>
                </c:pt>
                <c:pt idx="11">
                  <c:v>-1.721696839</c:v>
                </c:pt>
                <c:pt idx="12">
                  <c:v>-2.1343995009999999</c:v>
                </c:pt>
                <c:pt idx="13">
                  <c:v>-2.2307009980000001</c:v>
                </c:pt>
                <c:pt idx="14">
                  <c:v>-1.8144732109999999</c:v>
                </c:pt>
                <c:pt idx="15">
                  <c:v>-1.091551747</c:v>
                </c:pt>
                <c:pt idx="16">
                  <c:v>2.02091514E-2</c:v>
                </c:pt>
                <c:pt idx="17">
                  <c:v>1.4241811980000001</c:v>
                </c:pt>
                <c:pt idx="18">
                  <c:v>2.7810309484000002</c:v>
                </c:pt>
                <c:pt idx="19">
                  <c:v>3.5240585691000001</c:v>
                </c:pt>
                <c:pt idx="20">
                  <c:v>3.7301840265999999</c:v>
                </c:pt>
                <c:pt idx="21">
                  <c:v>3.5602805324000002</c:v>
                </c:pt>
                <c:pt idx="22">
                  <c:v>3.2484628951999999</c:v>
                </c:pt>
                <c:pt idx="23">
                  <c:v>2.8276880200000001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10-433F-9633-9345EEA148FB}"/>
            </c:ext>
          </c:extLst>
        </c:ser>
        <c:ser>
          <c:idx val="1"/>
          <c:order val="1"/>
          <c:tx>
            <c:v>Residential w/o PV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10-433F-9633-9345EEA148FB}"/>
                </c:ext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510-433F-9633-9345EEA148FB}"/>
                </c:ext>
              </c:extLst>
            </c:dLbl>
            <c:numFmt formatCode="#,##0.00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val>
            <c:numRef>
              <c:f>'[Rooftop PV Slide.xlsx]Graph'!$N$434:$N$457</c:f>
              <c:numCache>
                <c:formatCode>General</c:formatCode>
                <c:ptCount val="24"/>
                <c:pt idx="0">
                  <c:v>1.9473349084</c:v>
                </c:pt>
                <c:pt idx="1">
                  <c:v>1.8023239723</c:v>
                </c:pt>
                <c:pt idx="2">
                  <c:v>1.6885591671</c:v>
                </c:pt>
                <c:pt idx="3">
                  <c:v>1.6068504445</c:v>
                </c:pt>
                <c:pt idx="4">
                  <c:v>1.5537541853000001</c:v>
                </c:pt>
                <c:pt idx="5">
                  <c:v>1.5565585765000001</c:v>
                </c:pt>
                <c:pt idx="6">
                  <c:v>1.5842930792000001</c:v>
                </c:pt>
                <c:pt idx="7">
                  <c:v>1.5402909551999999</c:v>
                </c:pt>
                <c:pt idx="8">
                  <c:v>1.5326424675999999</c:v>
                </c:pt>
                <c:pt idx="9">
                  <c:v>1.7126196765999999</c:v>
                </c:pt>
                <c:pt idx="10">
                  <c:v>1.9555824771999999</c:v>
                </c:pt>
                <c:pt idx="11">
                  <c:v>2.217268373</c:v>
                </c:pt>
                <c:pt idx="12">
                  <c:v>2.488027379</c:v>
                </c:pt>
                <c:pt idx="13">
                  <c:v>2.7220235546999998</c:v>
                </c:pt>
                <c:pt idx="14">
                  <c:v>2.9309237695000001</c:v>
                </c:pt>
                <c:pt idx="15">
                  <c:v>3.1288901795999999</c:v>
                </c:pt>
                <c:pt idx="16">
                  <c:v>3.3226183521000001</c:v>
                </c:pt>
                <c:pt idx="17">
                  <c:v>3.4661008948999998</c:v>
                </c:pt>
                <c:pt idx="18">
                  <c:v>3.4504946781000001</c:v>
                </c:pt>
                <c:pt idx="19">
                  <c:v>3.2720493109</c:v>
                </c:pt>
                <c:pt idx="20">
                  <c:v>3.1105369011000001</c:v>
                </c:pt>
                <c:pt idx="21">
                  <c:v>2.9522330409999999</c:v>
                </c:pt>
                <c:pt idx="22">
                  <c:v>2.6768096055999999</c:v>
                </c:pt>
                <c:pt idx="23">
                  <c:v>2.3456645785000001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510-433F-9633-9345EEA148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16285343"/>
        <c:axId val="1716280351"/>
      </c:lineChart>
      <c:catAx>
        <c:axId val="171628534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6280351"/>
        <c:crosses val="autoZero"/>
        <c:auto val="1"/>
        <c:lblAlgn val="ctr"/>
        <c:lblOffset val="100"/>
        <c:noMultiLvlLbl val="0"/>
      </c:catAx>
      <c:valAx>
        <c:axId val="17162803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kW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6285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11/8/2022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166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0266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918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7418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439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02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786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9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286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583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07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19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072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6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37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85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102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46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22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96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29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32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16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08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16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39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55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5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11/8/2022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25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7" r:id="rId1"/>
    <p:sldLayoutId id="2147493508" r:id="rId2"/>
    <p:sldLayoutId id="2147493509" r:id="rId3"/>
    <p:sldLayoutId id="2147493510" r:id="rId4"/>
    <p:sldLayoutId id="2147493511" r:id="rId5"/>
    <p:sldLayoutId id="2147493512" r:id="rId6"/>
    <p:sldLayoutId id="2147493513" r:id="rId7"/>
    <p:sldLayoutId id="2147493514" r:id="rId8"/>
    <p:sldLayoutId id="2147493515" r:id="rId9"/>
    <p:sldLayoutId id="2147493516" r:id="rId10"/>
    <p:sldLayoutId id="214749351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3" r:id="rId1"/>
    <p:sldLayoutId id="2147493524" r:id="rId2"/>
    <p:sldLayoutId id="214749352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77146" y="1854844"/>
            <a:ext cx="5166854" cy="33547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en-US" sz="2400" b="1" kern="0" dirty="0">
                <a:solidFill>
                  <a:prstClr val="black"/>
                </a:solidFill>
              </a:rPr>
              <a:t>2023 Long-Term Load Forecast</a:t>
            </a:r>
          </a:p>
          <a:p>
            <a:pPr>
              <a:defRPr/>
            </a:pPr>
            <a:endParaRPr lang="en-US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b="1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i="1" kern="0" dirty="0">
                <a:solidFill>
                  <a:prstClr val="black"/>
                </a:solidFill>
              </a:rPr>
              <a:t>Calvin Opheim</a:t>
            </a: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Load Forecasting &amp; Analysis</a:t>
            </a:r>
          </a:p>
          <a:p>
            <a:pPr>
              <a:defRPr/>
            </a:pPr>
            <a:endParaRPr lang="en-US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SAWG</a:t>
            </a: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November 9, 2022</a:t>
            </a:r>
          </a:p>
        </p:txBody>
      </p:sp>
    </p:spTree>
    <p:extLst>
      <p:ext uri="{BB962C8B-B14F-4D97-AF65-F5344CB8AC3E}">
        <p14:creationId xmlns:p14="http://schemas.microsoft.com/office/powerpoint/2010/main" val="3300640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Recent Annual Energy Forecasts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9000181-FEF4-4D14-A142-BB65689A50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5296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198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Rooftop PV Forecast</a:t>
            </a:r>
          </a:p>
        </p:txBody>
      </p:sp>
    </p:spTree>
    <p:extLst>
      <p:ext uri="{BB962C8B-B14F-4D97-AF65-F5344CB8AC3E}">
        <p14:creationId xmlns:p14="http://schemas.microsoft.com/office/powerpoint/2010/main" val="1318090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Rooftop PV Forecast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An hourly rooftop PV forecast was created</a:t>
            </a:r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 forecast was created for residential ESIIDs using the load profile assignment for each weather zone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Total installed capacity was approximately 1,528 MW as of September 2022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Forecast is for the total installed capacity to increase to approximately 6,500 MW by August 2032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The gross forecast minus the rooftop PV forecast results in the net forecast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endParaRPr lang="en-US" sz="2000" b="1" dirty="0">
              <a:solidFill>
                <a:prstClr val="black"/>
              </a:solidFill>
            </a:endParaRPr>
          </a:p>
          <a:p>
            <a:pPr>
              <a:lnSpc>
                <a:spcPct val="20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321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Rooftop PV Forecast -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B0569B0-72DD-4EB4-B8E0-75838C4D739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058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Rooftop PV Forecast -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Calculate the total hourly demands for residential ESIIDs with PV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Calculate the total hourly demands for residential ESIIDs without PV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Divide the total hour demand values by the number of ESIIDs (result is an average use per ESIID with and without PV)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Create models for the average use per ESIID with and without PV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Run the models for the average use per ESIID with and without PV using historical weather data from 2007 – 2021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Subtract the average use per ESIID without PV by the average use per ESIID with PV for each hour (call this the PV hourly factors)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b="1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b="1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20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140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Rooftop PV Forecast -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Multiply the PV hourly factors by the forecasted number of PV Premises (this is the total PV forecast to be applied to the Long-Term Load Forecast)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Subtract the PV forecast from the Long-Term Load Forecast for each of the historical weather years (2007 – 2021)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Assume the same PV hourly factor for residential and business ESIIDs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b="1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20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047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Residential ESIIDs with PV have greater average usage per hour than ESIIDs without PV during the early morning and evening hours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Some studies suggest that customers with PV tend to use more energy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To compensate for this, should the shapes be unitized?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b="1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20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19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198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Forecast Adjustments</a:t>
            </a:r>
          </a:p>
        </p:txBody>
      </p:sp>
    </p:spTree>
    <p:extLst>
      <p:ext uri="{BB962C8B-B14F-4D97-AF65-F5344CB8AC3E}">
        <p14:creationId xmlns:p14="http://schemas.microsoft.com/office/powerpoint/2010/main" val="3839819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Load Forecast Adjustments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prstClr val="black"/>
                </a:solidFill>
              </a:rPr>
              <a:t>Remainder of Lubbock’s load (~200 MW) added to North Forecast  beginning 6/1/2023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5"/>
          <a:stretch/>
        </p:blipFill>
        <p:spPr>
          <a:xfrm>
            <a:off x="304800" y="2453316"/>
            <a:ext cx="8534399" cy="358950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122370" y="6042822"/>
            <a:ext cx="671682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“Fiber Services in Lubbock, TX.” </a:t>
            </a:r>
            <a:r>
              <a:rPr lang="en-US" sz="800" i="1" dirty="0"/>
              <a:t>About NTS</a:t>
            </a:r>
            <a:r>
              <a:rPr lang="en-US" sz="800" dirty="0"/>
              <a:t>, NTS Communications, Inc., 2018, www.ntscom.com/aboutnts/primary-locations/lubbock-tx. </a:t>
            </a:r>
          </a:p>
        </p:txBody>
      </p:sp>
    </p:spTree>
    <p:extLst>
      <p:ext uri="{BB962C8B-B14F-4D97-AF65-F5344CB8AC3E}">
        <p14:creationId xmlns:p14="http://schemas.microsoft.com/office/powerpoint/2010/main" val="453802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10" t="28638" b="12146"/>
          <a:stretch/>
        </p:blipFill>
        <p:spPr>
          <a:xfrm>
            <a:off x="304799" y="2453315"/>
            <a:ext cx="8534401" cy="35760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Load Forecast Adjustments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000" dirty="0">
                <a:solidFill>
                  <a:prstClr val="black"/>
                </a:solidFill>
              </a:rPr>
              <a:t>Rayburn load (~200 MW) added to East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22370" y="6042822"/>
            <a:ext cx="671682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“RCEC.” </a:t>
            </a:r>
            <a:r>
              <a:rPr lang="en-US" sz="800" i="1" dirty="0"/>
              <a:t>PROJECTS&gt;OFFICE&gt;RCEC</a:t>
            </a:r>
            <a:r>
              <a:rPr lang="en-US" sz="800" dirty="0"/>
              <a:t>, Alliance Architects, 2019, www.alliancearch.com/projects/office/rcec/. </a:t>
            </a:r>
          </a:p>
        </p:txBody>
      </p:sp>
    </p:spTree>
    <p:extLst>
      <p:ext uri="{BB962C8B-B14F-4D97-AF65-F5344CB8AC3E}">
        <p14:creationId xmlns:p14="http://schemas.microsoft.com/office/powerpoint/2010/main" val="32918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tabLst>
                <a:tab pos="5888038" algn="dec"/>
              </a:tabLst>
            </a:pPr>
            <a:r>
              <a:rPr lang="en-US" sz="2000" dirty="0"/>
              <a:t>ERCOT System Forecast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r>
              <a:rPr lang="en-US" sz="2000" dirty="0"/>
              <a:t>Rooftop PV Forecast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r>
              <a:rPr lang="en-US" sz="2000" dirty="0"/>
              <a:t>Forecast Adjustments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r>
              <a:rPr lang="en-US" sz="2000" dirty="0"/>
              <a:t>Assumptions and Challenges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r>
              <a:rPr lang="en-US" sz="2000" dirty="0"/>
              <a:t>Questions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endParaRPr lang="en-US" sz="2000" b="1" dirty="0"/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endParaRPr lang="en-US" sz="2000" b="1" dirty="0"/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endParaRPr lang="en-US" sz="2000" b="1" dirty="0"/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7255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Load Forecast Adjustments – Industrial Facilities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000" dirty="0"/>
              <a:t>Adjustments added for Large Industrial Facilities</a:t>
            </a:r>
          </a:p>
          <a:p>
            <a:pPr lvl="1">
              <a:lnSpc>
                <a:spcPct val="200000"/>
              </a:lnSpc>
            </a:pPr>
            <a:r>
              <a:rPr lang="en-US" sz="2000" dirty="0"/>
              <a:t>Coast 650 MW</a:t>
            </a:r>
          </a:p>
          <a:p>
            <a:pPr lvl="1">
              <a:lnSpc>
                <a:spcPct val="200000"/>
              </a:lnSpc>
            </a:pPr>
            <a:r>
              <a:rPr lang="en-US" sz="2000" dirty="0"/>
              <a:t>Far West from 200 to 1,000 MW</a:t>
            </a:r>
          </a:p>
          <a:p>
            <a:pPr lvl="1">
              <a:lnSpc>
                <a:spcPct val="200000"/>
              </a:lnSpc>
            </a:pPr>
            <a:r>
              <a:rPr lang="en-US" sz="2000" dirty="0"/>
              <a:t>South from 620 to 930 MW</a:t>
            </a:r>
          </a:p>
          <a:p>
            <a:pPr lvl="1">
              <a:lnSpc>
                <a:spcPct val="200000"/>
              </a:lnSpc>
            </a:pPr>
            <a:r>
              <a:rPr lang="en-US" sz="2000" dirty="0"/>
              <a:t>South Central 500 to 1,300 MW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63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Load Forecast Adjustments - LFLs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000" dirty="0"/>
              <a:t>Adjustments added for Large Flexible Loads</a:t>
            </a:r>
          </a:p>
          <a:p>
            <a:pPr lvl="1">
              <a:lnSpc>
                <a:spcPct val="200000"/>
              </a:lnSpc>
            </a:pPr>
            <a:r>
              <a:rPr lang="en-US" sz="2000" dirty="0"/>
              <a:t>700 MW per year were added from 2023 through 2027</a:t>
            </a:r>
          </a:p>
          <a:p>
            <a:pPr lvl="1"/>
            <a:r>
              <a:rPr lang="en-US" sz="2000" dirty="0"/>
              <a:t>Only 10% of the load is assumed to be operational during peak periods</a:t>
            </a:r>
          </a:p>
          <a:p>
            <a:pPr lvl="1">
              <a:lnSpc>
                <a:spcPct val="200000"/>
              </a:lnSpc>
            </a:pPr>
            <a:r>
              <a:rPr lang="en-US" sz="2000" dirty="0"/>
              <a:t>25% assigned to North Central</a:t>
            </a:r>
          </a:p>
          <a:p>
            <a:pPr lvl="1">
              <a:lnSpc>
                <a:spcPct val="200000"/>
              </a:lnSpc>
            </a:pPr>
            <a:r>
              <a:rPr lang="en-US" sz="2000" dirty="0"/>
              <a:t>20% assigned to each of Far West, North, and West</a:t>
            </a:r>
          </a:p>
          <a:p>
            <a:pPr lvl="1">
              <a:lnSpc>
                <a:spcPct val="200000"/>
              </a:lnSpc>
            </a:pPr>
            <a:r>
              <a:rPr lang="en-US" sz="2000" dirty="0"/>
              <a:t>15% assigned to South Central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3006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198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Assumptions and Challenges</a:t>
            </a:r>
          </a:p>
        </p:txBody>
      </p:sp>
    </p:spTree>
    <p:extLst>
      <p:ext uri="{BB962C8B-B14F-4D97-AF65-F5344CB8AC3E}">
        <p14:creationId xmlns:p14="http://schemas.microsoft.com/office/powerpoint/2010/main" val="3700078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pPr>
              <a:lnSpc>
                <a:spcPct val="200000"/>
              </a:lnSpc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Inherent Levels from the Input Data of</a:t>
            </a:r>
          </a:p>
          <a:p>
            <a:pPr lvl="1">
              <a:lnSpc>
                <a:spcPct val="200000"/>
              </a:lnSpc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Appliance Stock and Energy Efficiency</a:t>
            </a:r>
          </a:p>
          <a:p>
            <a:pPr lvl="1">
              <a:lnSpc>
                <a:spcPct val="200000"/>
              </a:lnSpc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Demand Response </a:t>
            </a:r>
          </a:p>
          <a:p>
            <a:pPr lvl="1">
              <a:lnSpc>
                <a:spcPct val="200000"/>
              </a:lnSpc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4 CP Impact</a:t>
            </a:r>
          </a:p>
          <a:p>
            <a:pPr lvl="1">
              <a:lnSpc>
                <a:spcPct val="200000"/>
              </a:lnSpc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Price Responsive Load</a:t>
            </a:r>
          </a:p>
          <a:p>
            <a:pPr lvl="1">
              <a:lnSpc>
                <a:spcPct val="200000"/>
              </a:lnSpc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Electric Vehicles (Brattle forecast indicates small impact)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endParaRPr lang="en-US" sz="2000" b="1" dirty="0">
              <a:solidFill>
                <a:prstClr val="black"/>
              </a:solidFill>
            </a:endParaRPr>
          </a:p>
          <a:p>
            <a:pPr>
              <a:lnSpc>
                <a:spcPct val="20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5667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2095500"/>
            <a:ext cx="85725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043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198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System Load Forecast</a:t>
            </a:r>
          </a:p>
        </p:txBody>
      </p:sp>
    </p:spTree>
    <p:extLst>
      <p:ext uri="{BB962C8B-B14F-4D97-AF65-F5344CB8AC3E}">
        <p14:creationId xmlns:p14="http://schemas.microsoft.com/office/powerpoint/2010/main" val="4178738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ERCOT Summer Peak Demand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DF7DD711-2CAA-4AC1-B026-C7595EC71B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2137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Recent Summer Peak Demand Forecasts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C8779CAE-EF3C-4BC5-A222-2D56F0EB18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93308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2023 Summer Peak Demand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CAF48D7-9991-4C76-8A23-BB1252C55FA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324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Summer Peak Demand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0EEE6C3-043C-4399-A50E-70CA83C3E39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8546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Historical Coincident Factors Scenario Forecasts</a:t>
            </a:r>
            <a:r>
              <a:rPr lang="en-US" sz="2400" dirty="0">
                <a:highlight>
                  <a:srgbClr val="FFFF00"/>
                </a:highlight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5F9DE8E-1AF2-4E8D-8604-56E483E0F30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646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ERCOT Annual Energy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9A0F8C6-8F2D-47D1-A687-BB27EA38547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2033375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0" ma:contentTypeDescription="Create a new document." ma:contentTypeScope="" ma:versionID="b043b82a8de636bc1ea7cf422dd796b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78c9bce5adce976f91a2b6d4efe6f23f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D5DF2C-E38B-49F7-BC0D-EB6DBB14B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30418</TotalTime>
  <Words>667</Words>
  <Application>Microsoft Office PowerPoint</Application>
  <PresentationFormat>On-screen Show (4:3)</PresentationFormat>
  <Paragraphs>168</Paragraphs>
  <Slides>24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3_Office Theme</vt:lpstr>
      <vt:lpstr>2_Custom Design</vt:lpstr>
      <vt:lpstr>1_Office Theme</vt:lpstr>
      <vt:lpstr>PowerPoint Presentation</vt:lpstr>
      <vt:lpstr>Agenda</vt:lpstr>
      <vt:lpstr>PowerPoint Presentation</vt:lpstr>
      <vt:lpstr>ERCOT Summer Peak Demand Forecast</vt:lpstr>
      <vt:lpstr>Recent Summer Peak Demand Forecasts</vt:lpstr>
      <vt:lpstr>2023 Summer Peak Demand Scenarios</vt:lpstr>
      <vt:lpstr>Summer Peak Demand Scenarios</vt:lpstr>
      <vt:lpstr>Historical Coincident Factors Scenario Forecasts </vt:lpstr>
      <vt:lpstr>ERCOT Annual Energy Forecast</vt:lpstr>
      <vt:lpstr>Recent Annual Energy Forecasts</vt:lpstr>
      <vt:lpstr>PowerPoint Presentation</vt:lpstr>
      <vt:lpstr>Rooftop PV Forecast</vt:lpstr>
      <vt:lpstr>Rooftop PV Forecast - Approach</vt:lpstr>
      <vt:lpstr>Rooftop PV Forecast - Approach</vt:lpstr>
      <vt:lpstr>Rooftop PV Forecast - Approach</vt:lpstr>
      <vt:lpstr>Observations</vt:lpstr>
      <vt:lpstr>PowerPoint Presentation</vt:lpstr>
      <vt:lpstr>Load Forecast Adjustments</vt:lpstr>
      <vt:lpstr>Load Forecast Adjustments</vt:lpstr>
      <vt:lpstr>Load Forecast Adjustments – Industrial Facilities</vt:lpstr>
      <vt:lpstr>Load Forecast Adjustments - LFLs</vt:lpstr>
      <vt:lpstr>PowerPoint Presentation</vt:lpstr>
      <vt:lpstr>Assumptions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Opheim, Calvin</cp:lastModifiedBy>
  <cp:revision>1174</cp:revision>
  <cp:lastPrinted>2015-06-01T15:38:52Z</cp:lastPrinted>
  <dcterms:created xsi:type="dcterms:W3CDTF">2010-04-12T23:12:02Z</dcterms:created>
  <dcterms:modified xsi:type="dcterms:W3CDTF">2022-11-08T19:54:18Z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