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42"/>
  </p:notesMasterIdLst>
  <p:handoutMasterIdLst>
    <p:handoutMasterId r:id="rId43"/>
  </p:handoutMasterIdLst>
  <p:sldIdLst>
    <p:sldId id="256" r:id="rId3"/>
    <p:sldId id="652" r:id="rId4"/>
    <p:sldId id="654" r:id="rId5"/>
    <p:sldId id="659" r:id="rId6"/>
    <p:sldId id="655" r:id="rId7"/>
    <p:sldId id="664" r:id="rId8"/>
    <p:sldId id="358" r:id="rId9"/>
    <p:sldId id="360" r:id="rId10"/>
    <p:sldId id="295" r:id="rId11"/>
    <p:sldId id="355" r:id="rId12"/>
    <p:sldId id="285" r:id="rId13"/>
    <p:sldId id="356" r:id="rId14"/>
    <p:sldId id="354" r:id="rId15"/>
    <p:sldId id="327" r:id="rId16"/>
    <p:sldId id="259" r:id="rId17"/>
    <p:sldId id="297" r:id="rId18"/>
    <p:sldId id="264" r:id="rId19"/>
    <p:sldId id="265" r:id="rId20"/>
    <p:sldId id="359" r:id="rId21"/>
    <p:sldId id="296" r:id="rId22"/>
    <p:sldId id="267" r:id="rId23"/>
    <p:sldId id="268" r:id="rId24"/>
    <p:sldId id="269" r:id="rId25"/>
    <p:sldId id="300" r:id="rId26"/>
    <p:sldId id="270" r:id="rId27"/>
    <p:sldId id="271" r:id="rId28"/>
    <p:sldId id="301" r:id="rId29"/>
    <p:sldId id="272" r:id="rId30"/>
    <p:sldId id="274" r:id="rId31"/>
    <p:sldId id="275" r:id="rId32"/>
    <p:sldId id="276" r:id="rId33"/>
    <p:sldId id="302" r:id="rId34"/>
    <p:sldId id="303" r:id="rId35"/>
    <p:sldId id="291" r:id="rId36"/>
    <p:sldId id="304" r:id="rId37"/>
    <p:sldId id="305" r:id="rId38"/>
    <p:sldId id="306" r:id="rId39"/>
    <p:sldId id="307" r:id="rId40"/>
    <p:sldId id="308" r:id="rId41"/>
  </p:sldIdLst>
  <p:sldSz cx="9144000" cy="6858000" type="screen4x3"/>
  <p:notesSz cx="6950075" cy="92360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0C1A50-DF36-FE60-5388-6945B374DC80}" name="Cole Benson" initials="CB" userId="0f00ff836de30594" providerId="Windows Live"/>
  <p188:author id="{1E9B346C-46A3-FFD0-3344-8384B1869BD1}" name="Alex Dombrowsky" initials="AD" userId="a325ed9c21e6607a" providerId="Windows Live"/>
  <p188:author id="{D0E5C6B5-2FE6-2978-F069-28A74ABBA64B}" name="Kevin Carden" initials="KC" userId="87fa135dd320493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strape" initials="A" lastIdx="8" clrIdx="0"/>
  <p:cmAuthor id="7" name="Nick" initials="N" lastIdx="10" clrIdx="7">
    <p:extLst>
      <p:ext uri="{19B8F6BF-5375-455C-9EA6-DF929625EA0E}">
        <p15:presenceInfo xmlns:p15="http://schemas.microsoft.com/office/powerpoint/2012/main" userId="Nick" providerId="None"/>
      </p:ext>
    </p:extLst>
  </p:cmAuthor>
  <p:cmAuthor id="1" name="Analyst1" initials="A" lastIdx="7" clrIdx="1"/>
  <p:cmAuthor id="8" name="Kevin Carden" initials="KC" lastIdx="27" clrIdx="8">
    <p:extLst>
      <p:ext uri="{19B8F6BF-5375-455C-9EA6-DF929625EA0E}">
        <p15:presenceInfo xmlns:p15="http://schemas.microsoft.com/office/powerpoint/2012/main" userId="08d1ba0b839f8b7f" providerId="Windows Live"/>
      </p:ext>
    </p:extLst>
  </p:cmAuthor>
  <p:cmAuthor id="2" name="NickW" initials="N" lastIdx="47" clrIdx="2"/>
  <p:cmAuthor id="9" name="Chase" initials="C" lastIdx="1" clrIdx="9">
    <p:extLst>
      <p:ext uri="{19B8F6BF-5375-455C-9EA6-DF929625EA0E}">
        <p15:presenceInfo xmlns:p15="http://schemas.microsoft.com/office/powerpoint/2012/main" userId="Chase" providerId="None"/>
      </p:ext>
    </p:extLst>
  </p:cmAuthor>
  <p:cmAuthor id="3" name="Parth" initials="P" lastIdx="8" clrIdx="3"/>
  <p:cmAuthor id="10" name="Alex Dombrowsky" initials="AD" lastIdx="4" clrIdx="10">
    <p:extLst>
      <p:ext uri="{19B8F6BF-5375-455C-9EA6-DF929625EA0E}">
        <p15:presenceInfo xmlns:p15="http://schemas.microsoft.com/office/powerpoint/2012/main" userId="Alex Dombrowsky" providerId="None"/>
      </p:ext>
    </p:extLst>
  </p:cmAuthor>
  <p:cmAuthor id="4" name="Kevin" initials="KDC" lastIdx="17" clrIdx="4"/>
  <p:cmAuthor id="5" name="Cole-PC" initials="DT" lastIdx="29" clrIdx="5">
    <p:extLst>
      <p:ext uri="{19B8F6BF-5375-455C-9EA6-DF929625EA0E}">
        <p15:presenceInfo xmlns:p15="http://schemas.microsoft.com/office/powerpoint/2012/main" userId="Cole-PC" providerId="None"/>
      </p:ext>
    </p:extLst>
  </p:cmAuthor>
  <p:cmAuthor id="6" name="KEVIN2-PC" initials="K" lastIdx="35" clrIdx="6">
    <p:extLst>
      <p:ext uri="{19B8F6BF-5375-455C-9EA6-DF929625EA0E}">
        <p15:presenceInfo xmlns:p15="http://schemas.microsoft.com/office/powerpoint/2012/main" userId="KEVIN2-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9F"/>
    <a:srgbClr val="F6B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364" autoAdjust="0"/>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7692C-054F-4DD0-9A4A-1022047350C6}" type="doc">
      <dgm:prSet loTypeId="urn:microsoft.com/office/officeart/2005/8/layout/process1" loCatId="process" qsTypeId="urn:microsoft.com/office/officeart/2005/8/quickstyle/simple1" qsCatId="simple" csTypeId="urn:microsoft.com/office/officeart/2005/8/colors/accent1_2" csCatId="accent1" phldr="1"/>
      <dgm:spPr/>
    </dgm:pt>
    <dgm:pt modelId="{CAA8DE82-A3FF-428B-9F74-3BFEAAA41C9B}">
      <dgm:prSet phldrT="[Text]"/>
      <dgm:spPr/>
      <dgm:t>
        <a:bodyPr/>
        <a:lstStyle/>
        <a:p>
          <a:r>
            <a:rPr lang="en-US" dirty="0"/>
            <a:t>41 </a:t>
          </a:r>
        </a:p>
        <a:p>
          <a:r>
            <a:rPr lang="en-US" dirty="0"/>
            <a:t>Weather Years</a:t>
          </a:r>
        </a:p>
      </dgm:t>
    </dgm:pt>
    <dgm:pt modelId="{D821C303-EEE9-4412-8D34-AC569FE14B62}" type="parTrans" cxnId="{1B0D4194-A07A-4365-B9E3-55CD82DF3981}">
      <dgm:prSet/>
      <dgm:spPr/>
      <dgm:t>
        <a:bodyPr/>
        <a:lstStyle/>
        <a:p>
          <a:endParaRPr lang="en-US"/>
        </a:p>
      </dgm:t>
    </dgm:pt>
    <dgm:pt modelId="{88123C8C-EC34-4184-AD65-DB59C719AD6B}" type="sibTrans" cxnId="{1B0D4194-A07A-4365-B9E3-55CD82DF3981}">
      <dgm:prSet/>
      <dgm:spPr/>
      <dgm:t>
        <a:bodyPr/>
        <a:lstStyle/>
        <a:p>
          <a:endParaRPr lang="en-US"/>
        </a:p>
      </dgm:t>
    </dgm:pt>
    <dgm:pt modelId="{8D18494D-2567-4151-835D-A67954490039}">
      <dgm:prSet phldrT="[Text]"/>
      <dgm:spPr/>
      <dgm:t>
        <a:bodyPr/>
        <a:lstStyle/>
        <a:p>
          <a:r>
            <a:rPr lang="en-US" dirty="0"/>
            <a:t>5 </a:t>
          </a:r>
        </a:p>
        <a:p>
          <a:r>
            <a:rPr lang="en-US" dirty="0"/>
            <a:t>Forecast Error Points</a:t>
          </a:r>
        </a:p>
      </dgm:t>
    </dgm:pt>
    <dgm:pt modelId="{A2A0BDAF-08DD-4E1E-A219-C52B6245E451}" type="parTrans" cxnId="{F42BE5A7-E7B4-4022-B7D5-056A929D25EA}">
      <dgm:prSet/>
      <dgm:spPr/>
      <dgm:t>
        <a:bodyPr/>
        <a:lstStyle/>
        <a:p>
          <a:endParaRPr lang="en-US"/>
        </a:p>
      </dgm:t>
    </dgm:pt>
    <dgm:pt modelId="{6AC3BF04-E06C-4367-96AA-03E1193CA5B8}" type="sibTrans" cxnId="{F42BE5A7-E7B4-4022-B7D5-056A929D25EA}">
      <dgm:prSet/>
      <dgm:spPr/>
      <dgm:t>
        <a:bodyPr/>
        <a:lstStyle/>
        <a:p>
          <a:endParaRPr lang="en-US"/>
        </a:p>
      </dgm:t>
    </dgm:pt>
    <dgm:pt modelId="{F046D897-9DCE-4A51-BC31-6E6D1B22E8C9}">
      <dgm:prSet phldrT="[Text]"/>
      <dgm:spPr/>
      <dgm:t>
        <a:bodyPr/>
        <a:lstStyle/>
        <a:p>
          <a:r>
            <a:rPr lang="en-US" dirty="0"/>
            <a:t>100 </a:t>
          </a:r>
        </a:p>
        <a:p>
          <a:r>
            <a:rPr lang="en-US" dirty="0"/>
            <a:t>Unit Outage Draws</a:t>
          </a:r>
        </a:p>
      </dgm:t>
    </dgm:pt>
    <dgm:pt modelId="{DA32C066-59BC-4CA7-82F6-BB2816F525F6}" type="parTrans" cxnId="{0ACA3250-84BE-4206-9597-3F0FBFACEEBC}">
      <dgm:prSet/>
      <dgm:spPr/>
      <dgm:t>
        <a:bodyPr/>
        <a:lstStyle/>
        <a:p>
          <a:endParaRPr lang="en-US"/>
        </a:p>
      </dgm:t>
    </dgm:pt>
    <dgm:pt modelId="{FABC18BB-EF55-4573-9E00-DCBA2D45D9B7}" type="sibTrans" cxnId="{0ACA3250-84BE-4206-9597-3F0FBFACEEBC}">
      <dgm:prSet/>
      <dgm:spPr/>
      <dgm:t>
        <a:bodyPr/>
        <a:lstStyle/>
        <a:p>
          <a:endParaRPr lang="en-US"/>
        </a:p>
      </dgm:t>
    </dgm:pt>
    <dgm:pt modelId="{169E6F5C-09AF-484F-AC6D-55010120DB62}">
      <dgm:prSet/>
      <dgm:spPr/>
      <dgm:t>
        <a:bodyPr/>
        <a:lstStyle/>
        <a:p>
          <a:r>
            <a:rPr lang="en-US" dirty="0"/>
            <a:t>20,500 Simulations per Reserve Margin</a:t>
          </a:r>
        </a:p>
      </dgm:t>
    </dgm:pt>
    <dgm:pt modelId="{579CC532-2929-4F50-B49B-7C3E0D0575EA}" type="parTrans" cxnId="{1EE48EAC-93DB-493F-933C-91A9130486BD}">
      <dgm:prSet/>
      <dgm:spPr/>
      <dgm:t>
        <a:bodyPr/>
        <a:lstStyle/>
        <a:p>
          <a:endParaRPr lang="en-US"/>
        </a:p>
      </dgm:t>
    </dgm:pt>
    <dgm:pt modelId="{3B0800CF-25D4-4A4B-B81D-D4752AA01B93}" type="sibTrans" cxnId="{1EE48EAC-93DB-493F-933C-91A9130486BD}">
      <dgm:prSet/>
      <dgm:spPr/>
      <dgm:t>
        <a:bodyPr/>
        <a:lstStyle/>
        <a:p>
          <a:endParaRPr lang="en-US"/>
        </a:p>
      </dgm:t>
    </dgm:pt>
    <dgm:pt modelId="{7FEDA5EF-C6EB-4BFA-A95F-CB574AE9DBA8}" type="pres">
      <dgm:prSet presAssocID="{FD27692C-054F-4DD0-9A4A-1022047350C6}" presName="Name0" presStyleCnt="0">
        <dgm:presLayoutVars>
          <dgm:dir/>
          <dgm:resizeHandles val="exact"/>
        </dgm:presLayoutVars>
      </dgm:prSet>
      <dgm:spPr/>
    </dgm:pt>
    <dgm:pt modelId="{8204D139-CF31-4E69-AB83-6792EA0B761E}" type="pres">
      <dgm:prSet presAssocID="{CAA8DE82-A3FF-428B-9F74-3BFEAAA41C9B}" presName="node" presStyleLbl="node1" presStyleIdx="0" presStyleCnt="4" custLinFactNeighborX="-18070" custLinFactNeighborY="-56532">
        <dgm:presLayoutVars>
          <dgm:bulletEnabled val="1"/>
        </dgm:presLayoutVars>
      </dgm:prSet>
      <dgm:spPr/>
    </dgm:pt>
    <dgm:pt modelId="{89E1FA0B-E2D9-49C0-AEE9-A17E4DA39103}" type="pres">
      <dgm:prSet presAssocID="{88123C8C-EC34-4184-AD65-DB59C719AD6B}" presName="sibTrans" presStyleLbl="sibTrans2D1" presStyleIdx="0" presStyleCnt="3"/>
      <dgm:spPr>
        <a:prstGeom prst="mathMultiply">
          <a:avLst/>
        </a:prstGeom>
      </dgm:spPr>
    </dgm:pt>
    <dgm:pt modelId="{0A3F033C-BC3E-42A9-84C0-2FF85645A967}" type="pres">
      <dgm:prSet presAssocID="{88123C8C-EC34-4184-AD65-DB59C719AD6B}" presName="connectorText" presStyleLbl="sibTrans2D1" presStyleIdx="0" presStyleCnt="3"/>
      <dgm:spPr/>
    </dgm:pt>
    <dgm:pt modelId="{E69719E6-9C6D-40CA-98DE-D05D2175F82F}" type="pres">
      <dgm:prSet presAssocID="{8D18494D-2567-4151-835D-A67954490039}" presName="node" presStyleLbl="node1" presStyleIdx="1" presStyleCnt="4" custLinFactNeighborX="-6568" custLinFactNeighborY="-56532">
        <dgm:presLayoutVars>
          <dgm:bulletEnabled val="1"/>
        </dgm:presLayoutVars>
      </dgm:prSet>
      <dgm:spPr/>
    </dgm:pt>
    <dgm:pt modelId="{41C80830-EDB2-4735-8C7C-FE184E986057}" type="pres">
      <dgm:prSet presAssocID="{6AC3BF04-E06C-4367-96AA-03E1193CA5B8}" presName="sibTrans" presStyleLbl="sibTrans2D1" presStyleIdx="1" presStyleCnt="3"/>
      <dgm:spPr>
        <a:prstGeom prst="mathMultiply">
          <a:avLst/>
        </a:prstGeom>
      </dgm:spPr>
    </dgm:pt>
    <dgm:pt modelId="{7A06006F-3B61-4319-9B9D-114595ECE39B}" type="pres">
      <dgm:prSet presAssocID="{6AC3BF04-E06C-4367-96AA-03E1193CA5B8}" presName="connectorText" presStyleLbl="sibTrans2D1" presStyleIdx="1" presStyleCnt="3"/>
      <dgm:spPr/>
    </dgm:pt>
    <dgm:pt modelId="{F6529BA2-0A9F-425D-B66B-558A85581852}" type="pres">
      <dgm:prSet presAssocID="{F046D897-9DCE-4A51-BC31-6E6D1B22E8C9}" presName="node" presStyleLbl="node1" presStyleIdx="2" presStyleCnt="4" custLinFactNeighborX="8937" custLinFactNeighborY="-60294">
        <dgm:presLayoutVars>
          <dgm:bulletEnabled val="1"/>
        </dgm:presLayoutVars>
      </dgm:prSet>
      <dgm:spPr/>
    </dgm:pt>
    <dgm:pt modelId="{1BD6258D-C996-4420-A185-73D56B800417}" type="pres">
      <dgm:prSet presAssocID="{FABC18BB-EF55-4573-9E00-DCBA2D45D9B7}" presName="sibTrans" presStyleLbl="sibTrans2D1" presStyleIdx="2" presStyleCnt="3"/>
      <dgm:spPr>
        <a:prstGeom prst="mathEqual">
          <a:avLst/>
        </a:prstGeom>
      </dgm:spPr>
    </dgm:pt>
    <dgm:pt modelId="{61AE1C1A-2537-489E-A144-ABBCC23AC4DE}" type="pres">
      <dgm:prSet presAssocID="{FABC18BB-EF55-4573-9E00-DCBA2D45D9B7}" presName="connectorText" presStyleLbl="sibTrans2D1" presStyleIdx="2" presStyleCnt="3"/>
      <dgm:spPr/>
    </dgm:pt>
    <dgm:pt modelId="{97A93B98-534C-4131-8D7C-79616C278F0D}" type="pres">
      <dgm:prSet presAssocID="{169E6F5C-09AF-484F-AC6D-55010120DB62}" presName="node" presStyleLbl="node1" presStyleIdx="3" presStyleCnt="4" custLinFactNeighborX="10944" custLinFactNeighborY="-67860">
        <dgm:presLayoutVars>
          <dgm:bulletEnabled val="1"/>
        </dgm:presLayoutVars>
      </dgm:prSet>
      <dgm:spPr/>
    </dgm:pt>
  </dgm:ptLst>
  <dgm:cxnLst>
    <dgm:cxn modelId="{FE0ACE14-0917-4FA8-883F-EFE220542961}" type="presOf" srcId="{88123C8C-EC34-4184-AD65-DB59C719AD6B}" destId="{0A3F033C-BC3E-42A9-84C0-2FF85645A967}" srcOrd="1" destOrd="0" presId="urn:microsoft.com/office/officeart/2005/8/layout/process1"/>
    <dgm:cxn modelId="{6EE9CE3E-6AEA-4429-91B1-537B22CB8242}" type="presOf" srcId="{6AC3BF04-E06C-4367-96AA-03E1193CA5B8}" destId="{7A06006F-3B61-4319-9B9D-114595ECE39B}" srcOrd="1" destOrd="0" presId="urn:microsoft.com/office/officeart/2005/8/layout/process1"/>
    <dgm:cxn modelId="{C737FB3E-DF54-4EBF-AFF7-C57436749E88}" type="presOf" srcId="{CAA8DE82-A3FF-428B-9F74-3BFEAAA41C9B}" destId="{8204D139-CF31-4E69-AB83-6792EA0B761E}" srcOrd="0" destOrd="0" presId="urn:microsoft.com/office/officeart/2005/8/layout/process1"/>
    <dgm:cxn modelId="{0ACA3250-84BE-4206-9597-3F0FBFACEEBC}" srcId="{FD27692C-054F-4DD0-9A4A-1022047350C6}" destId="{F046D897-9DCE-4A51-BC31-6E6D1B22E8C9}" srcOrd="2" destOrd="0" parTransId="{DA32C066-59BC-4CA7-82F6-BB2816F525F6}" sibTransId="{FABC18BB-EF55-4573-9E00-DCBA2D45D9B7}"/>
    <dgm:cxn modelId="{A0671251-F66F-4623-93E9-3304354E3C5F}" type="presOf" srcId="{88123C8C-EC34-4184-AD65-DB59C719AD6B}" destId="{89E1FA0B-E2D9-49C0-AEE9-A17E4DA39103}" srcOrd="0" destOrd="0" presId="urn:microsoft.com/office/officeart/2005/8/layout/process1"/>
    <dgm:cxn modelId="{9BAA3273-6B74-4FE4-8CEB-ECC4AB3D5646}" type="presOf" srcId="{FABC18BB-EF55-4573-9E00-DCBA2D45D9B7}" destId="{1BD6258D-C996-4420-A185-73D56B800417}" srcOrd="0" destOrd="0" presId="urn:microsoft.com/office/officeart/2005/8/layout/process1"/>
    <dgm:cxn modelId="{57287973-C677-48C3-BCBD-0CCBC721A84F}" type="presOf" srcId="{8D18494D-2567-4151-835D-A67954490039}" destId="{E69719E6-9C6D-40CA-98DE-D05D2175F82F}" srcOrd="0" destOrd="0" presId="urn:microsoft.com/office/officeart/2005/8/layout/process1"/>
    <dgm:cxn modelId="{81E27354-4832-49D4-97EE-98B34468D313}" type="presOf" srcId="{6AC3BF04-E06C-4367-96AA-03E1193CA5B8}" destId="{41C80830-EDB2-4735-8C7C-FE184E986057}" srcOrd="0" destOrd="0" presId="urn:microsoft.com/office/officeart/2005/8/layout/process1"/>
    <dgm:cxn modelId="{BB391385-D459-477A-8E03-B1CDA1D4344C}" type="presOf" srcId="{FABC18BB-EF55-4573-9E00-DCBA2D45D9B7}" destId="{61AE1C1A-2537-489E-A144-ABBCC23AC4DE}" srcOrd="1" destOrd="0" presId="urn:microsoft.com/office/officeart/2005/8/layout/process1"/>
    <dgm:cxn modelId="{1B0D4194-A07A-4365-B9E3-55CD82DF3981}" srcId="{FD27692C-054F-4DD0-9A4A-1022047350C6}" destId="{CAA8DE82-A3FF-428B-9F74-3BFEAAA41C9B}" srcOrd="0" destOrd="0" parTransId="{D821C303-EEE9-4412-8D34-AC569FE14B62}" sibTransId="{88123C8C-EC34-4184-AD65-DB59C719AD6B}"/>
    <dgm:cxn modelId="{BB51E0A7-D4A8-4BD2-A01A-EF59CE3A0FE0}" type="presOf" srcId="{169E6F5C-09AF-484F-AC6D-55010120DB62}" destId="{97A93B98-534C-4131-8D7C-79616C278F0D}" srcOrd="0" destOrd="0" presId="urn:microsoft.com/office/officeart/2005/8/layout/process1"/>
    <dgm:cxn modelId="{F42BE5A7-E7B4-4022-B7D5-056A929D25EA}" srcId="{FD27692C-054F-4DD0-9A4A-1022047350C6}" destId="{8D18494D-2567-4151-835D-A67954490039}" srcOrd="1" destOrd="0" parTransId="{A2A0BDAF-08DD-4E1E-A219-C52B6245E451}" sibTransId="{6AC3BF04-E06C-4367-96AA-03E1193CA5B8}"/>
    <dgm:cxn modelId="{1EE48EAC-93DB-493F-933C-91A9130486BD}" srcId="{FD27692C-054F-4DD0-9A4A-1022047350C6}" destId="{169E6F5C-09AF-484F-AC6D-55010120DB62}" srcOrd="3" destOrd="0" parTransId="{579CC532-2929-4F50-B49B-7C3E0D0575EA}" sibTransId="{3B0800CF-25D4-4A4B-B81D-D4752AA01B93}"/>
    <dgm:cxn modelId="{3A7FD7AE-A61C-4ACA-A286-DFE78EDC6949}" type="presOf" srcId="{FD27692C-054F-4DD0-9A4A-1022047350C6}" destId="{7FEDA5EF-C6EB-4BFA-A95F-CB574AE9DBA8}" srcOrd="0" destOrd="0" presId="urn:microsoft.com/office/officeart/2005/8/layout/process1"/>
    <dgm:cxn modelId="{979969DF-2650-4AF5-8C63-815669E5F9EC}" type="presOf" srcId="{F046D897-9DCE-4A51-BC31-6E6D1B22E8C9}" destId="{F6529BA2-0A9F-425D-B66B-558A85581852}" srcOrd="0" destOrd="0" presId="urn:microsoft.com/office/officeart/2005/8/layout/process1"/>
    <dgm:cxn modelId="{2D107027-3759-4818-8B16-655DB2EF1D76}" type="presParOf" srcId="{7FEDA5EF-C6EB-4BFA-A95F-CB574AE9DBA8}" destId="{8204D139-CF31-4E69-AB83-6792EA0B761E}" srcOrd="0" destOrd="0" presId="urn:microsoft.com/office/officeart/2005/8/layout/process1"/>
    <dgm:cxn modelId="{364FD72F-9968-4F92-9849-7465A47F3497}" type="presParOf" srcId="{7FEDA5EF-C6EB-4BFA-A95F-CB574AE9DBA8}" destId="{89E1FA0B-E2D9-49C0-AEE9-A17E4DA39103}" srcOrd="1" destOrd="0" presId="urn:microsoft.com/office/officeart/2005/8/layout/process1"/>
    <dgm:cxn modelId="{8EE242F0-EC5D-4D54-A1FF-AA5AC70B1C00}" type="presParOf" srcId="{89E1FA0B-E2D9-49C0-AEE9-A17E4DA39103}" destId="{0A3F033C-BC3E-42A9-84C0-2FF85645A967}" srcOrd="0" destOrd="0" presId="urn:microsoft.com/office/officeart/2005/8/layout/process1"/>
    <dgm:cxn modelId="{02B509A6-78FA-402C-A851-1B0FF0D7540C}" type="presParOf" srcId="{7FEDA5EF-C6EB-4BFA-A95F-CB574AE9DBA8}" destId="{E69719E6-9C6D-40CA-98DE-D05D2175F82F}" srcOrd="2" destOrd="0" presId="urn:microsoft.com/office/officeart/2005/8/layout/process1"/>
    <dgm:cxn modelId="{DF952E63-B738-49B4-96CB-09F8FCE8E1C2}" type="presParOf" srcId="{7FEDA5EF-C6EB-4BFA-A95F-CB574AE9DBA8}" destId="{41C80830-EDB2-4735-8C7C-FE184E986057}" srcOrd="3" destOrd="0" presId="urn:microsoft.com/office/officeart/2005/8/layout/process1"/>
    <dgm:cxn modelId="{8B49BC97-8FE8-42DD-A364-C0DAC345A3FA}" type="presParOf" srcId="{41C80830-EDB2-4735-8C7C-FE184E986057}" destId="{7A06006F-3B61-4319-9B9D-114595ECE39B}" srcOrd="0" destOrd="0" presId="urn:microsoft.com/office/officeart/2005/8/layout/process1"/>
    <dgm:cxn modelId="{04CD0552-E9D1-43F2-AAB6-A94E0A836B6A}" type="presParOf" srcId="{7FEDA5EF-C6EB-4BFA-A95F-CB574AE9DBA8}" destId="{F6529BA2-0A9F-425D-B66B-558A85581852}" srcOrd="4" destOrd="0" presId="urn:microsoft.com/office/officeart/2005/8/layout/process1"/>
    <dgm:cxn modelId="{D9E66EF1-43F7-4E12-9A23-A0569B93BC19}" type="presParOf" srcId="{7FEDA5EF-C6EB-4BFA-A95F-CB574AE9DBA8}" destId="{1BD6258D-C996-4420-A185-73D56B800417}" srcOrd="5" destOrd="0" presId="urn:microsoft.com/office/officeart/2005/8/layout/process1"/>
    <dgm:cxn modelId="{3A93A976-B5F4-4D47-9CD6-5105F1938058}" type="presParOf" srcId="{1BD6258D-C996-4420-A185-73D56B800417}" destId="{61AE1C1A-2537-489E-A144-ABBCC23AC4DE}" srcOrd="0" destOrd="0" presId="urn:microsoft.com/office/officeart/2005/8/layout/process1"/>
    <dgm:cxn modelId="{E86BA629-C75E-4255-AD01-6B6D21A0291A}" type="presParOf" srcId="{7FEDA5EF-C6EB-4BFA-A95F-CB574AE9DBA8}" destId="{97A93B98-534C-4131-8D7C-79616C278F0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4D139-CF31-4E69-AB83-6792EA0B761E}">
      <dsp:nvSpPr>
        <dsp:cNvPr id="0" name=""/>
        <dsp:cNvSpPr/>
      </dsp:nvSpPr>
      <dsp:spPr>
        <a:xfrm>
          <a:off x="0"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41 </a:t>
          </a:r>
        </a:p>
        <a:p>
          <a:pPr marL="0" lvl="0" indent="0" algn="ctr" defTabSz="800100">
            <a:lnSpc>
              <a:spcPct val="90000"/>
            </a:lnSpc>
            <a:spcBef>
              <a:spcPct val="0"/>
            </a:spcBef>
            <a:spcAft>
              <a:spcPct val="35000"/>
            </a:spcAft>
            <a:buNone/>
          </a:pPr>
          <a:r>
            <a:rPr lang="en-US" sz="1800" kern="1200" dirty="0"/>
            <a:t>Weather Years</a:t>
          </a:r>
        </a:p>
      </dsp:txBody>
      <dsp:txXfrm>
        <a:off x="33753" y="33753"/>
        <a:ext cx="1447147" cy="1084902"/>
      </dsp:txXfrm>
    </dsp:sp>
    <dsp:sp modelId="{89E1FA0B-E2D9-49C0-AEE9-A17E4DA39103}">
      <dsp:nvSpPr>
        <dsp:cNvPr id="0" name=""/>
        <dsp:cNvSpPr/>
      </dsp:nvSpPr>
      <dsp:spPr>
        <a:xfrm>
          <a:off x="1657036" y="388387"/>
          <a:ext cx="301852" cy="37563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57036" y="463514"/>
        <a:ext cx="211296" cy="225380"/>
      </dsp:txXfrm>
    </dsp:sp>
    <dsp:sp modelId="{E69719E6-9C6D-40CA-98DE-D05D2175F82F}">
      <dsp:nvSpPr>
        <dsp:cNvPr id="0" name=""/>
        <dsp:cNvSpPr/>
      </dsp:nvSpPr>
      <dsp:spPr>
        <a:xfrm>
          <a:off x="2084186"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a:t>
          </a:r>
        </a:p>
        <a:p>
          <a:pPr marL="0" lvl="0" indent="0" algn="ctr" defTabSz="800100">
            <a:lnSpc>
              <a:spcPct val="90000"/>
            </a:lnSpc>
            <a:spcBef>
              <a:spcPct val="0"/>
            </a:spcBef>
            <a:spcAft>
              <a:spcPct val="35000"/>
            </a:spcAft>
            <a:buNone/>
          </a:pPr>
          <a:r>
            <a:rPr lang="en-US" sz="1800" kern="1200" dirty="0"/>
            <a:t>Forecast Error Points</a:t>
          </a:r>
        </a:p>
      </dsp:txBody>
      <dsp:txXfrm>
        <a:off x="2117939" y="33753"/>
        <a:ext cx="1447147" cy="1084902"/>
      </dsp:txXfrm>
    </dsp:sp>
    <dsp:sp modelId="{41C80830-EDB2-4735-8C7C-FE184E986057}">
      <dsp:nvSpPr>
        <dsp:cNvPr id="0" name=""/>
        <dsp:cNvSpPr/>
      </dsp:nvSpPr>
      <dsp:spPr>
        <a:xfrm>
          <a:off x="3773789" y="388387"/>
          <a:ext cx="370894" cy="37563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73789" y="463514"/>
        <a:ext cx="259626" cy="225380"/>
      </dsp:txXfrm>
    </dsp:sp>
    <dsp:sp modelId="{F6529BA2-0A9F-425D-B66B-558A85581852}">
      <dsp:nvSpPr>
        <dsp:cNvPr id="0" name=""/>
        <dsp:cNvSpPr/>
      </dsp:nvSpPr>
      <dsp:spPr>
        <a:xfrm>
          <a:off x="4298640"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100 </a:t>
          </a:r>
        </a:p>
        <a:p>
          <a:pPr marL="0" lvl="0" indent="0" algn="ctr" defTabSz="800100">
            <a:lnSpc>
              <a:spcPct val="90000"/>
            </a:lnSpc>
            <a:spcBef>
              <a:spcPct val="0"/>
            </a:spcBef>
            <a:spcAft>
              <a:spcPct val="35000"/>
            </a:spcAft>
            <a:buNone/>
          </a:pPr>
          <a:r>
            <a:rPr lang="en-US" sz="1800" kern="1200" dirty="0"/>
            <a:t>Unit Outage Draws</a:t>
          </a:r>
        </a:p>
      </dsp:txBody>
      <dsp:txXfrm>
        <a:off x="4332393" y="33753"/>
        <a:ext cx="1447147" cy="1084902"/>
      </dsp:txXfrm>
    </dsp:sp>
    <dsp:sp modelId="{1BD6258D-C996-4420-A185-73D56B800417}">
      <dsp:nvSpPr>
        <dsp:cNvPr id="0" name=""/>
        <dsp:cNvSpPr/>
      </dsp:nvSpPr>
      <dsp:spPr>
        <a:xfrm>
          <a:off x="5952088" y="388387"/>
          <a:ext cx="294245" cy="37563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52088" y="463514"/>
        <a:ext cx="205972" cy="225380"/>
      </dsp:txXfrm>
    </dsp:sp>
    <dsp:sp modelId="{97A93B98-534C-4131-8D7C-79616C278F0D}">
      <dsp:nvSpPr>
        <dsp:cNvPr id="0" name=""/>
        <dsp:cNvSpPr/>
      </dsp:nvSpPr>
      <dsp:spPr>
        <a:xfrm>
          <a:off x="6368473"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20,500 Simulations per Reserve Margin</a:t>
          </a:r>
        </a:p>
      </dsp:txBody>
      <dsp:txXfrm>
        <a:off x="6402226" y="33753"/>
        <a:ext cx="1447147" cy="10849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23"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81924" name="Rectangle 4"/>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25" name="Rectangle 5"/>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Times New Roman" pitchFamily="18" charset="0"/>
              </a:defRPr>
            </a:lvl1pPr>
          </a:lstStyle>
          <a:p>
            <a:pPr>
              <a:defRPr/>
            </a:pPr>
            <a:fld id="{DB4FBF2C-B01F-4D60-A223-D6A7F91BF2D0}" type="slidenum">
              <a:rPr lang="en-US"/>
              <a:pPr>
                <a:defRPr/>
              </a:pPr>
              <a:t>‹#›</a:t>
            </a:fld>
            <a:endParaRPr lang="en-US" dirty="0"/>
          </a:p>
        </p:txBody>
      </p:sp>
    </p:spTree>
    <p:extLst>
      <p:ext uri="{BB962C8B-B14F-4D97-AF65-F5344CB8AC3E}">
        <p14:creationId xmlns:p14="http://schemas.microsoft.com/office/powerpoint/2010/main" val="2856711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819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Times New Roman" pitchFamily="18" charset="0"/>
              </a:defRPr>
            </a:lvl1pPr>
          </a:lstStyle>
          <a:p>
            <a:pPr>
              <a:defRPr/>
            </a:pPr>
            <a:fld id="{351C56BC-89D4-410D-85E5-5B3354CFA1DE}" type="slidenum">
              <a:rPr lang="de-DE"/>
              <a:pPr>
                <a:defRPr/>
              </a:pPr>
              <a:t>‹#›</a:t>
            </a:fld>
            <a:endParaRPr lang="de-DE"/>
          </a:p>
        </p:txBody>
      </p:sp>
    </p:spTree>
    <p:extLst>
      <p:ext uri="{BB962C8B-B14F-4D97-AF65-F5344CB8AC3E}">
        <p14:creationId xmlns:p14="http://schemas.microsoft.com/office/powerpoint/2010/main" val="1062756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1</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1</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normAutofit/>
          </a:bodyPr>
          <a:lstStyle/>
          <a:p>
            <a:pPr marL="0" lvl="0" indent="0" eaLnBrk="1" hangingPunct="1">
              <a:buFont typeface="Arial" panose="020B0604020202020204" pitchFamily="34" charset="0"/>
              <a:buNone/>
            </a:pPr>
            <a:endParaRPr lang="en-US" dirty="0"/>
          </a:p>
        </p:txBody>
      </p:sp>
      <p:sp>
        <p:nvSpPr>
          <p:cNvPr id="48132" name="Slide Number Placeholder 3"/>
          <p:cNvSpPr>
            <a:spLocks noGrp="1"/>
          </p:cNvSpPr>
          <p:nvPr>
            <p:ph type="sldNum" sz="quarter" idx="5"/>
          </p:nvPr>
        </p:nvSpPr>
        <p:spPr>
          <a:noFill/>
        </p:spPr>
        <p:txBody>
          <a:bodyPr/>
          <a:lstStyle/>
          <a:p>
            <a:fld id="{A6EB085E-4DBD-48C2-8CAA-185EF2725126}" type="slidenum">
              <a:rPr lang="en-US" smtClean="0"/>
              <a:pPr/>
              <a:t>2</a:t>
            </a:fld>
            <a:endParaRPr lang="en-US"/>
          </a:p>
        </p:txBody>
      </p:sp>
    </p:spTree>
    <p:extLst>
      <p:ext uri="{BB962C8B-B14F-4D97-AF65-F5344CB8AC3E}">
        <p14:creationId xmlns:p14="http://schemas.microsoft.com/office/powerpoint/2010/main" val="39840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normAutofit/>
          </a:bodyPr>
          <a:lstStyle/>
          <a:p>
            <a:pPr marL="0" indent="0" eaLnBrk="1" hangingPunct="1">
              <a:buFont typeface="Arial" panose="020B0604020202020204" pitchFamily="34" charset="0"/>
              <a:buNone/>
            </a:pPr>
            <a:endParaRPr lang="en-US" dirty="0"/>
          </a:p>
        </p:txBody>
      </p:sp>
      <p:sp>
        <p:nvSpPr>
          <p:cNvPr id="48132" name="Slide Number Placeholder 3"/>
          <p:cNvSpPr>
            <a:spLocks noGrp="1"/>
          </p:cNvSpPr>
          <p:nvPr>
            <p:ph type="sldNum" sz="quarter" idx="5"/>
          </p:nvPr>
        </p:nvSpPr>
        <p:spPr>
          <a:noFill/>
        </p:spPr>
        <p:txBody>
          <a:bodyPr/>
          <a:lstStyle/>
          <a:p>
            <a:fld id="{A6EB085E-4DBD-48C2-8CAA-185EF2725126}" type="slidenum">
              <a:rPr lang="en-US" smtClean="0"/>
              <a:pPr/>
              <a:t>3</a:t>
            </a:fld>
            <a:endParaRPr lang="en-US"/>
          </a:p>
        </p:txBody>
      </p:sp>
    </p:spTree>
    <p:extLst>
      <p:ext uri="{BB962C8B-B14F-4D97-AF65-F5344CB8AC3E}">
        <p14:creationId xmlns:p14="http://schemas.microsoft.com/office/powerpoint/2010/main" val="104972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normAutofit/>
          </a:bodyPr>
          <a:lstStyle/>
          <a:p>
            <a:pPr marL="0" lvl="0" indent="0" eaLnBrk="1" hangingPunct="1">
              <a:buFont typeface="Arial" panose="020B0604020202020204" pitchFamily="34" charset="0"/>
              <a:buNone/>
            </a:pPr>
            <a:endParaRPr lang="en-US" dirty="0"/>
          </a:p>
        </p:txBody>
      </p:sp>
      <p:sp>
        <p:nvSpPr>
          <p:cNvPr id="48132" name="Slide Number Placeholder 3"/>
          <p:cNvSpPr>
            <a:spLocks noGrp="1"/>
          </p:cNvSpPr>
          <p:nvPr>
            <p:ph type="sldNum" sz="quarter" idx="5"/>
          </p:nvPr>
        </p:nvSpPr>
        <p:spPr>
          <a:noFill/>
        </p:spPr>
        <p:txBody>
          <a:bodyPr/>
          <a:lstStyle/>
          <a:p>
            <a:fld id="{A6EB085E-4DBD-48C2-8CAA-185EF2725126}" type="slidenum">
              <a:rPr lang="en-US" smtClean="0"/>
              <a:pPr/>
              <a:t>4</a:t>
            </a:fld>
            <a:endParaRPr lang="en-US"/>
          </a:p>
        </p:txBody>
      </p:sp>
    </p:spTree>
    <p:extLst>
      <p:ext uri="{BB962C8B-B14F-4D97-AF65-F5344CB8AC3E}">
        <p14:creationId xmlns:p14="http://schemas.microsoft.com/office/powerpoint/2010/main" val="11251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E160509-D0B1-4FE0-B309-87B900E07BD8}" type="slidenum">
              <a:rPr lang="en-US" smtClean="0"/>
              <a:pPr/>
              <a:t>5</a:t>
            </a:fld>
            <a:endParaRPr lang="en-US"/>
          </a:p>
        </p:txBody>
      </p:sp>
    </p:spTree>
    <p:extLst>
      <p:ext uri="{BB962C8B-B14F-4D97-AF65-F5344CB8AC3E}">
        <p14:creationId xmlns:p14="http://schemas.microsoft.com/office/powerpoint/2010/main" val="412073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E160509-D0B1-4FE0-B309-87B900E07BD8}" type="slidenum">
              <a:rPr lang="en-US" smtClean="0"/>
              <a:pPr/>
              <a:t>6</a:t>
            </a:fld>
            <a:endParaRPr lang="en-US"/>
          </a:p>
        </p:txBody>
      </p:sp>
    </p:spTree>
    <p:extLst>
      <p:ext uri="{BB962C8B-B14F-4D97-AF65-F5344CB8AC3E}">
        <p14:creationId xmlns:p14="http://schemas.microsoft.com/office/powerpoint/2010/main" val="267327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13</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13</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extLst>
      <p:ext uri="{BB962C8B-B14F-4D97-AF65-F5344CB8AC3E}">
        <p14:creationId xmlns:p14="http://schemas.microsoft.com/office/powerpoint/2010/main" val="1470229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3175" y="0"/>
            <a:ext cx="9147175" cy="5872163"/>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defRPr/>
            </a:pPr>
            <a:endParaRPr lang="en-US" dirty="0"/>
          </a:p>
        </p:txBody>
      </p:sp>
      <p:sp>
        <p:nvSpPr>
          <p:cNvPr id="5" name="Rectangle 19"/>
          <p:cNvSpPr>
            <a:spLocks noChangeArrowheads="1"/>
          </p:cNvSpPr>
          <p:nvPr userDrawn="1"/>
        </p:nvSpPr>
        <p:spPr bwMode="auto">
          <a:xfrm>
            <a:off x="0" y="1916113"/>
            <a:ext cx="9144000" cy="1122362"/>
          </a:xfrm>
          <a:prstGeom prst="rect">
            <a:avLst/>
          </a:prstGeom>
          <a:gradFill rotWithShape="1">
            <a:gsLst>
              <a:gs pos="0">
                <a:srgbClr val="B2B2B2">
                  <a:gamma/>
                  <a:shade val="68627"/>
                  <a:invGamma/>
                </a:srgbClr>
              </a:gs>
              <a:gs pos="100000">
                <a:srgbClr val="B2B2B2"/>
              </a:gs>
            </a:gsLst>
            <a:lin ang="0" scaled="1"/>
          </a:gradFill>
          <a:ln w="9525">
            <a:noFill/>
            <a:miter lim="800000"/>
            <a:headEnd/>
            <a:tailEnd/>
          </a:ln>
          <a:effectLst/>
        </p:spPr>
        <p:txBody>
          <a:bodyPr wrap="none" lIns="90000" tIns="46800" rIns="90000" bIns="46800" anchor="ctr"/>
          <a:lstStyle/>
          <a:p>
            <a:pPr>
              <a:defRPr/>
            </a:pPr>
            <a:endParaRPr lang="en-US" dirty="0"/>
          </a:p>
        </p:txBody>
      </p:sp>
      <p:sp>
        <p:nvSpPr>
          <p:cNvPr id="12310" name="Rectangle 7"/>
          <p:cNvSpPr>
            <a:spLocks noGrp="1" noChangeArrowheads="1"/>
          </p:cNvSpPr>
          <p:nvPr>
            <p:ph type="ctrTitle"/>
          </p:nvPr>
        </p:nvSpPr>
        <p:spPr>
          <a:xfrm>
            <a:off x="719138" y="1916113"/>
            <a:ext cx="5956300" cy="1122362"/>
          </a:xfrm>
        </p:spPr>
        <p:txBody>
          <a:bodyPr anchor="ctr"/>
          <a:lstStyle>
            <a:lvl1pPr>
              <a:defRPr sz="3200"/>
            </a:lvl1pPr>
          </a:lstStyle>
          <a:p>
            <a:r>
              <a:rPr lang="de-DE"/>
              <a:t>Titelmasterformat durch Klicken bearbeiten</a:t>
            </a:r>
          </a:p>
        </p:txBody>
      </p:sp>
      <p:sp>
        <p:nvSpPr>
          <p:cNvPr id="12311" name="Rectangle 12"/>
          <p:cNvSpPr>
            <a:spLocks noGrp="1" noChangeArrowheads="1"/>
          </p:cNvSpPr>
          <p:nvPr>
            <p:ph type="subTitle" idx="1"/>
          </p:nvPr>
        </p:nvSpPr>
        <p:spPr>
          <a:xfrm>
            <a:off x="719138" y="3160713"/>
            <a:ext cx="5956300" cy="800100"/>
          </a:xfrm>
        </p:spPr>
        <p:txBody>
          <a:bodyPr/>
          <a:lstStyle>
            <a:lvl1pPr marL="0" indent="0">
              <a:buFont typeface="Wingdings" pitchFamily="2" charset="2"/>
              <a:buNone/>
              <a:defRPr sz="2200" b="0">
                <a:solidFill>
                  <a:schemeClr val="bg1"/>
                </a:solidFill>
              </a:defRPr>
            </a:lvl1pPr>
          </a:lstStyle>
          <a:p>
            <a:r>
              <a:rPr lang="de-DE"/>
              <a:t>Formatvorlage des Untertitelmasters durch Klicken bearbeiten</a:t>
            </a:r>
          </a:p>
        </p:txBody>
      </p:sp>
      <p:pic>
        <p:nvPicPr>
          <p:cNvPr id="8" name="Picture 7" descr="astrape_logo_2013.jpg"/>
          <p:cNvPicPr>
            <a:picLocks noChangeAspect="1"/>
          </p:cNvPicPr>
          <p:nvPr userDrawn="1"/>
        </p:nvPicPr>
        <p:blipFill>
          <a:blip r:embed="rId2" cstate="print"/>
          <a:stretch>
            <a:fillRect/>
          </a:stretch>
        </p:blipFill>
        <p:spPr>
          <a:xfrm>
            <a:off x="5932401" y="6258512"/>
            <a:ext cx="3066744" cy="599488"/>
          </a:xfrm>
          <a:prstGeom prst="rect">
            <a:avLst/>
          </a:prstGeom>
        </p:spPr>
      </p:pic>
      <p:sp>
        <p:nvSpPr>
          <p:cNvPr id="7" name="Rectangle 6"/>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38113"/>
            <a:ext cx="21304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138113"/>
            <a:ext cx="62420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3175" y="0"/>
            <a:ext cx="9147175" cy="5872163"/>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defRPr/>
            </a:pPr>
            <a:endParaRPr lang="en-US" dirty="0"/>
          </a:p>
        </p:txBody>
      </p:sp>
      <p:sp>
        <p:nvSpPr>
          <p:cNvPr id="5" name="Rectangle 22"/>
          <p:cNvSpPr>
            <a:spLocks noChangeArrowheads="1"/>
          </p:cNvSpPr>
          <p:nvPr userDrawn="1"/>
        </p:nvSpPr>
        <p:spPr bwMode="auto">
          <a:xfrm>
            <a:off x="0" y="1916113"/>
            <a:ext cx="9144000" cy="1122362"/>
          </a:xfrm>
          <a:prstGeom prst="rect">
            <a:avLst/>
          </a:prstGeom>
          <a:gradFill rotWithShape="1">
            <a:gsLst>
              <a:gs pos="0">
                <a:srgbClr val="B2B2B2">
                  <a:gamma/>
                  <a:shade val="68627"/>
                  <a:invGamma/>
                </a:srgbClr>
              </a:gs>
              <a:gs pos="100000">
                <a:srgbClr val="B2B2B2"/>
              </a:gs>
            </a:gsLst>
            <a:lin ang="0" scaled="1"/>
          </a:gradFill>
          <a:ln w="9525">
            <a:noFill/>
            <a:miter lim="800000"/>
            <a:headEnd/>
            <a:tailEnd/>
          </a:ln>
          <a:effectLst/>
        </p:spPr>
        <p:txBody>
          <a:bodyPr wrap="none" lIns="90000" tIns="46800" rIns="90000" bIns="46800" anchor="ctr"/>
          <a:lstStyle/>
          <a:p>
            <a:pPr>
              <a:defRPr/>
            </a:pPr>
            <a:endParaRPr lang="en-US" dirty="0"/>
          </a:p>
        </p:txBody>
      </p:sp>
      <p:sp>
        <p:nvSpPr>
          <p:cNvPr id="6" name="Rectangle 23"/>
          <p:cNvSpPr>
            <a:spLocks noChangeArrowheads="1"/>
          </p:cNvSpPr>
          <p:nvPr userDrawn="1"/>
        </p:nvSpPr>
        <p:spPr bwMode="gray">
          <a:xfrm>
            <a:off x="7188200" y="6184900"/>
            <a:ext cx="1646238" cy="377825"/>
          </a:xfrm>
          <a:prstGeom prst="rect">
            <a:avLst/>
          </a:prstGeom>
          <a:noFill/>
          <a:ln w="28575">
            <a:solidFill>
              <a:srgbClr val="969696"/>
            </a:solidFill>
            <a:miter lim="800000"/>
            <a:headEnd/>
            <a:tailEnd/>
          </a:ln>
          <a:effectLst/>
        </p:spPr>
        <p:txBody>
          <a:bodyPr wrap="none" anchor="ctr"/>
          <a:lstStyle/>
          <a:p>
            <a:pPr algn="ctr" eaLnBrk="0" hangingPunct="0">
              <a:defRPr/>
            </a:pPr>
            <a:r>
              <a:rPr lang="de-DE" sz="1700" b="1"/>
              <a:t>YOUR </a:t>
            </a:r>
            <a:r>
              <a:rPr lang="de-DE" sz="1700" b="1">
                <a:solidFill>
                  <a:schemeClr val="hlink"/>
                </a:solidFill>
              </a:rPr>
              <a:t>LOGO</a:t>
            </a:r>
          </a:p>
        </p:txBody>
      </p:sp>
      <p:sp>
        <p:nvSpPr>
          <p:cNvPr id="392216" name="Rectangle 7"/>
          <p:cNvSpPr>
            <a:spLocks noGrp="1" noChangeArrowheads="1"/>
          </p:cNvSpPr>
          <p:nvPr>
            <p:ph type="ctrTitle"/>
          </p:nvPr>
        </p:nvSpPr>
        <p:spPr>
          <a:xfrm>
            <a:off x="719138" y="1916113"/>
            <a:ext cx="5956300" cy="1122362"/>
          </a:xfrm>
        </p:spPr>
        <p:txBody>
          <a:bodyPr anchor="ctr"/>
          <a:lstStyle>
            <a:lvl1pPr>
              <a:defRPr sz="3200"/>
            </a:lvl1pPr>
          </a:lstStyle>
          <a:p>
            <a:r>
              <a:rPr lang="de-DE"/>
              <a:t>Titelmasterformat durch Klicken bearbeiten</a:t>
            </a:r>
          </a:p>
        </p:txBody>
      </p:sp>
      <p:sp>
        <p:nvSpPr>
          <p:cNvPr id="392217" name="Rectangle 12"/>
          <p:cNvSpPr>
            <a:spLocks noGrp="1" noChangeArrowheads="1"/>
          </p:cNvSpPr>
          <p:nvPr>
            <p:ph type="subTitle" idx="1"/>
          </p:nvPr>
        </p:nvSpPr>
        <p:spPr>
          <a:xfrm>
            <a:off x="719138" y="3160713"/>
            <a:ext cx="5956300"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7" name="Rectangle 6"/>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6050"/>
            <a:ext cx="2130425" cy="5859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146050"/>
            <a:ext cx="6242050" cy="5859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8" name="Rectangle 7"/>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1297" name="Rectangle 33"/>
          <p:cNvSpPr>
            <a:spLocks noChangeArrowheads="1"/>
          </p:cNvSpPr>
          <p:nvPr userDrawn="1"/>
        </p:nvSpPr>
        <p:spPr bwMode="auto">
          <a:xfrm flipV="1">
            <a:off x="-3175" y="0"/>
            <a:ext cx="9147175" cy="985838"/>
          </a:xfrm>
          <a:prstGeom prst="rect">
            <a:avLst/>
          </a:prstGeom>
          <a:gradFill rotWithShape="1">
            <a:gsLst>
              <a:gs pos="0">
                <a:schemeClr val="tx2"/>
              </a:gs>
              <a:gs pos="100000">
                <a:schemeClr val="accent2"/>
              </a:gs>
            </a:gsLst>
            <a:lin ang="0" scaled="1"/>
          </a:gradFill>
          <a:ln w="9525" algn="ctr">
            <a:noFill/>
            <a:miter lim="800000"/>
            <a:headEnd/>
            <a:tailEnd/>
          </a:ln>
          <a:effectLst/>
        </p:spPr>
        <p:txBody>
          <a:bodyPr wrap="none" anchor="ctr"/>
          <a:lstStyle/>
          <a:p>
            <a:pPr>
              <a:defRPr/>
            </a:pPr>
            <a:endParaRPr lang="en-US" dirty="0"/>
          </a:p>
        </p:txBody>
      </p:sp>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8" name="Rectangle 7"/>
          <p:cNvSpPr>
            <a:spLocks noGrp="1" noChangeArrowheads="1"/>
          </p:cNvSpPr>
          <p:nvPr>
            <p:ph type="title"/>
          </p:nvPr>
        </p:nvSpPr>
        <p:spPr bwMode="gray">
          <a:xfrm>
            <a:off x="314325" y="138113"/>
            <a:ext cx="8524875" cy="6000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de-DE"/>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de-DE" dirty="0"/>
              <a:t>Confidential and Priveleged</a:t>
            </a:r>
          </a:p>
        </p:txBody>
      </p:sp>
      <p:sp>
        <p:nvSpPr>
          <p:cNvPr id="1030"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pic>
        <p:nvPicPr>
          <p:cNvPr id="9" name="Picture 8" descr="astrape_logo_2013.jpg"/>
          <p:cNvPicPr>
            <a:picLocks noChangeAspect="1"/>
          </p:cNvPicPr>
          <p:nvPr userDrawn="1"/>
        </p:nvPicPr>
        <p:blipFill>
          <a:blip r:embed="rId13" cstate="print"/>
          <a:stretch>
            <a:fillRect/>
          </a:stretch>
        </p:blipFill>
        <p:spPr>
          <a:xfrm>
            <a:off x="5932401" y="6258512"/>
            <a:ext cx="3066744" cy="599488"/>
          </a:xfrm>
          <a:prstGeom prst="rect">
            <a:avLst/>
          </a:prstGeom>
        </p:spPr>
      </p:pic>
      <p:sp>
        <p:nvSpPr>
          <p:cNvPr id="8" name="Rectangle 7"/>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med">
    <p:fade/>
  </p:transition>
  <p:hf hdr="0" dt="0"/>
  <p:txStyles>
    <p:titleStyle>
      <a:lvl1pPr algn="l" rtl="0" eaLnBrk="0" fontAlgn="base" hangingPunct="0">
        <a:lnSpc>
          <a:spcPct val="95000"/>
        </a:lnSpc>
        <a:spcBef>
          <a:spcPct val="0"/>
        </a:spcBef>
        <a:spcAft>
          <a:spcPct val="0"/>
        </a:spcAft>
        <a:defRPr sz="2400" b="1">
          <a:solidFill>
            <a:schemeClr val="bg1"/>
          </a:solidFill>
          <a:latin typeface="+mj-lt"/>
          <a:ea typeface="+mj-ea"/>
          <a:cs typeface="+mj-cs"/>
        </a:defRPr>
      </a:lvl1pPr>
      <a:lvl2pPr algn="l" rtl="0" eaLnBrk="0" fontAlgn="base" hangingPunct="0">
        <a:lnSpc>
          <a:spcPct val="95000"/>
        </a:lnSpc>
        <a:spcBef>
          <a:spcPct val="0"/>
        </a:spcBef>
        <a:spcAft>
          <a:spcPct val="0"/>
        </a:spcAft>
        <a:defRPr sz="2400" b="1">
          <a:solidFill>
            <a:schemeClr val="bg1"/>
          </a:solidFill>
          <a:latin typeface="Arial" charset="0"/>
        </a:defRPr>
      </a:lvl2pPr>
      <a:lvl3pPr algn="l" rtl="0" eaLnBrk="0" fontAlgn="base" hangingPunct="0">
        <a:lnSpc>
          <a:spcPct val="95000"/>
        </a:lnSpc>
        <a:spcBef>
          <a:spcPct val="0"/>
        </a:spcBef>
        <a:spcAft>
          <a:spcPct val="0"/>
        </a:spcAft>
        <a:defRPr sz="2400" b="1">
          <a:solidFill>
            <a:schemeClr val="bg1"/>
          </a:solidFill>
          <a:latin typeface="Arial" charset="0"/>
        </a:defRPr>
      </a:lvl3pPr>
      <a:lvl4pPr algn="l" rtl="0" eaLnBrk="0" fontAlgn="base" hangingPunct="0">
        <a:lnSpc>
          <a:spcPct val="95000"/>
        </a:lnSpc>
        <a:spcBef>
          <a:spcPct val="0"/>
        </a:spcBef>
        <a:spcAft>
          <a:spcPct val="0"/>
        </a:spcAft>
        <a:defRPr sz="2400" b="1">
          <a:solidFill>
            <a:schemeClr val="bg1"/>
          </a:solidFill>
          <a:latin typeface="Arial" charset="0"/>
        </a:defRPr>
      </a:lvl4pPr>
      <a:lvl5pPr algn="l" rtl="0" eaLnBrk="0" fontAlgn="base" hangingPunct="0">
        <a:lnSpc>
          <a:spcPct val="95000"/>
        </a:lnSpc>
        <a:spcBef>
          <a:spcPct val="0"/>
        </a:spcBef>
        <a:spcAft>
          <a:spcPct val="0"/>
        </a:spcAft>
        <a:defRPr sz="2400" b="1">
          <a:solidFill>
            <a:schemeClr val="bg1"/>
          </a:solidFill>
          <a:latin typeface="Arial" charset="0"/>
        </a:defRPr>
      </a:lvl5pPr>
      <a:lvl6pPr marL="457200" algn="l" rtl="0" eaLnBrk="0" fontAlgn="base" hangingPunct="0">
        <a:lnSpc>
          <a:spcPct val="95000"/>
        </a:lnSpc>
        <a:spcBef>
          <a:spcPct val="0"/>
        </a:spcBef>
        <a:spcAft>
          <a:spcPct val="0"/>
        </a:spcAft>
        <a:defRPr sz="2400" b="1">
          <a:solidFill>
            <a:schemeClr val="bg1"/>
          </a:solidFill>
          <a:latin typeface="Arial" charset="0"/>
        </a:defRPr>
      </a:lvl6pPr>
      <a:lvl7pPr marL="914400" algn="l" rtl="0" eaLnBrk="0" fontAlgn="base" hangingPunct="0">
        <a:lnSpc>
          <a:spcPct val="95000"/>
        </a:lnSpc>
        <a:spcBef>
          <a:spcPct val="0"/>
        </a:spcBef>
        <a:spcAft>
          <a:spcPct val="0"/>
        </a:spcAft>
        <a:defRPr sz="2400" b="1">
          <a:solidFill>
            <a:schemeClr val="bg1"/>
          </a:solidFill>
          <a:latin typeface="Arial" charset="0"/>
        </a:defRPr>
      </a:lvl7pPr>
      <a:lvl8pPr marL="1371600" algn="l" rtl="0" eaLnBrk="0" fontAlgn="base" hangingPunct="0">
        <a:lnSpc>
          <a:spcPct val="95000"/>
        </a:lnSpc>
        <a:spcBef>
          <a:spcPct val="0"/>
        </a:spcBef>
        <a:spcAft>
          <a:spcPct val="0"/>
        </a:spcAft>
        <a:defRPr sz="2400" b="1">
          <a:solidFill>
            <a:schemeClr val="bg1"/>
          </a:solidFill>
          <a:latin typeface="Arial" charset="0"/>
        </a:defRPr>
      </a:lvl8pPr>
      <a:lvl9pPr marL="1828800" algn="l" rtl="0" eaLnBrk="0" fontAlgn="base" hangingPunct="0">
        <a:lnSpc>
          <a:spcPct val="95000"/>
        </a:lnSpc>
        <a:spcBef>
          <a:spcPct val="0"/>
        </a:spcBef>
        <a:spcAft>
          <a:spcPct val="0"/>
        </a:spcAft>
        <a:defRPr sz="2400" b="1">
          <a:solidFill>
            <a:schemeClr val="bg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pSp>
        <p:nvGrpSpPr>
          <p:cNvPr id="2050" name="Group 14"/>
          <p:cNvGrpSpPr>
            <a:grpSpLocks/>
          </p:cNvGrpSpPr>
          <p:nvPr userDrawn="1"/>
        </p:nvGrpSpPr>
        <p:grpSpPr bwMode="auto">
          <a:xfrm>
            <a:off x="0" y="203200"/>
            <a:ext cx="9144000" cy="6654800"/>
            <a:chOff x="0" y="124"/>
            <a:chExt cx="5760" cy="4160"/>
          </a:xfrm>
        </p:grpSpPr>
        <p:sp>
          <p:nvSpPr>
            <p:cNvPr id="391183" name="Rectangle 15"/>
            <p:cNvSpPr>
              <a:spLocks noChangeArrowheads="1"/>
            </p:cNvSpPr>
            <p:nvPr userDrawn="1"/>
          </p:nvSpPr>
          <p:spPr bwMode="auto">
            <a:xfrm>
              <a:off x="0" y="124"/>
              <a:ext cx="5760" cy="4160"/>
            </a:xfrm>
            <a:prstGeom prst="rect">
              <a:avLst/>
            </a:prstGeom>
            <a:solidFill>
              <a:srgbClr val="000000"/>
            </a:solidFill>
            <a:ln w="9525">
              <a:noFill/>
              <a:miter lim="800000"/>
              <a:headEnd/>
              <a:tailEnd/>
            </a:ln>
            <a:effectLst/>
          </p:spPr>
          <p:txBody>
            <a:bodyPr wrap="none" anchor="ctr"/>
            <a:lstStyle/>
            <a:p>
              <a:pPr>
                <a:defRPr/>
              </a:pPr>
              <a:endParaRPr lang="en-US" dirty="0"/>
            </a:p>
          </p:txBody>
        </p:sp>
        <p:sp>
          <p:nvSpPr>
            <p:cNvPr id="391184" name="Rectangle 16"/>
            <p:cNvSpPr>
              <a:spLocks noChangeArrowheads="1"/>
            </p:cNvSpPr>
            <p:nvPr userDrawn="1"/>
          </p:nvSpPr>
          <p:spPr bwMode="auto">
            <a:xfrm>
              <a:off x="0" y="124"/>
              <a:ext cx="5760" cy="2362"/>
            </a:xfrm>
            <a:prstGeom prst="rect">
              <a:avLst/>
            </a:prstGeom>
            <a:gradFill rotWithShape="1">
              <a:gsLst>
                <a:gs pos="0">
                  <a:srgbClr val="000000">
                    <a:gamma/>
                    <a:tint val="70588"/>
                    <a:invGamma/>
                  </a:srgbClr>
                </a:gs>
                <a:gs pos="100000">
                  <a:srgbClr val="000000"/>
                </a:gs>
              </a:gsLst>
              <a:lin ang="5400000" scaled="1"/>
            </a:gradFill>
            <a:ln w="9525">
              <a:noFill/>
              <a:miter lim="800000"/>
              <a:headEnd/>
              <a:tailEnd/>
            </a:ln>
            <a:effectLst/>
          </p:spPr>
          <p:txBody>
            <a:bodyPr wrap="none" anchor="ctr"/>
            <a:lstStyle/>
            <a:p>
              <a:pPr>
                <a:defRPr/>
              </a:pPr>
              <a:endParaRPr lang="en-US" dirty="0"/>
            </a:p>
          </p:txBody>
        </p:sp>
      </p:grpSp>
      <p:sp>
        <p:nvSpPr>
          <p:cNvPr id="391174"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391176"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de-DE" dirty="0"/>
              <a:t>Confidential and Privileged</a:t>
            </a:r>
          </a:p>
        </p:txBody>
      </p:sp>
      <p:sp>
        <p:nvSpPr>
          <p:cNvPr id="2053"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391178" name="Rectangle 10"/>
          <p:cNvSpPr>
            <a:spLocks noChangeArrowheads="1"/>
          </p:cNvSpPr>
          <p:nvPr userDrawn="1"/>
        </p:nvSpPr>
        <p:spPr bwMode="gray">
          <a:xfrm>
            <a:off x="7188200" y="6184900"/>
            <a:ext cx="1646238" cy="377825"/>
          </a:xfrm>
          <a:prstGeom prst="rect">
            <a:avLst/>
          </a:prstGeom>
          <a:noFill/>
          <a:ln w="28575">
            <a:solidFill>
              <a:srgbClr val="969696"/>
            </a:solidFill>
            <a:miter lim="800000"/>
            <a:headEnd/>
            <a:tailEnd/>
          </a:ln>
          <a:effectLst/>
        </p:spPr>
        <p:txBody>
          <a:bodyPr wrap="none" anchor="ctr"/>
          <a:lstStyle/>
          <a:p>
            <a:pPr algn="ctr" eaLnBrk="0" hangingPunct="0">
              <a:defRPr/>
            </a:pPr>
            <a:r>
              <a:rPr lang="de-DE" sz="1700" b="1"/>
              <a:t>YOUR </a:t>
            </a:r>
            <a:r>
              <a:rPr lang="de-DE" sz="1700" b="1">
                <a:solidFill>
                  <a:schemeClr val="hlink"/>
                </a:solidFill>
              </a:rPr>
              <a:t>LOGO</a:t>
            </a:r>
          </a:p>
        </p:txBody>
      </p:sp>
      <p:sp>
        <p:nvSpPr>
          <p:cNvPr id="391185" name="Rectangle 17"/>
          <p:cNvSpPr>
            <a:spLocks noChangeArrowheads="1"/>
          </p:cNvSpPr>
          <p:nvPr userDrawn="1"/>
        </p:nvSpPr>
        <p:spPr bwMode="auto">
          <a:xfrm flipV="1">
            <a:off x="-3175" y="0"/>
            <a:ext cx="9147175" cy="985838"/>
          </a:xfrm>
          <a:prstGeom prst="rect">
            <a:avLst/>
          </a:prstGeom>
          <a:gradFill rotWithShape="1">
            <a:gsLst>
              <a:gs pos="0">
                <a:schemeClr val="tx2"/>
              </a:gs>
              <a:gs pos="100000">
                <a:schemeClr val="accent2"/>
              </a:gs>
            </a:gsLst>
            <a:lin ang="0" scaled="1"/>
          </a:gradFill>
          <a:ln w="9525" algn="ctr">
            <a:noFill/>
            <a:miter lim="800000"/>
            <a:headEnd/>
            <a:tailEnd/>
          </a:ln>
          <a:effectLst/>
        </p:spPr>
        <p:txBody>
          <a:bodyPr wrap="none" anchor="ctr"/>
          <a:lstStyle/>
          <a:p>
            <a:pPr>
              <a:defRPr/>
            </a:pPr>
            <a:endParaRPr lang="en-US" dirty="0"/>
          </a:p>
        </p:txBody>
      </p:sp>
      <p:sp>
        <p:nvSpPr>
          <p:cNvPr id="2056" name="Rectangle 7"/>
          <p:cNvSpPr>
            <a:spLocks noGrp="1" noChangeArrowheads="1"/>
          </p:cNvSpPr>
          <p:nvPr>
            <p:ph type="title"/>
          </p:nvPr>
        </p:nvSpPr>
        <p:spPr bwMode="gray">
          <a:xfrm>
            <a:off x="314325" y="146050"/>
            <a:ext cx="8524875" cy="6000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de-DE"/>
              <a:t>Klicken Sie, um das Titelformat zu bearbeiten</a:t>
            </a:r>
          </a:p>
        </p:txBody>
      </p:sp>
      <p:sp>
        <p:nvSpPr>
          <p:cNvPr id="11" name="Rectangle 10"/>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 bg1="dk2" tx1="lt1" bg2="dk1" tx2="lt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cs typeface="Arial" charset="0"/>
        </a:defRPr>
      </a:lvl2pPr>
      <a:lvl3pPr algn="l" rtl="0" eaLnBrk="0" fontAlgn="base" hangingPunct="0">
        <a:lnSpc>
          <a:spcPct val="95000"/>
        </a:lnSpc>
        <a:spcBef>
          <a:spcPct val="0"/>
        </a:spcBef>
        <a:spcAft>
          <a:spcPct val="0"/>
        </a:spcAft>
        <a:defRPr sz="2400" b="1">
          <a:solidFill>
            <a:schemeClr val="tx1"/>
          </a:solidFill>
          <a:latin typeface="Arial" charset="0"/>
          <a:cs typeface="Arial" charset="0"/>
        </a:defRPr>
      </a:lvl3pPr>
      <a:lvl4pPr algn="l" rtl="0" eaLnBrk="0" fontAlgn="base" hangingPunct="0">
        <a:lnSpc>
          <a:spcPct val="95000"/>
        </a:lnSpc>
        <a:spcBef>
          <a:spcPct val="0"/>
        </a:spcBef>
        <a:spcAft>
          <a:spcPct val="0"/>
        </a:spcAft>
        <a:defRPr sz="2400" b="1">
          <a:solidFill>
            <a:schemeClr val="tx1"/>
          </a:solidFill>
          <a:latin typeface="Arial" charset="0"/>
          <a:cs typeface="Arial" charset="0"/>
        </a:defRPr>
      </a:lvl4pPr>
      <a:lvl5pPr algn="l" rtl="0" eaLnBrk="0" fontAlgn="base" hangingPunct="0">
        <a:lnSpc>
          <a:spcPct val="95000"/>
        </a:lnSpc>
        <a:spcBef>
          <a:spcPct val="0"/>
        </a:spcBef>
        <a:spcAft>
          <a:spcPct val="0"/>
        </a:spcAft>
        <a:defRPr sz="2400" b="1">
          <a:solidFill>
            <a:schemeClr val="tx1"/>
          </a:solidFill>
          <a:latin typeface="Arial" charset="0"/>
          <a:cs typeface="Arial" charset="0"/>
        </a:defRPr>
      </a:lvl5pPr>
      <a:lvl6pPr marL="457200" algn="l" rtl="0" fontAlgn="base">
        <a:lnSpc>
          <a:spcPct val="95000"/>
        </a:lnSpc>
        <a:spcBef>
          <a:spcPct val="0"/>
        </a:spcBef>
        <a:spcAft>
          <a:spcPct val="0"/>
        </a:spcAft>
        <a:defRPr sz="2400" b="1">
          <a:solidFill>
            <a:schemeClr val="tx1"/>
          </a:solidFill>
          <a:latin typeface="Arial" charset="0"/>
          <a:cs typeface="Arial" charset="0"/>
        </a:defRPr>
      </a:lvl6pPr>
      <a:lvl7pPr marL="914400" algn="l" rtl="0" fontAlgn="base">
        <a:lnSpc>
          <a:spcPct val="95000"/>
        </a:lnSpc>
        <a:spcBef>
          <a:spcPct val="0"/>
        </a:spcBef>
        <a:spcAft>
          <a:spcPct val="0"/>
        </a:spcAft>
        <a:defRPr sz="2400" b="1">
          <a:solidFill>
            <a:schemeClr val="tx1"/>
          </a:solidFill>
          <a:latin typeface="Arial" charset="0"/>
          <a:cs typeface="Arial" charset="0"/>
        </a:defRPr>
      </a:lvl7pPr>
      <a:lvl8pPr marL="1371600" algn="l" rtl="0" fontAlgn="base">
        <a:lnSpc>
          <a:spcPct val="95000"/>
        </a:lnSpc>
        <a:spcBef>
          <a:spcPct val="0"/>
        </a:spcBef>
        <a:spcAft>
          <a:spcPct val="0"/>
        </a:spcAft>
        <a:defRPr sz="2400" b="1">
          <a:solidFill>
            <a:schemeClr val="tx1"/>
          </a:solidFill>
          <a:latin typeface="Arial" charset="0"/>
          <a:cs typeface="Arial" charset="0"/>
        </a:defRPr>
      </a:lvl8pPr>
      <a:lvl9pPr marL="1828800" algn="l" rtl="0" fontAlgn="base">
        <a:lnSpc>
          <a:spcPct val="95000"/>
        </a:lnSpc>
        <a:spcBef>
          <a:spcPct val="0"/>
        </a:spcBef>
        <a:spcAft>
          <a:spcPct val="0"/>
        </a:spcAft>
        <a:defRPr sz="2400" b="1">
          <a:solidFill>
            <a:schemeClr val="tx1"/>
          </a:solidFill>
          <a:latin typeface="Arial" charset="0"/>
          <a:cs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cs typeface="+mn-cs"/>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cs typeface="+mn-cs"/>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cs typeface="+mn-cs"/>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cs typeface="+mn-cs"/>
        </a:defRPr>
      </a:lvl5pPr>
      <a:lvl6pPr marL="15081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6pPr>
      <a:lvl7pPr marL="19653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7pPr>
      <a:lvl8pPr marL="24225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8pPr>
      <a:lvl9pPr marL="28797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720576" y="1905000"/>
            <a:ext cx="8382000" cy="1122362"/>
          </a:xfrm>
        </p:spPr>
        <p:txBody>
          <a:bodyPr/>
          <a:lstStyle/>
          <a:p>
            <a:r>
              <a:rPr lang="en-US" dirty="0"/>
              <a:t>11/9/2022 Thermal ELCC Study Results</a:t>
            </a:r>
          </a:p>
        </p:txBody>
      </p:sp>
      <p:sp>
        <p:nvSpPr>
          <p:cNvPr id="12" name="Subtitle 2">
            <a:extLst>
              <a:ext uri="{FF2B5EF4-FFF2-40B4-BE49-F238E27FC236}">
                <a16:creationId xmlns:a16="http://schemas.microsoft.com/office/drawing/2014/main" id="{C834F4D3-C53C-4AEE-9CCA-7B7D6E527EA9}"/>
              </a:ext>
            </a:extLst>
          </p:cNvPr>
          <p:cNvSpPr txBox="1">
            <a:spLocks/>
          </p:cNvSpPr>
          <p:nvPr/>
        </p:nvSpPr>
        <p:spPr bwMode="gray">
          <a:xfrm>
            <a:off x="720576" y="3093742"/>
            <a:ext cx="7204224" cy="800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lgn="l" rtl="0" eaLnBrk="0" fontAlgn="base" hangingPunct="0">
              <a:spcBef>
                <a:spcPct val="60000"/>
              </a:spcBef>
              <a:spcAft>
                <a:spcPct val="0"/>
              </a:spcAft>
              <a:buClr>
                <a:schemeClr val="accent1"/>
              </a:buClr>
              <a:buFont typeface="Wingdings" pitchFamily="2" charset="2"/>
              <a:buNone/>
              <a:defRPr sz="2200" b="0">
                <a:solidFill>
                  <a:schemeClr val="bg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r>
              <a:rPr lang="en-US" b="1" kern="0" dirty="0"/>
              <a:t>Prepared for Electric Reliability Council of Texas</a:t>
            </a:r>
          </a:p>
          <a:p>
            <a:endParaRPr lang="en-US" b="1" kern="0" dirty="0"/>
          </a:p>
          <a:p>
            <a:endParaRPr lang="en-US" b="1" kern="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1487-3E9D-9334-D6F8-11FDB9C9E87F}"/>
              </a:ext>
            </a:extLst>
          </p:cNvPr>
          <p:cNvSpPr>
            <a:spLocks noGrp="1"/>
          </p:cNvSpPr>
          <p:nvPr>
            <p:ph type="title"/>
          </p:nvPr>
        </p:nvSpPr>
        <p:spPr/>
        <p:txBody>
          <a:bodyPr/>
          <a:lstStyle/>
          <a:p>
            <a:r>
              <a:rPr lang="en-US" dirty="0"/>
              <a:t>Cold Weather and Fuel Availability Outages</a:t>
            </a:r>
          </a:p>
        </p:txBody>
      </p:sp>
      <p:sp>
        <p:nvSpPr>
          <p:cNvPr id="3" name="Content Placeholder 2">
            <a:extLst>
              <a:ext uri="{FF2B5EF4-FFF2-40B4-BE49-F238E27FC236}">
                <a16:creationId xmlns:a16="http://schemas.microsoft.com/office/drawing/2014/main" id="{FA04AD9F-AB34-953E-858D-EFF653FC9F5F}"/>
              </a:ext>
            </a:extLst>
          </p:cNvPr>
          <p:cNvSpPr>
            <a:spLocks noGrp="1"/>
          </p:cNvSpPr>
          <p:nvPr>
            <p:ph idx="1"/>
          </p:nvPr>
        </p:nvSpPr>
        <p:spPr>
          <a:xfrm>
            <a:off x="314325" y="1350628"/>
            <a:ext cx="8524875" cy="4654885"/>
          </a:xfrm>
        </p:spPr>
        <p:txBody>
          <a:bodyPr/>
          <a:lstStyle/>
          <a:p>
            <a:r>
              <a:rPr lang="en-US" dirty="0"/>
              <a:t>Additional forced outage probabilities were modeled for temperatures below 20°F</a:t>
            </a:r>
          </a:p>
          <a:p>
            <a:r>
              <a:rPr lang="en-US" dirty="0"/>
              <a:t>Forced outages from 2018-2021 as a function of temperature were analyzed while excluding winter storm Uri. A trend was added to the graph below 20°F and extrapolated to 0°F</a:t>
            </a:r>
          </a:p>
          <a:p>
            <a:r>
              <a:rPr lang="en-US" dirty="0"/>
              <a:t>A linear probability was assigned with an increased incremental hourly forced outage probability</a:t>
            </a:r>
          </a:p>
          <a:p>
            <a:r>
              <a:rPr lang="en-US" dirty="0"/>
              <a:t>The base extrapolated value of 5,000 MW was not as extreme as the 2011 outages (14.7 GW forced offline when system temperatures were roughly 14°F)</a:t>
            </a:r>
          </a:p>
          <a:p>
            <a:r>
              <a:rPr lang="en-US" dirty="0"/>
              <a:t>The impacts of the new weatherization requirements are not being considered in the temperature outage correlation modeling</a:t>
            </a:r>
          </a:p>
        </p:txBody>
      </p:sp>
      <p:sp>
        <p:nvSpPr>
          <p:cNvPr id="6" name="TextBox 5">
            <a:extLst>
              <a:ext uri="{FF2B5EF4-FFF2-40B4-BE49-F238E27FC236}">
                <a16:creationId xmlns:a16="http://schemas.microsoft.com/office/drawing/2014/main" id="{67419B16-B29B-28A4-124E-449AFCDD342A}"/>
              </a:ext>
            </a:extLst>
          </p:cNvPr>
          <p:cNvSpPr txBox="1"/>
          <p:nvPr/>
        </p:nvSpPr>
        <p:spPr>
          <a:xfrm>
            <a:off x="239085" y="6290084"/>
            <a:ext cx="7218727" cy="215444"/>
          </a:xfrm>
          <a:prstGeom prst="rect">
            <a:avLst/>
          </a:prstGeom>
          <a:noFill/>
        </p:spPr>
        <p:txBody>
          <a:bodyPr wrap="square">
            <a:spAutoFit/>
          </a:bodyPr>
          <a:lstStyle/>
          <a:p>
            <a:r>
              <a:rPr lang="en-US" sz="800" dirty="0"/>
              <a:t>https://www.ferc.gov/sites/default/files/2020-05/ReportontheSouthwestColdWeatherEventfromFebruary2011 Report.pdf</a:t>
            </a:r>
          </a:p>
        </p:txBody>
      </p:sp>
    </p:spTree>
    <p:extLst>
      <p:ext uri="{BB962C8B-B14F-4D97-AF65-F5344CB8AC3E}">
        <p14:creationId xmlns:p14="http://schemas.microsoft.com/office/powerpoint/2010/main" val="210539141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5C34-D66E-961A-D6F1-21F85E1FCE29}"/>
              </a:ext>
            </a:extLst>
          </p:cNvPr>
          <p:cNvSpPr>
            <a:spLocks noGrp="1"/>
          </p:cNvSpPr>
          <p:nvPr>
            <p:ph type="title"/>
          </p:nvPr>
        </p:nvSpPr>
        <p:spPr/>
        <p:txBody>
          <a:bodyPr/>
          <a:lstStyle/>
          <a:p>
            <a:r>
              <a:rPr lang="en-US" dirty="0"/>
              <a:t>Cold Weather Forced Outages by Scenario</a:t>
            </a:r>
          </a:p>
        </p:txBody>
      </p:sp>
      <p:pic>
        <p:nvPicPr>
          <p:cNvPr id="9" name="Picture 8">
            <a:extLst>
              <a:ext uri="{FF2B5EF4-FFF2-40B4-BE49-F238E27FC236}">
                <a16:creationId xmlns:a16="http://schemas.microsoft.com/office/drawing/2014/main" id="{03568496-3095-3486-794D-C27A1A6E26F6}"/>
              </a:ext>
            </a:extLst>
          </p:cNvPr>
          <p:cNvPicPr>
            <a:picLocks noChangeAspect="1"/>
          </p:cNvPicPr>
          <p:nvPr/>
        </p:nvPicPr>
        <p:blipFill>
          <a:blip r:embed="rId2"/>
          <a:stretch>
            <a:fillRect/>
          </a:stretch>
        </p:blipFill>
        <p:spPr>
          <a:xfrm>
            <a:off x="784109" y="991655"/>
            <a:ext cx="6984098" cy="5256423"/>
          </a:xfrm>
          <a:prstGeom prst="rect">
            <a:avLst/>
          </a:prstGeom>
        </p:spPr>
      </p:pic>
    </p:spTree>
    <p:extLst>
      <p:ext uri="{BB962C8B-B14F-4D97-AF65-F5344CB8AC3E}">
        <p14:creationId xmlns:p14="http://schemas.microsoft.com/office/powerpoint/2010/main" val="12142034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2A1-D842-807C-3657-10ABBC87B727}"/>
              </a:ext>
            </a:extLst>
          </p:cNvPr>
          <p:cNvSpPr>
            <a:spLocks noGrp="1"/>
          </p:cNvSpPr>
          <p:nvPr>
            <p:ph type="title"/>
          </p:nvPr>
        </p:nvSpPr>
        <p:spPr/>
        <p:txBody>
          <a:bodyPr/>
          <a:lstStyle/>
          <a:p>
            <a:r>
              <a:rPr lang="en-US" dirty="0"/>
              <a:t>Thermal ELCC Results</a:t>
            </a:r>
          </a:p>
        </p:txBody>
      </p:sp>
      <p:graphicFrame>
        <p:nvGraphicFramePr>
          <p:cNvPr id="5" name="Table 4">
            <a:extLst>
              <a:ext uri="{FF2B5EF4-FFF2-40B4-BE49-F238E27FC236}">
                <a16:creationId xmlns:a16="http://schemas.microsoft.com/office/drawing/2014/main" id="{A3E5C6C8-DC32-49FA-7BB9-2C4D06338590}"/>
              </a:ext>
            </a:extLst>
          </p:cNvPr>
          <p:cNvGraphicFramePr>
            <a:graphicFrameLocks noGrp="1"/>
          </p:cNvGraphicFramePr>
          <p:nvPr>
            <p:extLst>
              <p:ext uri="{D42A27DB-BD31-4B8C-83A1-F6EECF244321}">
                <p14:modId xmlns:p14="http://schemas.microsoft.com/office/powerpoint/2010/main" val="3243458678"/>
              </p:ext>
            </p:extLst>
          </p:nvPr>
        </p:nvGraphicFramePr>
        <p:xfrm>
          <a:off x="490494" y="1660207"/>
          <a:ext cx="8158047" cy="3537585"/>
        </p:xfrm>
        <a:graphic>
          <a:graphicData uri="http://schemas.openxmlformats.org/drawingml/2006/table">
            <a:tbl>
              <a:tblPr/>
              <a:tblGrid>
                <a:gridCol w="677051">
                  <a:extLst>
                    <a:ext uri="{9D8B030D-6E8A-4147-A177-3AD203B41FA5}">
                      <a16:colId xmlns:a16="http://schemas.microsoft.com/office/drawing/2014/main" val="3617662116"/>
                    </a:ext>
                  </a:extLst>
                </a:gridCol>
                <a:gridCol w="505102">
                  <a:extLst>
                    <a:ext uri="{9D8B030D-6E8A-4147-A177-3AD203B41FA5}">
                      <a16:colId xmlns:a16="http://schemas.microsoft.com/office/drawing/2014/main" val="460649694"/>
                    </a:ext>
                  </a:extLst>
                </a:gridCol>
                <a:gridCol w="472861">
                  <a:extLst>
                    <a:ext uri="{9D8B030D-6E8A-4147-A177-3AD203B41FA5}">
                      <a16:colId xmlns:a16="http://schemas.microsoft.com/office/drawing/2014/main" val="442429947"/>
                    </a:ext>
                  </a:extLst>
                </a:gridCol>
                <a:gridCol w="687798">
                  <a:extLst>
                    <a:ext uri="{9D8B030D-6E8A-4147-A177-3AD203B41FA5}">
                      <a16:colId xmlns:a16="http://schemas.microsoft.com/office/drawing/2014/main" val="739479577"/>
                    </a:ext>
                  </a:extLst>
                </a:gridCol>
                <a:gridCol w="1097280">
                  <a:extLst>
                    <a:ext uri="{9D8B030D-6E8A-4147-A177-3AD203B41FA5}">
                      <a16:colId xmlns:a16="http://schemas.microsoft.com/office/drawing/2014/main" val="2764351641"/>
                    </a:ext>
                  </a:extLst>
                </a:gridCol>
                <a:gridCol w="1060355">
                  <a:extLst>
                    <a:ext uri="{9D8B030D-6E8A-4147-A177-3AD203B41FA5}">
                      <a16:colId xmlns:a16="http://schemas.microsoft.com/office/drawing/2014/main" val="1881457222"/>
                    </a:ext>
                  </a:extLst>
                </a:gridCol>
                <a:gridCol w="640080">
                  <a:extLst>
                    <a:ext uri="{9D8B030D-6E8A-4147-A177-3AD203B41FA5}">
                      <a16:colId xmlns:a16="http://schemas.microsoft.com/office/drawing/2014/main" val="3658265405"/>
                    </a:ext>
                  </a:extLst>
                </a:gridCol>
                <a:gridCol w="731520">
                  <a:extLst>
                    <a:ext uri="{9D8B030D-6E8A-4147-A177-3AD203B41FA5}">
                      <a16:colId xmlns:a16="http://schemas.microsoft.com/office/drawing/2014/main" val="3523805228"/>
                    </a:ext>
                  </a:extLst>
                </a:gridCol>
                <a:gridCol w="1097280">
                  <a:extLst>
                    <a:ext uri="{9D8B030D-6E8A-4147-A177-3AD203B41FA5}">
                      <a16:colId xmlns:a16="http://schemas.microsoft.com/office/drawing/2014/main" val="2842756258"/>
                    </a:ext>
                  </a:extLst>
                </a:gridCol>
                <a:gridCol w="1188720">
                  <a:extLst>
                    <a:ext uri="{9D8B030D-6E8A-4147-A177-3AD203B41FA5}">
                      <a16:colId xmlns:a16="http://schemas.microsoft.com/office/drawing/2014/main" val="1533367391"/>
                    </a:ext>
                  </a:extLst>
                </a:gridCol>
              </a:tblGrid>
              <a:tr h="783803">
                <a:tc>
                  <a:txBody>
                    <a:bodyPr/>
                    <a:lstStyle/>
                    <a:p>
                      <a:pPr algn="ctr" fontAlgn="ctr"/>
                      <a:r>
                        <a:rPr lang="en-US" sz="1400" b="1" i="0" u="none" strike="noStrike" dirty="0">
                          <a:solidFill>
                            <a:srgbClr val="000000"/>
                          </a:solidFill>
                          <a:effectLst/>
                          <a:latin typeface="Calibri" panose="020F0502020204030204" pitchFamily="34" charset="0"/>
                        </a:rPr>
                        <a:t>Battery</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a:solidFill>
                            <a:srgbClr val="000000"/>
                          </a:solidFill>
                          <a:effectLst/>
                          <a:latin typeface="Calibri" panose="020F0502020204030204" pitchFamily="34" charset="0"/>
                        </a:rPr>
                        <a:t>Solar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a:solidFill>
                            <a:srgbClr val="000000"/>
                          </a:solidFill>
                          <a:effectLst/>
                          <a:latin typeface="Calibri" panose="020F0502020204030204" pitchFamily="34" charset="0"/>
                        </a:rPr>
                        <a:t>Wind</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Thermal</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Cold Weather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Fuel</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Winter ELCC </a:t>
                      </a:r>
                    </a:p>
                    <a:p>
                      <a:pPr algn="ctr" fontAlgn="ctr"/>
                      <a:r>
                        <a:rPr lang="en-US" sz="1400" b="1" i="0" u="none" strike="noStrike" dirty="0">
                          <a:solidFill>
                            <a:srgbClr val="000000"/>
                          </a:solidFill>
                          <a:effectLst/>
                          <a:latin typeface="Calibri" panose="020F0502020204030204" pitchFamily="34" charset="0"/>
                        </a:rPr>
                        <a:t>(%)</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Summer ELCC    </a:t>
                      </a:r>
                    </a:p>
                    <a:p>
                      <a:pPr algn="ctr" fontAlgn="ctr"/>
                      <a:r>
                        <a:rPr lang="en-US" sz="1400" b="1" i="0" u="none" strike="noStrike" dirty="0">
                          <a:solidFill>
                            <a:srgbClr val="000000"/>
                          </a:solidFill>
                          <a:effectLst/>
                          <a:latin typeface="Calibri" panose="020F0502020204030204" pitchFamily="34" charset="0"/>
                        </a:rPr>
                        <a:t>(%)</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Winter UCAP/ Winter CDR Rating    </a:t>
                      </a:r>
                    </a:p>
                    <a:p>
                      <a:pPr algn="ctr" fontAlgn="ctr"/>
                      <a:r>
                        <a:rPr lang="en-US" sz="1400" b="1" i="0" u="none" strike="noStrike" dirty="0">
                          <a:solidFill>
                            <a:srgbClr val="000000"/>
                          </a:solidFill>
                          <a:effectLst/>
                          <a:latin typeface="Calibri" panose="020F0502020204030204" pitchFamily="34" charset="0"/>
                        </a:rPr>
                        <a:t>(%)</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Calibri" panose="020F0502020204030204" pitchFamily="34" charset="0"/>
                        </a:rPr>
                        <a:t>Summer UCAP/ Summer CDR Rating </a:t>
                      </a:r>
                    </a:p>
                    <a:p>
                      <a:pPr algn="ctr" fontAlgn="ctr"/>
                      <a:r>
                        <a:rPr lang="en-US" sz="1400" b="1" i="0" u="none" strike="noStrike" dirty="0">
                          <a:solidFill>
                            <a:srgbClr val="000000"/>
                          </a:solidFill>
                          <a:effectLst/>
                          <a:latin typeface="Calibri" panose="020F0502020204030204" pitchFamily="34" charset="0"/>
                        </a:rPr>
                        <a:t>(%)</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40724"/>
                  </a:ext>
                </a:extLst>
              </a:tr>
              <a:tr h="200025">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Base</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89.6%</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89.8%</a:t>
                      </a: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94.6%</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93.9%</a:t>
                      </a: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3151638"/>
                  </a:ext>
                </a:extLst>
              </a:tr>
              <a:tr h="200025">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Base</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87.5%</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89.8%</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94.9%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93.9%</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32929"/>
                  </a:ext>
                </a:extLst>
              </a:tr>
              <a:tr h="200025">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87.5%</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89.8%</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93.9%</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4587883"/>
                  </a:ext>
                </a:extLst>
              </a:tr>
              <a:tr h="200025">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83.5%</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89.5%</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95.0%</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94.0%</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3404042"/>
                  </a:ext>
                </a:extLst>
              </a:tr>
              <a:tr h="200025">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2011 and 2021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78.0%</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89.6%</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95.1%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94.0%</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31594912"/>
                  </a:ext>
                </a:extLst>
              </a:tr>
              <a:tr h="200025">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2011 and 2021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67.7%</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89.6%</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95.1%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94.0%</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405772"/>
                  </a:ext>
                </a:extLst>
              </a:tr>
              <a:tr h="200025">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Base</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89.9%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90.8%</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96.1%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040516"/>
                  </a:ext>
                </a:extLst>
              </a:tr>
              <a:tr h="200025">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Base</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87.9%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90.7%</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96.3%</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2214760"/>
                  </a:ext>
                </a:extLst>
              </a:tr>
              <a:tr h="200025">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87.9%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90.7%</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96.3%</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2131237"/>
                  </a:ext>
                </a:extLst>
              </a:tr>
              <a:tr h="200025">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83.4%</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90.7%</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96.6%</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538447"/>
                  </a:ext>
                </a:extLst>
              </a:tr>
              <a:tr h="200025">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2011 and 2021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a:solidFill>
                            <a:srgbClr val="000000"/>
                          </a:solidFill>
                          <a:effectLst/>
                          <a:latin typeface="Calibri" panose="020F0502020204030204" pitchFamily="34" charset="0"/>
                        </a:rPr>
                        <a:t>None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78.9%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90.8%</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96.9%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38335551"/>
                  </a:ext>
                </a:extLst>
              </a:tr>
              <a:tr h="200025">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2011 and 2021</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Include Fuel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69.3%</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90.8%</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panose="020F0502020204030204" pitchFamily="34" charset="0"/>
                        </a:rPr>
                        <a:t>97.1%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94.4%</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830453"/>
                  </a:ext>
                </a:extLst>
              </a:tr>
            </a:tbl>
          </a:graphicData>
        </a:graphic>
      </p:graphicFrame>
    </p:spTree>
    <p:extLst>
      <p:ext uri="{BB962C8B-B14F-4D97-AF65-F5344CB8AC3E}">
        <p14:creationId xmlns:p14="http://schemas.microsoft.com/office/powerpoint/2010/main" val="263541785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0" y="1905000"/>
            <a:ext cx="9144000" cy="1122362"/>
          </a:xfrm>
        </p:spPr>
        <p:txBody>
          <a:bodyPr/>
          <a:lstStyle/>
          <a:p>
            <a:pPr algn="ctr"/>
            <a:r>
              <a:rPr lang="en-US" dirty="0"/>
              <a:t>Appendix</a:t>
            </a:r>
          </a:p>
        </p:txBody>
      </p:sp>
    </p:spTree>
    <p:extLst>
      <p:ext uri="{BB962C8B-B14F-4D97-AF65-F5344CB8AC3E}">
        <p14:creationId xmlns:p14="http://schemas.microsoft.com/office/powerpoint/2010/main" val="39327018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7372C-97E2-1E5F-FD9E-494EF5D93394}"/>
              </a:ext>
            </a:extLst>
          </p:cNvPr>
          <p:cNvSpPr>
            <a:spLocks noGrp="1"/>
          </p:cNvSpPr>
          <p:nvPr>
            <p:ph type="title"/>
          </p:nvPr>
        </p:nvSpPr>
        <p:spPr/>
        <p:txBody>
          <a:bodyPr/>
          <a:lstStyle/>
          <a:p>
            <a:r>
              <a:rPr lang="en-US" dirty="0"/>
              <a:t>ERCOT Resource Mix as Modeled within SERVM for 2024 </a:t>
            </a:r>
          </a:p>
        </p:txBody>
      </p:sp>
      <p:graphicFrame>
        <p:nvGraphicFramePr>
          <p:cNvPr id="6" name="Table 5">
            <a:extLst>
              <a:ext uri="{FF2B5EF4-FFF2-40B4-BE49-F238E27FC236}">
                <a16:creationId xmlns:a16="http://schemas.microsoft.com/office/drawing/2014/main" id="{73261E75-2BF0-1965-9E09-49E480AAD1B2}"/>
              </a:ext>
            </a:extLst>
          </p:cNvPr>
          <p:cNvGraphicFramePr>
            <a:graphicFrameLocks noGrp="1"/>
          </p:cNvGraphicFramePr>
          <p:nvPr>
            <p:extLst>
              <p:ext uri="{D42A27DB-BD31-4B8C-83A1-F6EECF244321}">
                <p14:modId xmlns:p14="http://schemas.microsoft.com/office/powerpoint/2010/main" val="3438546914"/>
              </p:ext>
            </p:extLst>
          </p:nvPr>
        </p:nvGraphicFramePr>
        <p:xfrm>
          <a:off x="2993850" y="1403044"/>
          <a:ext cx="3156300" cy="4535805"/>
        </p:xfrm>
        <a:graphic>
          <a:graphicData uri="http://schemas.openxmlformats.org/drawingml/2006/table">
            <a:tbl>
              <a:tblPr>
                <a:tableStyleId>{5C22544A-7EE6-4342-B048-85BDC9FD1C3A}</a:tableStyleId>
              </a:tblPr>
              <a:tblGrid>
                <a:gridCol w="1522970">
                  <a:extLst>
                    <a:ext uri="{9D8B030D-6E8A-4147-A177-3AD203B41FA5}">
                      <a16:colId xmlns:a16="http://schemas.microsoft.com/office/drawing/2014/main" val="476087341"/>
                    </a:ext>
                  </a:extLst>
                </a:gridCol>
                <a:gridCol w="1633330">
                  <a:extLst>
                    <a:ext uri="{9D8B030D-6E8A-4147-A177-3AD203B41FA5}">
                      <a16:colId xmlns:a16="http://schemas.microsoft.com/office/drawing/2014/main" val="3174937193"/>
                    </a:ext>
                  </a:extLst>
                </a:gridCol>
              </a:tblGrid>
              <a:tr h="190500">
                <a:tc>
                  <a:txBody>
                    <a:bodyPr/>
                    <a:lstStyle/>
                    <a:p>
                      <a:pPr algn="ctr" fontAlgn="b"/>
                      <a:r>
                        <a:rPr lang="en-US" sz="1100" b="1" u="none" strike="noStrike" dirty="0">
                          <a:effectLst/>
                        </a:rPr>
                        <a:t>Unit Type</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Capacity </a:t>
                      </a:r>
                    </a:p>
                    <a:p>
                      <a:pPr algn="ctr" fontAlgn="b"/>
                      <a:r>
                        <a:rPr lang="en-US" sz="1100" b="1" u="none" strike="noStrike" dirty="0">
                          <a:effectLst/>
                        </a:rPr>
                        <a:t>(MW)</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952237"/>
                  </a:ext>
                </a:extLst>
              </a:tr>
              <a:tr h="190500">
                <a:tc>
                  <a:txBody>
                    <a:bodyPr/>
                    <a:lstStyle/>
                    <a:p>
                      <a:pPr algn="ctr" fontAlgn="b"/>
                      <a:r>
                        <a:rPr lang="en-US" sz="1100" u="none" strike="noStrike" dirty="0">
                          <a:effectLst/>
                        </a:rPr>
                        <a:t>4CP</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100" u="none" strike="noStrike" dirty="0">
                          <a:effectLst/>
                        </a:rPr>
                        <a:t>900</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064265106"/>
                  </a:ext>
                </a:extLst>
              </a:tr>
              <a:tr h="190500">
                <a:tc>
                  <a:txBody>
                    <a:bodyPr/>
                    <a:lstStyle/>
                    <a:p>
                      <a:pPr algn="ctr" fontAlgn="b"/>
                      <a:r>
                        <a:rPr lang="en-US" sz="1100" u="none" strike="noStrike">
                          <a:effectLst/>
                        </a:rPr>
                        <a:t>BIOMASS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163</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74845625"/>
                  </a:ext>
                </a:extLst>
              </a:tr>
              <a:tr h="190500">
                <a:tc>
                  <a:txBody>
                    <a:bodyPr/>
                    <a:lstStyle/>
                    <a:p>
                      <a:pPr algn="ctr" fontAlgn="b"/>
                      <a:r>
                        <a:rPr lang="en-US" sz="1100" u="none" strike="noStrike" dirty="0">
                          <a:effectLst/>
                        </a:rPr>
                        <a:t>COAL</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13,568</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669597760"/>
                  </a:ext>
                </a:extLst>
              </a:tr>
              <a:tr h="190500">
                <a:tc>
                  <a:txBody>
                    <a:bodyPr/>
                    <a:lstStyle/>
                    <a:p>
                      <a:pPr algn="ctr" fontAlgn="b"/>
                      <a:r>
                        <a:rPr lang="en-US" sz="1100" u="none" strike="noStrike">
                          <a:effectLst/>
                        </a:rPr>
                        <a:t>ERS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9731380"/>
                  </a:ext>
                </a:extLst>
              </a:tr>
              <a:tr h="190500">
                <a:tc>
                  <a:txBody>
                    <a:bodyPr/>
                    <a:lstStyle/>
                    <a:p>
                      <a:pPr algn="ctr" fontAlgn="b"/>
                      <a:r>
                        <a:rPr lang="en-US" sz="1100" u="none" strike="noStrike" dirty="0">
                          <a:effectLst/>
                        </a:rPr>
                        <a:t>GAS-CC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31,132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4079656646"/>
                  </a:ext>
                </a:extLst>
              </a:tr>
              <a:tr h="190500">
                <a:tc>
                  <a:txBody>
                    <a:bodyPr/>
                    <a:lstStyle/>
                    <a:p>
                      <a:pPr algn="ctr" fontAlgn="b"/>
                      <a:r>
                        <a:rPr lang="en-US" sz="1100" u="none" strike="noStrike">
                          <a:effectLst/>
                        </a:rPr>
                        <a:t>GAS-GT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6,085</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13158325"/>
                  </a:ext>
                </a:extLst>
              </a:tr>
              <a:tr h="190500">
                <a:tc>
                  <a:txBody>
                    <a:bodyPr/>
                    <a:lstStyle/>
                    <a:p>
                      <a:pPr algn="ctr" fontAlgn="b"/>
                      <a:r>
                        <a:rPr lang="en-US" sz="1100" u="none" strike="noStrike" dirty="0">
                          <a:effectLst/>
                        </a:rPr>
                        <a:t>GAS-IC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922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279390933"/>
                  </a:ext>
                </a:extLst>
              </a:tr>
              <a:tr h="190500">
                <a:tc>
                  <a:txBody>
                    <a:bodyPr/>
                    <a:lstStyle/>
                    <a:p>
                      <a:pPr algn="ctr" fontAlgn="b"/>
                      <a:r>
                        <a:rPr lang="en-US" sz="1100" u="none" strike="noStrike">
                          <a:effectLst/>
                        </a:rPr>
                        <a:t>GAS-ST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10,717</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78453892"/>
                  </a:ext>
                </a:extLst>
              </a:tr>
              <a:tr h="190500">
                <a:tc>
                  <a:txBody>
                    <a:bodyPr/>
                    <a:lstStyle/>
                    <a:p>
                      <a:pPr algn="ctr" fontAlgn="b"/>
                      <a:r>
                        <a:rPr lang="en-US" sz="1100" u="none" strike="noStrike" dirty="0">
                          <a:effectLst/>
                        </a:rPr>
                        <a:t>HYDRO</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475</a:t>
                      </a:r>
                    </a:p>
                  </a:txBody>
                  <a:tcPr marL="9525" marR="9525" marT="9525" marB="0" anchor="ctr">
                    <a:solidFill>
                      <a:schemeClr val="bg1">
                        <a:lumMod val="85000"/>
                      </a:schemeClr>
                    </a:solidFill>
                  </a:tcPr>
                </a:tc>
                <a:extLst>
                  <a:ext uri="{0D108BD9-81ED-4DB2-BD59-A6C34878D82A}">
                    <a16:rowId xmlns:a16="http://schemas.microsoft.com/office/drawing/2014/main" val="4113659335"/>
                  </a:ext>
                </a:extLst>
              </a:tr>
              <a:tr h="190500">
                <a:tc>
                  <a:txBody>
                    <a:bodyPr/>
                    <a:lstStyle/>
                    <a:p>
                      <a:pPr algn="ctr" fontAlgn="b"/>
                      <a:r>
                        <a:rPr lang="en-US" sz="1100" u="none" strike="noStrike">
                          <a:effectLst/>
                        </a:rPr>
                        <a:t>LRs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1,591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15002261"/>
                  </a:ext>
                </a:extLst>
              </a:tr>
              <a:tr h="190500">
                <a:tc>
                  <a:txBody>
                    <a:bodyPr/>
                    <a:lstStyle/>
                    <a:p>
                      <a:pPr algn="ctr" fontAlgn="b"/>
                      <a:r>
                        <a:rPr lang="en-US" sz="1100" u="none" strike="noStrike" dirty="0">
                          <a:effectLst/>
                        </a:rPr>
                        <a:t>NUCLEAR</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4,973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891505175"/>
                  </a:ext>
                </a:extLst>
              </a:tr>
              <a:tr h="190500">
                <a:tc>
                  <a:txBody>
                    <a:bodyPr/>
                    <a:lstStyle/>
                    <a:p>
                      <a:pPr algn="ctr" fontAlgn="b"/>
                      <a:r>
                        <a:rPr lang="en-US" sz="1100" u="none" strike="noStrike">
                          <a:effectLst/>
                        </a:rPr>
                        <a:t>PBPC</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91119636"/>
                  </a:ext>
                </a:extLst>
              </a:tr>
              <a:tr h="190500">
                <a:tc>
                  <a:txBody>
                    <a:bodyPr/>
                    <a:lstStyle/>
                    <a:p>
                      <a:pPr algn="ctr" fontAlgn="b"/>
                      <a:r>
                        <a:rPr lang="en-US" sz="1100" u="none" strike="noStrike" dirty="0">
                          <a:effectLst/>
                        </a:rPr>
                        <a:t>PRD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1,500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582292926"/>
                  </a:ext>
                </a:extLst>
              </a:tr>
              <a:tr h="190500">
                <a:tc>
                  <a:txBody>
                    <a:bodyPr/>
                    <a:lstStyle/>
                    <a:p>
                      <a:pPr algn="ctr" fontAlgn="b"/>
                      <a:r>
                        <a:rPr lang="en-US" sz="1100" u="none" strike="noStrike">
                          <a:effectLst/>
                        </a:rPr>
                        <a:t>PUNS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4,262</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67183440"/>
                  </a:ext>
                </a:extLst>
              </a:tr>
              <a:tr h="190500">
                <a:tc>
                  <a:txBody>
                    <a:bodyPr/>
                    <a:lstStyle/>
                    <a:p>
                      <a:pPr algn="ctr" fontAlgn="b"/>
                      <a:r>
                        <a:rPr lang="en-US" sz="1100" u="none" strike="noStrike" dirty="0">
                          <a:effectLst/>
                        </a:rPr>
                        <a:t>Reserve Shed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2,800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643519362"/>
                  </a:ext>
                </a:extLst>
              </a:tr>
              <a:tr h="190500">
                <a:tc>
                  <a:txBody>
                    <a:bodyPr/>
                    <a:lstStyle/>
                    <a:p>
                      <a:pPr algn="ctr" fontAlgn="b"/>
                      <a:r>
                        <a:rPr lang="en-US" sz="1100" u="none" strike="noStrike">
                          <a:effectLst/>
                        </a:rPr>
                        <a:t>SOLAR</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34,951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77640414"/>
                  </a:ext>
                </a:extLst>
              </a:tr>
              <a:tr h="190500">
                <a:tc>
                  <a:txBody>
                    <a:bodyPr/>
                    <a:lstStyle/>
                    <a:p>
                      <a:pPr algn="ctr" fontAlgn="b"/>
                      <a:r>
                        <a:rPr lang="en-US" sz="1100" u="none" strike="noStrike" dirty="0">
                          <a:effectLst/>
                        </a:rPr>
                        <a:t>STORAGE</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7,620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987744906"/>
                  </a:ext>
                </a:extLst>
              </a:tr>
              <a:tr h="190500">
                <a:tc>
                  <a:txBody>
                    <a:bodyPr/>
                    <a:lstStyle/>
                    <a:p>
                      <a:pPr algn="ctr" fontAlgn="b"/>
                      <a:r>
                        <a:rPr lang="en-US" sz="1100" u="none" strike="noStrike">
                          <a:effectLst/>
                        </a:rPr>
                        <a:t>TDSP</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2021136"/>
                  </a:ext>
                </a:extLst>
              </a:tr>
              <a:tr h="190500">
                <a:tc>
                  <a:txBody>
                    <a:bodyPr/>
                    <a:lstStyle/>
                    <a:p>
                      <a:pPr algn="ctr" fontAlgn="b"/>
                      <a:r>
                        <a:rPr lang="en-US" sz="1100" u="none" strike="noStrike" dirty="0">
                          <a:effectLst/>
                        </a:rPr>
                        <a:t>WIND-C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5,900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587009653"/>
                  </a:ext>
                </a:extLst>
              </a:tr>
              <a:tr h="190500">
                <a:tc>
                  <a:txBody>
                    <a:bodyPr/>
                    <a:lstStyle/>
                    <a:p>
                      <a:pPr algn="ctr" fontAlgn="b"/>
                      <a:r>
                        <a:rPr lang="en-US" sz="1100" u="none" strike="noStrike">
                          <a:effectLst/>
                        </a:rPr>
                        <a:t>WIND-O</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29,233</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42096060"/>
                  </a:ext>
                </a:extLst>
              </a:tr>
              <a:tr h="190500">
                <a:tc>
                  <a:txBody>
                    <a:bodyPr/>
                    <a:lstStyle/>
                    <a:p>
                      <a:pPr algn="ctr" fontAlgn="b"/>
                      <a:r>
                        <a:rPr lang="en-US" sz="1100" u="none" strike="noStrike" dirty="0">
                          <a:effectLst/>
                        </a:rPr>
                        <a:t>WIND-P</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4,903</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0907097"/>
                  </a:ext>
                </a:extLst>
              </a:tr>
              <a:tr h="190500">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156,563</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656206"/>
                  </a:ext>
                </a:extLst>
              </a:tr>
            </a:tbl>
          </a:graphicData>
        </a:graphic>
      </p:graphicFrame>
    </p:spTree>
    <p:extLst>
      <p:ext uri="{BB962C8B-B14F-4D97-AF65-F5344CB8AC3E}">
        <p14:creationId xmlns:p14="http://schemas.microsoft.com/office/powerpoint/2010/main" val="426434525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96ED-B273-4094-8472-746401324AB7}"/>
              </a:ext>
            </a:extLst>
          </p:cNvPr>
          <p:cNvSpPr>
            <a:spLocks noGrp="1"/>
          </p:cNvSpPr>
          <p:nvPr>
            <p:ph type="title"/>
          </p:nvPr>
        </p:nvSpPr>
        <p:spPr/>
        <p:txBody>
          <a:bodyPr/>
          <a:lstStyle/>
          <a:p>
            <a:r>
              <a:rPr lang="en-US" dirty="0"/>
              <a:t>Overview</a:t>
            </a:r>
          </a:p>
        </p:txBody>
      </p:sp>
      <p:sp>
        <p:nvSpPr>
          <p:cNvPr id="22" name="Text Placeholder 2">
            <a:extLst>
              <a:ext uri="{FF2B5EF4-FFF2-40B4-BE49-F238E27FC236}">
                <a16:creationId xmlns:a16="http://schemas.microsoft.com/office/drawing/2014/main" id="{E04E3172-DCBE-45EC-AFB3-E23774A1D625}"/>
              </a:ext>
            </a:extLst>
          </p:cNvPr>
          <p:cNvSpPr txBox="1">
            <a:spLocks/>
          </p:cNvSpPr>
          <p:nvPr/>
        </p:nvSpPr>
        <p:spPr>
          <a:xfrm>
            <a:off x="304797" y="1166038"/>
            <a:ext cx="8719705" cy="48283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Clr>
                <a:schemeClr val="accent1"/>
              </a:buClr>
              <a:buSzPct val="100000"/>
              <a:buFont typeface="Wingdings" panose="05000000000000000000" pitchFamily="2" charset="2"/>
              <a:buChar char="§"/>
            </a:pPr>
            <a:r>
              <a:rPr lang="en-US" sz="1400" b="1" dirty="0">
                <a:solidFill>
                  <a:schemeClr val="accent4"/>
                </a:solidFill>
                <a:latin typeface="Calibri"/>
              </a:rPr>
              <a:t>Strategic Energy and Risk Valuation Model (SERVM) is a probabilistic multi-area reliability and economic modeling tool, representing:</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Demand in ERCOT and external regions </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Generation with randomized outages</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Demand response of several types with differing availability and emergency or economic triggers</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Emergency procedures that ERCOT triggers in shortage conditions</a:t>
            </a:r>
          </a:p>
          <a:p>
            <a:pPr marL="290512" lvl="1">
              <a:buClr>
                <a:schemeClr val="accent1"/>
              </a:buClr>
              <a:buSzPct val="100000"/>
              <a:buFont typeface="Wingdings" panose="05000000000000000000" pitchFamily="2" charset="2"/>
              <a:buChar char="§"/>
            </a:pPr>
            <a:r>
              <a:rPr lang="en-US" sz="1400" b="1" dirty="0">
                <a:solidFill>
                  <a:schemeClr val="accent4"/>
                </a:solidFill>
                <a:latin typeface="Calibri"/>
              </a:rPr>
              <a:t>Monte Carlo simulation of 20,500 different annual hourly-sequential simulations at each reserve margin </a:t>
            </a:r>
          </a:p>
          <a:p>
            <a:pPr marL="290512" lvl="1">
              <a:buClr>
                <a:schemeClr val="accent1"/>
              </a:buClr>
              <a:buSzPct val="100000"/>
              <a:buFont typeface="Wingdings" panose="05000000000000000000" pitchFamily="2" charset="2"/>
              <a:buChar char="§"/>
            </a:pPr>
            <a:r>
              <a:rPr lang="en-US" sz="1400" b="1" dirty="0">
                <a:solidFill>
                  <a:schemeClr val="accent4"/>
                </a:solidFill>
                <a:latin typeface="Calibri"/>
              </a:rPr>
              <a:t>Primary outputs are reported at each reserve margin, including:</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Reliability metrics such as LOLE</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Economic costs such as production costs, DR curtailment costs, and emergency intervention costs</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Market results including prices and energy margins</a:t>
            </a:r>
          </a:p>
          <a:p>
            <a:pPr marL="857250" lvl="2" indent="-223838">
              <a:buClr>
                <a:srgbClr val="71ADB6"/>
              </a:buClr>
              <a:buSzPct val="60000"/>
              <a:buFont typeface="Arial" pitchFamily="34" charset="0"/>
              <a:buChar char="▀"/>
            </a:pPr>
            <a:endParaRPr lang="en-US" sz="1400" b="1" dirty="0">
              <a:solidFill>
                <a:schemeClr val="accent4"/>
              </a:solidFill>
              <a:latin typeface="Calibri"/>
            </a:endParaRPr>
          </a:p>
        </p:txBody>
      </p:sp>
      <p:graphicFrame>
        <p:nvGraphicFramePr>
          <p:cNvPr id="3" name="Diagram 2">
            <a:extLst>
              <a:ext uri="{FF2B5EF4-FFF2-40B4-BE49-F238E27FC236}">
                <a16:creationId xmlns:a16="http://schemas.microsoft.com/office/drawing/2014/main" id="{4F65F840-F638-0CFD-888B-EA973A45FA7E}"/>
              </a:ext>
            </a:extLst>
          </p:cNvPr>
          <p:cNvGraphicFramePr/>
          <p:nvPr/>
        </p:nvGraphicFramePr>
        <p:xfrm>
          <a:off x="723087" y="4495800"/>
          <a:ext cx="7883127" cy="149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04739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96ED-B273-4094-8472-746401324AB7}"/>
              </a:ext>
            </a:extLst>
          </p:cNvPr>
          <p:cNvSpPr>
            <a:spLocks noGrp="1"/>
          </p:cNvSpPr>
          <p:nvPr>
            <p:ph type="title"/>
          </p:nvPr>
        </p:nvSpPr>
        <p:spPr/>
        <p:txBody>
          <a:bodyPr/>
          <a:lstStyle/>
          <a:p>
            <a:r>
              <a:rPr lang="en-US" dirty="0"/>
              <a:t>Modeled Interconnection Topology</a:t>
            </a:r>
          </a:p>
        </p:txBody>
      </p:sp>
      <p:pic>
        <p:nvPicPr>
          <p:cNvPr id="4" name="Picture 3">
            <a:extLst>
              <a:ext uri="{FF2B5EF4-FFF2-40B4-BE49-F238E27FC236}">
                <a16:creationId xmlns:a16="http://schemas.microsoft.com/office/drawing/2014/main" id="{B034428A-AF0A-8E22-0DDA-A24F30B01106}"/>
              </a:ext>
            </a:extLst>
          </p:cNvPr>
          <p:cNvPicPr>
            <a:picLocks noChangeAspect="1"/>
          </p:cNvPicPr>
          <p:nvPr/>
        </p:nvPicPr>
        <p:blipFill>
          <a:blip r:embed="rId2"/>
          <a:stretch>
            <a:fillRect/>
          </a:stretch>
        </p:blipFill>
        <p:spPr>
          <a:xfrm>
            <a:off x="1981200" y="1143000"/>
            <a:ext cx="5981622" cy="4956048"/>
          </a:xfrm>
          <a:prstGeom prst="rect">
            <a:avLst/>
          </a:prstGeom>
        </p:spPr>
      </p:pic>
    </p:spTree>
    <p:extLst>
      <p:ext uri="{BB962C8B-B14F-4D97-AF65-F5344CB8AC3E}">
        <p14:creationId xmlns:p14="http://schemas.microsoft.com/office/powerpoint/2010/main" val="180867739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29F89D-D943-464C-B309-769114257B72}"/>
              </a:ext>
            </a:extLst>
          </p:cNvPr>
          <p:cNvPicPr>
            <a:picLocks noChangeAspect="1"/>
          </p:cNvPicPr>
          <p:nvPr/>
        </p:nvPicPr>
        <p:blipFill>
          <a:blip r:embed="rId2"/>
          <a:stretch>
            <a:fillRect/>
          </a:stretch>
        </p:blipFill>
        <p:spPr>
          <a:xfrm>
            <a:off x="4953000" y="1352848"/>
            <a:ext cx="3749040" cy="2240465"/>
          </a:xfrm>
          <a:prstGeom prst="rect">
            <a:avLst/>
          </a:prstGeom>
        </p:spPr>
      </p:pic>
      <p:sp>
        <p:nvSpPr>
          <p:cNvPr id="2" name="Title 1">
            <a:extLst>
              <a:ext uri="{FF2B5EF4-FFF2-40B4-BE49-F238E27FC236}">
                <a16:creationId xmlns:a16="http://schemas.microsoft.com/office/drawing/2014/main" id="{FB88CA27-E195-443A-8714-36EC1470B0FE}"/>
              </a:ext>
            </a:extLst>
          </p:cNvPr>
          <p:cNvSpPr>
            <a:spLocks noGrp="1"/>
          </p:cNvSpPr>
          <p:nvPr>
            <p:ph type="title"/>
          </p:nvPr>
        </p:nvSpPr>
        <p:spPr>
          <a:xfrm>
            <a:off x="309562" y="381000"/>
            <a:ext cx="8524875" cy="600075"/>
          </a:xfrm>
        </p:spPr>
        <p:txBody>
          <a:bodyPr/>
          <a:lstStyle/>
          <a:p>
            <a:r>
              <a:rPr lang="en-US" dirty="0"/>
              <a:t>Load Modeling</a:t>
            </a:r>
            <a:br>
              <a:rPr lang="en-US" dirty="0"/>
            </a:br>
            <a:r>
              <a:rPr lang="en-US" dirty="0"/>
              <a:t>Load Forecast Uncertainty and Forward Period</a:t>
            </a:r>
          </a:p>
        </p:txBody>
      </p:sp>
      <p:sp>
        <p:nvSpPr>
          <p:cNvPr id="5" name="Text Placeholder 3">
            <a:extLst>
              <a:ext uri="{FF2B5EF4-FFF2-40B4-BE49-F238E27FC236}">
                <a16:creationId xmlns:a16="http://schemas.microsoft.com/office/drawing/2014/main" id="{70344894-E945-4731-806E-CA30481F392B}"/>
              </a:ext>
            </a:extLst>
          </p:cNvPr>
          <p:cNvSpPr txBox="1">
            <a:spLocks/>
          </p:cNvSpPr>
          <p:nvPr/>
        </p:nvSpPr>
        <p:spPr>
          <a:xfrm>
            <a:off x="309562" y="1152137"/>
            <a:ext cx="4567238"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Calibri"/>
                <a:ea typeface="+mn-ea"/>
                <a:cs typeface="+mn-cs"/>
              </a:rPr>
              <a:t>Non-weather load forecast error increases with forward period:</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tab pos="685800" algn="l"/>
              </a:tabLst>
              <a:defRPr/>
            </a:pPr>
            <a:r>
              <a:rPr kumimoji="0" lang="en-US" sz="1600" b="0" i="0" u="none" strike="noStrike" kern="1200" cap="none" spc="0" normalizeH="0" baseline="0" noProof="0" dirty="0">
                <a:ln>
                  <a:noFill/>
                </a:ln>
                <a:effectLst/>
                <a:uLnTx/>
                <a:uFillTx/>
                <a:latin typeface="Calibri"/>
                <a:ea typeface="+mn-ea"/>
                <a:cs typeface="+mn-cs"/>
              </a:rPr>
              <a:t>Assume electric load growth increases at 40% the rate of GDP growth (approximately consistent with ERCOT forecast and national average)</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tab pos="685800" algn="l"/>
              </a:tabLst>
              <a:defRPr/>
            </a:pPr>
            <a:r>
              <a:rPr kumimoji="0" lang="en-US" sz="1600" b="0" i="0" u="none" strike="noStrike" kern="1200" cap="none" spc="0" normalizeH="0" baseline="0" noProof="0" dirty="0">
                <a:ln>
                  <a:noFill/>
                </a:ln>
                <a:effectLst/>
                <a:uLnTx/>
                <a:uFillTx/>
                <a:latin typeface="Calibri"/>
                <a:ea typeface="+mn-ea"/>
                <a:cs typeface="+mn-cs"/>
              </a:rPr>
              <a:t>Economic forecast uncertainty increases with forward period, consistent with uncertainty distribution around 28 years of CBO economic forecasts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Calibri"/>
                <a:ea typeface="+mn-ea"/>
                <a:cs typeface="+mn-cs"/>
              </a:rPr>
              <a:t>Modeling approach:</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effectLst/>
                <a:uLnTx/>
                <a:uFillTx/>
                <a:latin typeface="Calibri"/>
                <a:ea typeface="+mn-ea"/>
                <a:cs typeface="+mn-cs"/>
              </a:rPr>
              <a:t>Assume resource decisions and reserve margin must be “locked in” </a:t>
            </a:r>
            <a:r>
              <a:rPr lang="en-US" sz="1600" dirty="0">
                <a:latin typeface="Calibri"/>
              </a:rPr>
              <a:t>2 y</a:t>
            </a:r>
            <a:r>
              <a:rPr kumimoji="0" lang="en-US" sz="1600" b="0" i="0" u="none" strike="noStrike" kern="1200" cap="none" spc="0" normalizeH="0" baseline="0" noProof="0" dirty="0">
                <a:ln>
                  <a:noFill/>
                </a:ln>
                <a:effectLst/>
                <a:uLnTx/>
                <a:uFillTx/>
                <a:latin typeface="Calibri"/>
                <a:ea typeface="+mn-ea"/>
                <a:cs typeface="+mn-cs"/>
              </a:rPr>
              <a:t>ears forward</a:t>
            </a:r>
          </a:p>
        </p:txBody>
      </p:sp>
      <p:sp>
        <p:nvSpPr>
          <p:cNvPr id="6" name="TextBox 5">
            <a:extLst>
              <a:ext uri="{FF2B5EF4-FFF2-40B4-BE49-F238E27FC236}">
                <a16:creationId xmlns:a16="http://schemas.microsoft.com/office/drawing/2014/main" id="{067E5959-2653-4F82-B65E-6BDDD90F0A82}"/>
              </a:ext>
            </a:extLst>
          </p:cNvPr>
          <p:cNvSpPr txBox="1"/>
          <p:nvPr/>
        </p:nvSpPr>
        <p:spPr>
          <a:xfrm>
            <a:off x="5688772" y="968012"/>
            <a:ext cx="2866490" cy="553998"/>
          </a:xfrm>
          <a:prstGeom prst="rect">
            <a:avLst/>
          </a:prstGeom>
          <a:noFill/>
        </p:spPr>
        <p:txBody>
          <a:bodyPr wrap="none" rtlCol="0">
            <a:spAutoFit/>
          </a:bodyPr>
          <a:lstStyle/>
          <a:p>
            <a:pPr algn="ctr" fontAlgn="base">
              <a:spcBef>
                <a:spcPct val="0"/>
              </a:spcBef>
              <a:spcAft>
                <a:spcPct val="0"/>
              </a:spcAft>
            </a:pPr>
            <a:r>
              <a:rPr lang="en-US" b="1" dirty="0">
                <a:solidFill>
                  <a:srgbClr val="302F35"/>
                </a:solidFill>
                <a:latin typeface="Calibri"/>
                <a:cs typeface="Arial" pitchFamily="34" charset="0"/>
              </a:rPr>
              <a:t>Non-Weather Forecast Error</a:t>
            </a:r>
          </a:p>
          <a:p>
            <a:pPr algn="ctr" fontAlgn="base">
              <a:spcBef>
                <a:spcPct val="0"/>
              </a:spcBef>
              <a:spcAft>
                <a:spcPct val="0"/>
              </a:spcAft>
            </a:pPr>
            <a:r>
              <a:rPr lang="en-US" sz="1200" dirty="0">
                <a:solidFill>
                  <a:srgbClr val="302F35"/>
                </a:solidFill>
                <a:latin typeface="Calibri"/>
                <a:cs typeface="Arial" pitchFamily="34" charset="0"/>
              </a:rPr>
              <a:t>With Increasing Forward Period</a:t>
            </a:r>
          </a:p>
        </p:txBody>
      </p:sp>
      <p:graphicFrame>
        <p:nvGraphicFramePr>
          <p:cNvPr id="8" name="Table 7">
            <a:extLst>
              <a:ext uri="{FF2B5EF4-FFF2-40B4-BE49-F238E27FC236}">
                <a16:creationId xmlns:a16="http://schemas.microsoft.com/office/drawing/2014/main" id="{C5A061F4-5278-4F8B-222B-61719E394F1F}"/>
              </a:ext>
            </a:extLst>
          </p:cNvPr>
          <p:cNvGraphicFramePr>
            <a:graphicFrameLocks noGrp="1"/>
          </p:cNvGraphicFramePr>
          <p:nvPr>
            <p:extLst>
              <p:ext uri="{D42A27DB-BD31-4B8C-83A1-F6EECF244321}">
                <p14:modId xmlns:p14="http://schemas.microsoft.com/office/powerpoint/2010/main" val="1792060550"/>
              </p:ext>
            </p:extLst>
          </p:nvPr>
        </p:nvGraphicFramePr>
        <p:xfrm>
          <a:off x="5825115" y="3863150"/>
          <a:ext cx="2421317" cy="1459230"/>
        </p:xfrm>
        <a:graphic>
          <a:graphicData uri="http://schemas.openxmlformats.org/drawingml/2006/table">
            <a:tbl>
              <a:tblPr/>
              <a:tblGrid>
                <a:gridCol w="504763">
                  <a:extLst>
                    <a:ext uri="{9D8B030D-6E8A-4147-A177-3AD203B41FA5}">
                      <a16:colId xmlns:a16="http://schemas.microsoft.com/office/drawing/2014/main" val="110677683"/>
                    </a:ext>
                  </a:extLst>
                </a:gridCol>
                <a:gridCol w="471886">
                  <a:extLst>
                    <a:ext uri="{9D8B030D-6E8A-4147-A177-3AD203B41FA5}">
                      <a16:colId xmlns:a16="http://schemas.microsoft.com/office/drawing/2014/main" val="173681420"/>
                    </a:ext>
                  </a:extLst>
                </a:gridCol>
                <a:gridCol w="481556">
                  <a:extLst>
                    <a:ext uri="{9D8B030D-6E8A-4147-A177-3AD203B41FA5}">
                      <a16:colId xmlns:a16="http://schemas.microsoft.com/office/drawing/2014/main" val="3520636686"/>
                    </a:ext>
                  </a:extLst>
                </a:gridCol>
                <a:gridCol w="481556">
                  <a:extLst>
                    <a:ext uri="{9D8B030D-6E8A-4147-A177-3AD203B41FA5}">
                      <a16:colId xmlns:a16="http://schemas.microsoft.com/office/drawing/2014/main" val="3821641407"/>
                    </a:ext>
                  </a:extLst>
                </a:gridCol>
                <a:gridCol w="481556">
                  <a:extLst>
                    <a:ext uri="{9D8B030D-6E8A-4147-A177-3AD203B41FA5}">
                      <a16:colId xmlns:a16="http://schemas.microsoft.com/office/drawing/2014/main" val="2613711601"/>
                    </a:ext>
                  </a:extLst>
                </a:gridCol>
              </a:tblGrid>
              <a:tr h="304800">
                <a:tc gridSpan="5">
                  <a:txBody>
                    <a:bodyPr/>
                    <a:lstStyle/>
                    <a:p>
                      <a:pPr algn="ctr"/>
                      <a:r>
                        <a:rPr lang="en-US" sz="2000" b="1" dirty="0">
                          <a:latin typeface="Calibri" panose="020F0502020204030204" pitchFamily="34" charset="0"/>
                          <a:cs typeface="Calibri" panose="020F0502020204030204" pitchFamily="34" charset="0"/>
                        </a:rPr>
                        <a:t>2-Year Forward LFE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3916629"/>
                  </a:ext>
                </a:extLst>
              </a:tr>
              <a:tr h="304800">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200" b="0" i="0" u="none" strike="noStrike" dirty="0">
                          <a:solidFill>
                            <a:schemeClr val="tx1"/>
                          </a:solidFill>
                          <a:effectLst/>
                          <a:latin typeface="Calibri" panose="020F0502020204030204" pitchFamily="34" charset="0"/>
                          <a:cs typeface="Calibri" panose="020F0502020204030204" pitchFamily="34" charset="0"/>
                        </a:rPr>
                        <a:t>Discrete LFE Error Points Modeled</a:t>
                      </a:r>
                    </a:p>
                  </a:txBody>
                  <a:tcPr marL="9525" marR="9525" marT="9525" marB="0" anchor="ctr">
                    <a:lnL>
                      <a:noFill/>
                    </a:lnL>
                    <a:lnR>
                      <a:noFill/>
                    </a:lnR>
                    <a:lnT w="12700" cmpd="sng">
                      <a:noFill/>
                      <a:prstDash val="soli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b"/>
                      <a:endParaRPr lang="en-US" sz="1100" b="0" i="0" u="none" strike="noStrike" dirty="0">
                        <a:solidFill>
                          <a:srgbClr val="302F35"/>
                        </a:solidFill>
                        <a:effectLst/>
                        <a:latin typeface="Calibri" panose="020F050202020403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ctr" rtl="0" fontAlgn="b"/>
                      <a:endParaRPr lang="en-US" sz="11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US" sz="11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416838"/>
                  </a:ext>
                </a:extLst>
              </a:tr>
              <a:tr h="581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chemeClr val="tx1"/>
                          </a:solidFill>
                          <a:effectLst/>
                          <a:latin typeface="Calibri" panose="020F0502020204030204"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chemeClr val="tx1"/>
                          </a:solidFill>
                          <a:effectLst/>
                          <a:latin typeface="Calibri" panose="020F0502020204030204" pitchFamily="34" charset="0"/>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834426"/>
                  </a:ext>
                </a:extLst>
              </a:tr>
              <a:tr h="0">
                <a:tc>
                  <a:txBody>
                    <a:bodyPr/>
                    <a:lstStyle/>
                    <a:p>
                      <a:pPr algn="ctr" rtl="0" fontAlgn="ctr"/>
                      <a:r>
                        <a:rPr lang="en-US" sz="1100" b="0" i="0" u="none" strike="noStrike" dirty="0">
                          <a:solidFill>
                            <a:schemeClr val="tx1"/>
                          </a:solidFill>
                          <a:effectLst/>
                          <a:latin typeface="Calibri" panose="020F0502020204030204" pitchFamily="34" charset="0"/>
                        </a:rPr>
                        <a:t>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49.4%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361883"/>
                  </a:ext>
                </a:extLst>
              </a:tr>
            </a:tbl>
          </a:graphicData>
        </a:graphic>
      </p:graphicFrame>
    </p:spTree>
    <p:extLst>
      <p:ext uri="{BB962C8B-B14F-4D97-AF65-F5344CB8AC3E}">
        <p14:creationId xmlns:p14="http://schemas.microsoft.com/office/powerpoint/2010/main" val="273609839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940D-E27D-4C22-8BCA-30B57DFD8273}"/>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Fuel Prices</a:t>
            </a:r>
          </a:p>
        </p:txBody>
      </p:sp>
      <p:graphicFrame>
        <p:nvGraphicFramePr>
          <p:cNvPr id="5" name="Table 4">
            <a:extLst>
              <a:ext uri="{FF2B5EF4-FFF2-40B4-BE49-F238E27FC236}">
                <a16:creationId xmlns:a16="http://schemas.microsoft.com/office/drawing/2014/main" id="{A0897146-C895-483C-8294-49669DA58C86}"/>
              </a:ext>
            </a:extLst>
          </p:cNvPr>
          <p:cNvGraphicFramePr>
            <a:graphicFrameLocks noGrp="1"/>
          </p:cNvGraphicFramePr>
          <p:nvPr>
            <p:extLst>
              <p:ext uri="{D42A27DB-BD31-4B8C-83A1-F6EECF244321}">
                <p14:modId xmlns:p14="http://schemas.microsoft.com/office/powerpoint/2010/main" val="741277241"/>
              </p:ext>
            </p:extLst>
          </p:nvPr>
        </p:nvGraphicFramePr>
        <p:xfrm>
          <a:off x="3377554" y="2057400"/>
          <a:ext cx="2926080" cy="1062990"/>
        </p:xfrm>
        <a:graphic>
          <a:graphicData uri="http://schemas.openxmlformats.org/drawingml/2006/table">
            <a:tbl>
              <a:tblPr/>
              <a:tblGrid>
                <a:gridCol w="752420">
                  <a:extLst>
                    <a:ext uri="{9D8B030D-6E8A-4147-A177-3AD203B41FA5}">
                      <a16:colId xmlns:a16="http://schemas.microsoft.com/office/drawing/2014/main" val="2965276592"/>
                    </a:ext>
                  </a:extLst>
                </a:gridCol>
                <a:gridCol w="752420">
                  <a:extLst>
                    <a:ext uri="{9D8B030D-6E8A-4147-A177-3AD203B41FA5}">
                      <a16:colId xmlns:a16="http://schemas.microsoft.com/office/drawing/2014/main" val="110677683"/>
                    </a:ext>
                  </a:extLst>
                </a:gridCol>
                <a:gridCol w="703413">
                  <a:extLst>
                    <a:ext uri="{9D8B030D-6E8A-4147-A177-3AD203B41FA5}">
                      <a16:colId xmlns:a16="http://schemas.microsoft.com/office/drawing/2014/main" val="173681420"/>
                    </a:ext>
                  </a:extLst>
                </a:gridCol>
                <a:gridCol w="717827">
                  <a:extLst>
                    <a:ext uri="{9D8B030D-6E8A-4147-A177-3AD203B41FA5}">
                      <a16:colId xmlns:a16="http://schemas.microsoft.com/office/drawing/2014/main" val="3520636686"/>
                    </a:ext>
                  </a:extLst>
                </a:gridCol>
              </a:tblGrid>
              <a:tr h="304800">
                <a:tc gridSpan="4">
                  <a:txBody>
                    <a:bodyPr/>
                    <a:lstStyle/>
                    <a:p>
                      <a:pPr algn="ctr" rtl="0" fontAlgn="b"/>
                      <a:r>
                        <a:rPr lang="en-US" sz="1100" b="1" i="0" u="none" strike="noStrike" dirty="0">
                          <a:solidFill>
                            <a:schemeClr val="tx1"/>
                          </a:solidFill>
                          <a:effectLst/>
                          <a:latin typeface="Calibri" panose="020F0502020204030204" pitchFamily="34" charset="0"/>
                        </a:rPr>
                        <a:t>ERCOT Fuel Forecast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100" b="1" i="0" u="none" strike="noStrike" dirty="0">
                          <a:solidFill>
                            <a:schemeClr val="tx1"/>
                          </a:solidFill>
                          <a:effectLst/>
                          <a:latin typeface="Calibri" panose="020F0502020204030204" pitchFamily="34" charset="0"/>
                        </a:rPr>
                        <a:t>ERCOT Fuel Forecast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b"/>
                      <a:endParaRPr lang="en-US" sz="1100" b="0" i="0" u="none" strike="noStrike" dirty="0">
                        <a:solidFill>
                          <a:srgbClr val="302F35"/>
                        </a:solidFill>
                        <a:effectLst/>
                        <a:latin typeface="Calibri" panose="020F050202020403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extLst>
                  <a:ext uri="{0D108BD9-81ED-4DB2-BD59-A6C34878D82A}">
                    <a16:rowId xmlns:a16="http://schemas.microsoft.com/office/drawing/2014/main" val="2286416838"/>
                  </a:ext>
                </a:extLst>
              </a:tr>
              <a:tr h="581025">
                <a:tc>
                  <a:txBody>
                    <a:bodyPr/>
                    <a:lstStyle/>
                    <a:p>
                      <a:pPr algn="ctr" rtl="0" fontAlgn="ctr"/>
                      <a:r>
                        <a:rPr lang="en-US" sz="1100" b="1" i="0" u="none" strike="noStrike" dirty="0">
                          <a:solidFill>
                            <a:schemeClr val="tx1"/>
                          </a:solidFill>
                          <a:effectLst/>
                          <a:latin typeface="Calibri" panose="020F0502020204030204" pitchFamily="34" charset="0"/>
                        </a:rPr>
                        <a:t>Study Year</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Coal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Gas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Diesel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834426"/>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2.52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3.38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11.14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361883"/>
                  </a:ext>
                </a:extLst>
              </a:tr>
            </a:tbl>
          </a:graphicData>
        </a:graphic>
      </p:graphicFrame>
      <p:sp>
        <p:nvSpPr>
          <p:cNvPr id="8" name="TextBox 7">
            <a:extLst>
              <a:ext uri="{FF2B5EF4-FFF2-40B4-BE49-F238E27FC236}">
                <a16:creationId xmlns:a16="http://schemas.microsoft.com/office/drawing/2014/main" id="{00C94745-1208-0170-94AF-BD0CC2EBAAC3}"/>
              </a:ext>
            </a:extLst>
          </p:cNvPr>
          <p:cNvSpPr txBox="1"/>
          <p:nvPr/>
        </p:nvSpPr>
        <p:spPr>
          <a:xfrm>
            <a:off x="309562" y="5929699"/>
            <a:ext cx="8834438" cy="276999"/>
          </a:xfrm>
          <a:prstGeom prst="rect">
            <a:avLst/>
          </a:prstGeom>
          <a:noFill/>
        </p:spPr>
        <p:txBody>
          <a:bodyPr wrap="square">
            <a:spAutoFit/>
          </a:bodyPr>
          <a:lstStyle/>
          <a:p>
            <a:r>
              <a:rPr lang="en-US" sz="1200" kern="1200" dirty="0">
                <a:effectLst/>
                <a:latin typeface="Calibri" panose="020F0502020204030204" pitchFamily="34" charset="0"/>
                <a:ea typeface="Garamond" panose="02020404030301010803" pitchFamily="18" charset="0"/>
                <a:cs typeface="Times New Roman" panose="02020603050405020304" pitchFamily="18" charset="0"/>
              </a:rPr>
              <a:t>NG </a:t>
            </a:r>
            <a:r>
              <a:rPr lang="en-US" sz="1200" kern="1200" dirty="0">
                <a:effectLst/>
                <a:latin typeface="Calibri" panose="020F0502020204030204" pitchFamily="34" charset="0"/>
                <a:ea typeface="Garamond" panose="02020404030301010803" pitchFamily="18" charset="0"/>
                <a:cs typeface="Calibri" panose="020F0502020204030204" pitchFamily="34" charset="0"/>
              </a:rPr>
              <a:t>Price Source: </a:t>
            </a:r>
            <a:r>
              <a:rPr lang="en-US" sz="1200" b="0" i="0" u="none" strike="noStrike" dirty="0">
                <a:solidFill>
                  <a:srgbClr val="000000"/>
                </a:solidFill>
                <a:effectLst/>
                <a:latin typeface="Calibri" panose="020F0502020204030204" pitchFamily="34" charset="0"/>
                <a:cs typeface="Calibri" panose="020F0502020204030204" pitchFamily="34" charset="0"/>
              </a:rPr>
              <a:t>https://www.cmegroup.com/markets/energy/natural-gas/natural-gas.quotes.html</a:t>
            </a:r>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5740716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a:t>
            </a:r>
          </a:p>
        </p:txBody>
      </p:sp>
      <p:sp>
        <p:nvSpPr>
          <p:cNvPr id="4" name="Text Placeholder 3">
            <a:extLst>
              <a:ext uri="{FF2B5EF4-FFF2-40B4-BE49-F238E27FC236}">
                <a16:creationId xmlns:a16="http://schemas.microsoft.com/office/drawing/2014/main" id="{905594D8-7F33-43D8-8197-F9036001AA80}"/>
              </a:ext>
            </a:extLst>
          </p:cNvPr>
          <p:cNvSpPr txBox="1">
            <a:spLocks/>
          </p:cNvSpPr>
          <p:nvPr/>
        </p:nvSpPr>
        <p:spPr>
          <a:xfrm>
            <a:off x="228599" y="1066800"/>
            <a:ext cx="4343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Model individual unit outages stochastically, including:</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Full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mean time to fail, mean time to repair </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Partial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derate percentage, mean time to fail, mean time to repair</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Startup Failure</a:t>
            </a:r>
            <a:r>
              <a:rPr kumimoji="0" lang="en-US" sz="1400" b="0" i="0" u="none" strike="noStrike" kern="1200" cap="none" spc="0" normalizeH="0" baseline="0" noProof="0" dirty="0">
                <a:ln>
                  <a:noFill/>
                </a:ln>
                <a:solidFill>
                  <a:srgbClr val="000000"/>
                </a:solidFill>
                <a:effectLst/>
                <a:uLnTx/>
                <a:uFillTx/>
                <a:latin typeface="Calibri"/>
                <a:ea typeface="+mn-ea"/>
                <a:cs typeface="+mn-cs"/>
              </a:rPr>
              <a:t>: rate</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Maintenance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random occurrence and limited scheduling flexibility</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Planned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known occurrence and substantial scheduling flexibility in fleet</a:t>
            </a:r>
          </a:p>
          <a:p>
            <a:pPr lvl="1">
              <a:buClr>
                <a:schemeClr val="accent6"/>
              </a:buClr>
              <a:buSzPct val="100000"/>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Distributions of outage parameters created from:</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Historical GADS data provided by ERCOT for most of the fleet (2018-2021 excluding Yuri events)</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Units without historical GADS data are linked to units with data by unit class and size</a:t>
            </a:r>
            <a:endParaRPr kumimoji="0" lang="en-US" b="0" i="0" u="none" strike="noStrike" kern="1200" cap="none" spc="0" normalizeH="0" baseline="0" noProof="0" dirty="0">
              <a:ln>
                <a:noFill/>
              </a:ln>
              <a:solidFill>
                <a:srgbClr val="000000"/>
              </a:solidFill>
              <a:effectLst/>
              <a:uLnTx/>
              <a:uFillTx/>
              <a:latin typeface="Calibri"/>
              <a:ea typeface="+mn-ea"/>
              <a:cs typeface="+mn-cs"/>
            </a:endParaRPr>
          </a:p>
          <a:p>
            <a:pPr lvl="1">
              <a:buClr>
                <a:schemeClr val="accent6"/>
              </a:buClr>
              <a:buSzPct val="100000"/>
              <a:buFont typeface="Wingdings" panose="05000000000000000000" pitchFamily="2" charset="2"/>
              <a:buChar char="§"/>
              <a:defRPr/>
            </a:pPr>
            <a:r>
              <a:rPr lang="en-US" dirty="0">
                <a:solidFill>
                  <a:srgbClr val="000000"/>
                </a:solidFill>
                <a:latin typeface="Calibri"/>
              </a:rPr>
              <a:t>Batteries were modeled with a 5% forced outage rate</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EDC5C7B-A2D7-FC28-579B-D59E260B9524}"/>
              </a:ext>
            </a:extLst>
          </p:cNvPr>
          <p:cNvPicPr>
            <a:picLocks noChangeAspect="1"/>
          </p:cNvPicPr>
          <p:nvPr/>
        </p:nvPicPr>
        <p:blipFill>
          <a:blip r:embed="rId2"/>
          <a:stretch>
            <a:fillRect/>
          </a:stretch>
        </p:blipFill>
        <p:spPr>
          <a:xfrm>
            <a:off x="4475266" y="1594784"/>
            <a:ext cx="4668734" cy="3142635"/>
          </a:xfrm>
          <a:prstGeom prst="rect">
            <a:avLst/>
          </a:prstGeom>
        </p:spPr>
      </p:pic>
    </p:spTree>
    <p:extLst>
      <p:ext uri="{BB962C8B-B14F-4D97-AF65-F5344CB8AC3E}">
        <p14:creationId xmlns:p14="http://schemas.microsoft.com/office/powerpoint/2010/main" val="48982965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BFD969-7053-885D-D5D5-AE40832C5E7B}"/>
              </a:ext>
            </a:extLst>
          </p:cNvPr>
          <p:cNvPicPr>
            <a:picLocks noChangeAspect="1"/>
          </p:cNvPicPr>
          <p:nvPr/>
        </p:nvPicPr>
        <p:blipFill>
          <a:blip r:embed="rId3"/>
          <a:stretch>
            <a:fillRect/>
          </a:stretch>
        </p:blipFill>
        <p:spPr>
          <a:xfrm>
            <a:off x="3977462" y="1371601"/>
            <a:ext cx="5129157" cy="4011264"/>
          </a:xfrm>
          <a:prstGeom prst="rect">
            <a:avLst/>
          </a:prstGeom>
        </p:spPr>
      </p:pic>
      <p:sp>
        <p:nvSpPr>
          <p:cNvPr id="21506" name="Title 1"/>
          <p:cNvSpPr>
            <a:spLocks noGrp="1"/>
          </p:cNvSpPr>
          <p:nvPr>
            <p:ph type="title"/>
          </p:nvPr>
        </p:nvSpPr>
        <p:spPr>
          <a:xfrm>
            <a:off x="228600" y="189202"/>
            <a:ext cx="8752438" cy="544513"/>
          </a:xfrm>
        </p:spPr>
        <p:txBody>
          <a:bodyPr/>
          <a:lstStyle/>
          <a:p>
            <a:r>
              <a:rPr lang="en-US" dirty="0"/>
              <a:t>Resource Accreditation</a:t>
            </a:r>
          </a:p>
        </p:txBody>
      </p:sp>
      <p:sp>
        <p:nvSpPr>
          <p:cNvPr id="21507" name="Content Placeholder 2"/>
          <p:cNvSpPr>
            <a:spLocks noGrp="1"/>
          </p:cNvSpPr>
          <p:nvPr>
            <p:ph idx="4294967295"/>
          </p:nvPr>
        </p:nvSpPr>
        <p:spPr>
          <a:xfrm>
            <a:off x="177007" y="1066800"/>
            <a:ext cx="3861594" cy="5181600"/>
          </a:xfrm>
        </p:spPr>
        <p:txBody>
          <a:bodyPr/>
          <a:lstStyle/>
          <a:p>
            <a:r>
              <a:rPr lang="en-US" sz="1800" dirty="0"/>
              <a:t>Planning Reserve Margin (PRM) to maintain 0.1 LOLE based on three main uncertainty factors</a:t>
            </a:r>
          </a:p>
          <a:p>
            <a:pPr lvl="1"/>
            <a:r>
              <a:rPr lang="en-US" sz="1600" dirty="0"/>
              <a:t>Load variability (weather/customer usage patterns)</a:t>
            </a:r>
          </a:p>
          <a:p>
            <a:pPr lvl="1"/>
            <a:r>
              <a:rPr lang="en-US" sz="1600" dirty="0"/>
              <a:t>Load growth uncertainty</a:t>
            </a:r>
          </a:p>
          <a:p>
            <a:pPr lvl="1"/>
            <a:r>
              <a:rPr lang="en-US" sz="1600" dirty="0"/>
              <a:t>Generator outage variability</a:t>
            </a:r>
          </a:p>
          <a:p>
            <a:r>
              <a:rPr lang="en-US" sz="1800" dirty="0"/>
              <a:t>Disconnect: Generator performance variability included in PRM while renewable variability addressed via ELCC analysis</a:t>
            </a:r>
          </a:p>
          <a:p>
            <a:pPr lvl="1"/>
            <a:endParaRPr lang="en-US" sz="1600" dirty="0"/>
          </a:p>
          <a:p>
            <a:pPr lvl="1"/>
            <a:endParaRPr lang="en-US" sz="1600" dirty="0"/>
          </a:p>
          <a:p>
            <a:pPr>
              <a:buFont typeface="Wingdings" pitchFamily="2" charset="2"/>
              <a:buNone/>
            </a:pPr>
            <a:endParaRPr lang="en-US" sz="1600" dirty="0"/>
          </a:p>
          <a:p>
            <a:endParaRPr lang="en-US" sz="1600" dirty="0"/>
          </a:p>
          <a:p>
            <a:pPr>
              <a:buFont typeface="Wingdings" pitchFamily="2" charset="2"/>
              <a:buNone/>
            </a:pPr>
            <a:endParaRPr lang="en-US" sz="1600" dirty="0"/>
          </a:p>
        </p:txBody>
      </p:sp>
    </p:spTree>
    <p:extLst>
      <p:ext uri="{BB962C8B-B14F-4D97-AF65-F5344CB8AC3E}">
        <p14:creationId xmlns:p14="http://schemas.microsoft.com/office/powerpoint/2010/main" val="161830157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a:t>
            </a:r>
          </a:p>
        </p:txBody>
      </p:sp>
      <p:pic>
        <p:nvPicPr>
          <p:cNvPr id="3" name="Picture 2">
            <a:extLst>
              <a:ext uri="{FF2B5EF4-FFF2-40B4-BE49-F238E27FC236}">
                <a16:creationId xmlns:a16="http://schemas.microsoft.com/office/drawing/2014/main" id="{6B4B9720-5DB2-EE94-977B-A73F525DB358}"/>
              </a:ext>
            </a:extLst>
          </p:cNvPr>
          <p:cNvPicPr>
            <a:picLocks noChangeAspect="1"/>
          </p:cNvPicPr>
          <p:nvPr/>
        </p:nvPicPr>
        <p:blipFill>
          <a:blip r:embed="rId2"/>
          <a:stretch>
            <a:fillRect/>
          </a:stretch>
        </p:blipFill>
        <p:spPr>
          <a:xfrm>
            <a:off x="49635" y="1902460"/>
            <a:ext cx="4572000" cy="2975507"/>
          </a:xfrm>
          <a:prstGeom prst="rect">
            <a:avLst/>
          </a:prstGeom>
        </p:spPr>
      </p:pic>
      <p:pic>
        <p:nvPicPr>
          <p:cNvPr id="5" name="Picture 4">
            <a:extLst>
              <a:ext uri="{FF2B5EF4-FFF2-40B4-BE49-F238E27FC236}">
                <a16:creationId xmlns:a16="http://schemas.microsoft.com/office/drawing/2014/main" id="{2D5F1618-E39A-C8D1-74D4-BFFB05F97D11}"/>
              </a:ext>
            </a:extLst>
          </p:cNvPr>
          <p:cNvPicPr>
            <a:picLocks noChangeAspect="1"/>
          </p:cNvPicPr>
          <p:nvPr/>
        </p:nvPicPr>
        <p:blipFill>
          <a:blip r:embed="rId3"/>
          <a:stretch>
            <a:fillRect/>
          </a:stretch>
        </p:blipFill>
        <p:spPr>
          <a:xfrm>
            <a:off x="4537046" y="1902460"/>
            <a:ext cx="4572000" cy="2975507"/>
          </a:xfrm>
          <a:prstGeom prst="rect">
            <a:avLst/>
          </a:prstGeom>
        </p:spPr>
      </p:pic>
    </p:spTree>
    <p:extLst>
      <p:ext uri="{BB962C8B-B14F-4D97-AF65-F5344CB8AC3E}">
        <p14:creationId xmlns:p14="http://schemas.microsoft.com/office/powerpoint/2010/main" val="77747174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 – Cold Weather</a:t>
            </a:r>
          </a:p>
        </p:txBody>
      </p:sp>
      <p:sp>
        <p:nvSpPr>
          <p:cNvPr id="4" name="Text Placeholder 3">
            <a:extLst>
              <a:ext uri="{FF2B5EF4-FFF2-40B4-BE49-F238E27FC236}">
                <a16:creationId xmlns:a16="http://schemas.microsoft.com/office/drawing/2014/main" id="{905594D8-7F33-43D8-8197-F9036001AA80}"/>
              </a:ext>
            </a:extLst>
          </p:cNvPr>
          <p:cNvSpPr txBox="1">
            <a:spLocks/>
          </p:cNvSpPr>
          <p:nvPr/>
        </p:nvSpPr>
        <p:spPr>
          <a:xfrm>
            <a:off x="228598" y="1066800"/>
            <a:ext cx="8915401"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dirty="0">
                <a:solidFill>
                  <a:srgbClr val="000000"/>
                </a:solidFill>
                <a:latin typeface="Calibri"/>
              </a:rPr>
              <a:t>Additional probabilities were modeled for forced outages at temperatures below 20°F</a:t>
            </a:r>
          </a:p>
          <a:p>
            <a:pPr lvl="2">
              <a:buClr>
                <a:schemeClr val="accent6"/>
              </a:buClr>
              <a:buSzPct val="100000"/>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 </a:t>
            </a:r>
            <a:r>
              <a:rPr lang="en-US" sz="1400" dirty="0">
                <a:solidFill>
                  <a:srgbClr val="000000"/>
                </a:solidFill>
                <a:latin typeface="Calibri"/>
              </a:rPr>
              <a:t>linear probability was assigned with an hourly incremental forced outage probability of 1.07% at 0°F down to 0% at 20°F leading to an average of ~9,000 total MW being forced offline at 0°F</a:t>
            </a:r>
          </a:p>
          <a:p>
            <a:pPr lvl="1">
              <a:buClr>
                <a:schemeClr val="accent6"/>
              </a:buClr>
              <a:buSzPct val="100000"/>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 impacts of the new weatherization requirements are not being considered in the temperature outage correlation modeling</a:t>
            </a:r>
          </a:p>
        </p:txBody>
      </p:sp>
      <p:pic>
        <p:nvPicPr>
          <p:cNvPr id="7" name="Picture 6">
            <a:extLst>
              <a:ext uri="{FF2B5EF4-FFF2-40B4-BE49-F238E27FC236}">
                <a16:creationId xmlns:a16="http://schemas.microsoft.com/office/drawing/2014/main" id="{EF9D5FFA-7260-4B53-90B8-7B86FF246E62}"/>
              </a:ext>
            </a:extLst>
          </p:cNvPr>
          <p:cNvPicPr>
            <a:picLocks noChangeAspect="1"/>
          </p:cNvPicPr>
          <p:nvPr/>
        </p:nvPicPr>
        <p:blipFill>
          <a:blip r:embed="rId2"/>
          <a:stretch>
            <a:fillRect/>
          </a:stretch>
        </p:blipFill>
        <p:spPr>
          <a:xfrm>
            <a:off x="1600200" y="2438400"/>
            <a:ext cx="5410200" cy="3711718"/>
          </a:xfrm>
          <a:prstGeom prst="rect">
            <a:avLst/>
          </a:prstGeom>
        </p:spPr>
      </p:pic>
    </p:spTree>
    <p:extLst>
      <p:ext uri="{BB962C8B-B14F-4D97-AF65-F5344CB8AC3E}">
        <p14:creationId xmlns:p14="http://schemas.microsoft.com/office/powerpoint/2010/main" val="2151293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85090-6E82-E5ED-555E-A6963DAB9400}"/>
              </a:ext>
            </a:extLst>
          </p:cNvPr>
          <p:cNvPicPr>
            <a:picLocks noChangeAspect="1"/>
          </p:cNvPicPr>
          <p:nvPr/>
        </p:nvPicPr>
        <p:blipFill>
          <a:blip r:embed="rId2"/>
          <a:stretch>
            <a:fillRect/>
          </a:stretch>
        </p:blipFill>
        <p:spPr>
          <a:xfrm>
            <a:off x="850523" y="3052895"/>
            <a:ext cx="3721476" cy="3805105"/>
          </a:xfrm>
          <a:prstGeom prst="rect">
            <a:avLst/>
          </a:prstGeom>
        </p:spPr>
      </p:pic>
      <p:sp>
        <p:nvSpPr>
          <p:cNvPr id="2" name="Title 1">
            <a:extLst>
              <a:ext uri="{FF2B5EF4-FFF2-40B4-BE49-F238E27FC236}">
                <a16:creationId xmlns:a16="http://schemas.microsoft.com/office/drawing/2014/main" id="{E2A55061-1EC6-4768-B170-879B2790F0C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Private Use Networks</a:t>
            </a:r>
          </a:p>
        </p:txBody>
      </p:sp>
      <p:sp>
        <p:nvSpPr>
          <p:cNvPr id="4" name="Text Placeholder 2">
            <a:extLst>
              <a:ext uri="{FF2B5EF4-FFF2-40B4-BE49-F238E27FC236}">
                <a16:creationId xmlns:a16="http://schemas.microsoft.com/office/drawing/2014/main" id="{AD6F0569-2C05-49F4-8E6D-349CB9957ED7}"/>
              </a:ext>
            </a:extLst>
          </p:cNvPr>
          <p:cNvSpPr txBox="1">
            <a:spLocks/>
          </p:cNvSpPr>
          <p:nvPr/>
        </p:nvSpPr>
        <p:spPr>
          <a:xfrm>
            <a:off x="390822" y="1143000"/>
            <a:ext cx="8600777" cy="3505200"/>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Net Gen Supply Curve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Modeled as probabilistic quantity of net output, with 10 different possible quantities at any given load level</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Expected quantity increases with load level, based on realized net generation levels at normalized load levels in 2019</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dirty="0">
                <a:solidFill>
                  <a:srgbClr val="000000"/>
                </a:solidFill>
                <a:latin typeface="Calibri"/>
              </a:rPr>
              <a:t>West modeled as a 9 MW generator</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B941379-EC9D-4DA3-9443-95DB4A59B524}"/>
              </a:ext>
            </a:extLst>
          </p:cNvPr>
          <p:cNvPicPr>
            <a:picLocks noChangeAspect="1"/>
          </p:cNvPicPr>
          <p:nvPr/>
        </p:nvPicPr>
        <p:blipFill>
          <a:blip r:embed="rId3"/>
          <a:stretch>
            <a:fillRect/>
          </a:stretch>
        </p:blipFill>
        <p:spPr>
          <a:xfrm>
            <a:off x="4562825" y="3052895"/>
            <a:ext cx="3730652" cy="3803904"/>
          </a:xfrm>
          <a:prstGeom prst="rect">
            <a:avLst/>
          </a:prstGeom>
        </p:spPr>
      </p:pic>
    </p:spTree>
    <p:extLst>
      <p:ext uri="{BB962C8B-B14F-4D97-AF65-F5344CB8AC3E}">
        <p14:creationId xmlns:p14="http://schemas.microsoft.com/office/powerpoint/2010/main" val="424763110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E249EB-8A32-B8F5-9FDA-28AC7B430F32}"/>
              </a:ext>
            </a:extLst>
          </p:cNvPr>
          <p:cNvPicPr>
            <a:picLocks noChangeAspect="1"/>
          </p:cNvPicPr>
          <p:nvPr/>
        </p:nvPicPr>
        <p:blipFill>
          <a:blip r:embed="rId2"/>
          <a:stretch>
            <a:fillRect/>
          </a:stretch>
        </p:blipFill>
        <p:spPr>
          <a:xfrm>
            <a:off x="5100576" y="1485350"/>
            <a:ext cx="4016859" cy="4191000"/>
          </a:xfrm>
          <a:prstGeom prst="rect">
            <a:avLst/>
          </a:prstGeom>
        </p:spPr>
      </p:pic>
      <p:sp>
        <p:nvSpPr>
          <p:cNvPr id="2" name="Title 1">
            <a:extLst>
              <a:ext uri="{FF2B5EF4-FFF2-40B4-BE49-F238E27FC236}">
                <a16:creationId xmlns:a16="http://schemas.microsoft.com/office/drawing/2014/main" id="{DB239CC6-90F0-4D6B-9122-5826FA8F8466}"/>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Wind and Solar</a:t>
            </a:r>
          </a:p>
        </p:txBody>
      </p:sp>
      <p:sp>
        <p:nvSpPr>
          <p:cNvPr id="4" name="Text Placeholder 2">
            <a:extLst>
              <a:ext uri="{FF2B5EF4-FFF2-40B4-BE49-F238E27FC236}">
                <a16:creationId xmlns:a16="http://schemas.microsoft.com/office/drawing/2014/main" id="{C3919E35-E9C5-4BEB-A26B-7FF2DA91BE43}"/>
              </a:ext>
            </a:extLst>
          </p:cNvPr>
          <p:cNvSpPr txBox="1">
            <a:spLocks/>
          </p:cNvSpPr>
          <p:nvPr/>
        </p:nvSpPr>
        <p:spPr>
          <a:xfrm>
            <a:off x="152400" y="1066800"/>
            <a:ext cx="5076825" cy="50569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chemeClr val="accent4"/>
                </a:solidFill>
                <a:effectLst/>
                <a:uLnTx/>
                <a:uFillTx/>
                <a:latin typeface="Calibri"/>
                <a:ea typeface="+mn-ea"/>
                <a:cs typeface="+mn-cs"/>
              </a:rPr>
              <a:t>Wind</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42 years of hourly local wind shapes provided by ERCOT from AWS True Power</a:t>
            </a:r>
          </a:p>
          <a:p>
            <a:pPr marL="1195387" marR="0" lvl="2" indent="-285750" algn="l" defTabSz="457200" rtl="0" eaLnBrk="1" fontAlgn="auto" latinLnBrk="0" hangingPunct="1">
              <a:lnSpc>
                <a:spcPct val="100000"/>
              </a:lnSpc>
              <a:spcBef>
                <a:spcPct val="20000"/>
              </a:spcBef>
              <a:spcAft>
                <a:spcPts val="0"/>
              </a:spcAft>
              <a:buClr>
                <a:schemeClr val="accent6"/>
              </a:buClr>
              <a:buSzTx/>
              <a:buFont typeface="Calibri" panose="020F0502020204030204" pitchFamily="34" charset="0"/>
              <a:buChar char="₋"/>
              <a:tabLst/>
              <a:defRPr/>
            </a:pPr>
            <a:r>
              <a:rPr kumimoji="0" lang="en-US" sz="1400" b="0" i="0" u="none" strike="noStrike" kern="1200" cap="none" spc="0" normalizeH="0" baseline="0" noProof="0" dirty="0">
                <a:ln>
                  <a:noFill/>
                </a:ln>
                <a:solidFill>
                  <a:schemeClr val="accent4"/>
                </a:solidFill>
                <a:effectLst/>
                <a:uLnTx/>
                <a:uFillTx/>
                <a:latin typeface="Calibri"/>
                <a:ea typeface="+mn-ea"/>
                <a:cs typeface="+mn-cs"/>
              </a:rPr>
              <a:t>Aggregated operational local curves to system-wide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39.3% average capacity factor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30% Wind-P / 57% Wind-C / 20% Wind-O capacity credit (consistent with CDR)</a:t>
            </a:r>
          </a:p>
          <a:p>
            <a:pPr marL="6905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endParaRPr kumimoji="0" lang="en-US" sz="500" b="0" i="0" u="none" strike="noStrike" kern="1200" cap="none" spc="0" normalizeH="0" baseline="0" noProof="0" dirty="0">
              <a:ln>
                <a:noFill/>
              </a:ln>
              <a:solidFill>
                <a:schemeClr val="accent4"/>
              </a:solidFill>
              <a:effectLst/>
              <a:uLnTx/>
              <a:uFillTx/>
              <a:latin typeface="Calibri"/>
              <a:ea typeface="+mn-ea"/>
              <a:cs typeface="+mn-cs"/>
            </a:endParaRP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chemeClr val="accent4"/>
                </a:solidFill>
                <a:effectLst/>
                <a:uLnTx/>
                <a:uFillTx/>
                <a:latin typeface="Calibri"/>
                <a:ea typeface="+mn-ea"/>
                <a:cs typeface="+mn-cs"/>
              </a:rPr>
              <a:t>Solar Photovoltaic</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42 years of hourly solar county-specific shapes provided by ERCOT</a:t>
            </a:r>
          </a:p>
          <a:p>
            <a:pPr marL="1195387" marR="0" lvl="2" indent="-285750" algn="l" defTabSz="457200" rtl="0" eaLnBrk="1" fontAlgn="auto" latinLnBrk="0" hangingPunct="1">
              <a:lnSpc>
                <a:spcPct val="100000"/>
              </a:lnSpc>
              <a:spcBef>
                <a:spcPct val="20000"/>
              </a:spcBef>
              <a:spcAft>
                <a:spcPts val="0"/>
              </a:spcAft>
              <a:buClr>
                <a:schemeClr val="accent6"/>
              </a:buClr>
              <a:buSzPct val="100000"/>
              <a:buFont typeface="Calibri" panose="020F0502020204030204" pitchFamily="34" charset="0"/>
              <a:buChar char="₋"/>
              <a:tabLst/>
              <a:defRPr/>
            </a:pPr>
            <a:r>
              <a:rPr kumimoji="0" lang="en-US" sz="1400" b="0" i="0" u="none" strike="noStrike" kern="1200" cap="none" spc="0" normalizeH="0" baseline="0" noProof="0" dirty="0">
                <a:ln>
                  <a:noFill/>
                </a:ln>
                <a:solidFill>
                  <a:schemeClr val="accent4"/>
                </a:solidFill>
                <a:effectLst/>
                <a:uLnTx/>
                <a:uFillTx/>
                <a:latin typeface="Calibri"/>
                <a:ea typeface="+mn-ea"/>
                <a:cs typeface="+mn-cs"/>
              </a:rPr>
              <a:t>Aggregated operational local curves to system-wide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26.0% average capacity factor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81% capacity credit (consistent with CDR)</a:t>
            </a: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endParaRPr kumimoji="0" lang="en-US" sz="2000" b="1" i="0" u="none" strike="noStrike" kern="1200" cap="none" spc="0" normalizeH="0" baseline="0" noProof="0" dirty="0">
              <a:ln>
                <a:noFill/>
              </a:ln>
              <a:solidFill>
                <a:schemeClr val="accent4"/>
              </a:solidFill>
              <a:effectLst/>
              <a:uLnTx/>
              <a:uFillTx/>
              <a:latin typeface="Calibri"/>
              <a:ea typeface="+mn-ea"/>
              <a:cs typeface="+mn-cs"/>
            </a:endParaRPr>
          </a:p>
        </p:txBody>
      </p:sp>
      <p:sp>
        <p:nvSpPr>
          <p:cNvPr id="5" name="TextBox 4">
            <a:extLst>
              <a:ext uri="{FF2B5EF4-FFF2-40B4-BE49-F238E27FC236}">
                <a16:creationId xmlns:a16="http://schemas.microsoft.com/office/drawing/2014/main" id="{69A8D235-59DC-46B6-819F-7F930F6C6159}"/>
              </a:ext>
            </a:extLst>
          </p:cNvPr>
          <p:cNvSpPr txBox="1"/>
          <p:nvPr/>
        </p:nvSpPr>
        <p:spPr>
          <a:xfrm>
            <a:off x="5229225" y="5666563"/>
            <a:ext cx="3838575" cy="553998"/>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 and Notes:</a:t>
            </a:r>
            <a:r>
              <a:rPr lang="en-US" sz="1000" dirty="0">
                <a:solidFill>
                  <a:srgbClr val="302F35"/>
                </a:solidFill>
                <a:cs typeface="Arial" pitchFamily="34" charset="0"/>
              </a:rPr>
              <a:t> </a:t>
            </a:r>
          </a:p>
          <a:p>
            <a:pPr marL="342900" indent="-342900" fontAlgn="base">
              <a:spcBef>
                <a:spcPct val="0"/>
              </a:spcBef>
              <a:spcAft>
                <a:spcPct val="0"/>
              </a:spcAft>
              <a:tabLst>
                <a:tab pos="177800" algn="l"/>
              </a:tabLst>
            </a:pPr>
            <a:r>
              <a:rPr lang="en-US" sz="1000" dirty="0">
                <a:solidFill>
                  <a:srgbClr val="302F35"/>
                </a:solidFill>
                <a:cs typeface="Arial" pitchFamily="34" charset="0"/>
              </a:rPr>
              <a:t>	Weighted average of 42 years’ hourly wind profiles provided by ERCOT</a:t>
            </a:r>
          </a:p>
        </p:txBody>
      </p:sp>
    </p:spTree>
    <p:extLst>
      <p:ext uri="{BB962C8B-B14F-4D97-AF65-F5344CB8AC3E}">
        <p14:creationId xmlns:p14="http://schemas.microsoft.com/office/powerpoint/2010/main" val="55205800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CC6-90F0-4D6B-9122-5826FA8F8466}"/>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Wind and Solar</a:t>
            </a:r>
          </a:p>
        </p:txBody>
      </p:sp>
      <p:pic>
        <p:nvPicPr>
          <p:cNvPr id="3" name="Picture 2">
            <a:extLst>
              <a:ext uri="{FF2B5EF4-FFF2-40B4-BE49-F238E27FC236}">
                <a16:creationId xmlns:a16="http://schemas.microsoft.com/office/drawing/2014/main" id="{EC159ACF-1AC8-AFE2-8B95-456D476B4ABE}"/>
              </a:ext>
            </a:extLst>
          </p:cNvPr>
          <p:cNvPicPr>
            <a:picLocks noChangeAspect="1"/>
          </p:cNvPicPr>
          <p:nvPr/>
        </p:nvPicPr>
        <p:blipFill>
          <a:blip r:embed="rId2"/>
          <a:stretch>
            <a:fillRect/>
          </a:stretch>
        </p:blipFill>
        <p:spPr>
          <a:xfrm>
            <a:off x="1959637" y="1526883"/>
            <a:ext cx="5224725" cy="3804234"/>
          </a:xfrm>
          <a:prstGeom prst="rect">
            <a:avLst/>
          </a:prstGeom>
        </p:spPr>
      </p:pic>
    </p:spTree>
    <p:extLst>
      <p:ext uri="{BB962C8B-B14F-4D97-AF65-F5344CB8AC3E}">
        <p14:creationId xmlns:p14="http://schemas.microsoft.com/office/powerpoint/2010/main" val="372130181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23E6-D953-4CE0-8CD8-D5F41B313DEF}"/>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Hydroelectric</a:t>
            </a:r>
          </a:p>
        </p:txBody>
      </p:sp>
      <p:sp>
        <p:nvSpPr>
          <p:cNvPr id="3" name="Text Placeholder 3">
            <a:extLst>
              <a:ext uri="{FF2B5EF4-FFF2-40B4-BE49-F238E27FC236}">
                <a16:creationId xmlns:a16="http://schemas.microsoft.com/office/drawing/2014/main" id="{277D45A0-BCBE-45B4-A2E5-C1955BB8B11F}"/>
              </a:ext>
            </a:extLst>
          </p:cNvPr>
          <p:cNvSpPr txBox="1">
            <a:spLocks/>
          </p:cNvSpPr>
          <p:nvPr/>
        </p:nvSpPr>
        <p:spPr>
          <a:xfrm>
            <a:off x="381000" y="1257477"/>
            <a:ext cx="41148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4"/>
                </a:solidFill>
                <a:effectLst/>
                <a:uLnTx/>
                <a:uFillTx/>
                <a:latin typeface="Calibri"/>
                <a:ea typeface="+mn-ea"/>
                <a:cs typeface="+mn-cs"/>
              </a:rPr>
              <a:t>557.4</a:t>
            </a:r>
            <a:r>
              <a:rPr kumimoji="0" lang="en-US" sz="1600" b="0" i="0" u="none" strike="noStrike" kern="1200" cap="none" spc="0" normalizeH="0" baseline="0" noProof="0" dirty="0">
                <a:ln>
                  <a:noFill/>
                </a:ln>
                <a:solidFill>
                  <a:srgbClr val="302F35"/>
                </a:solidFill>
                <a:effectLst/>
                <a:uLnTx/>
                <a:uFillTx/>
                <a:latin typeface="Calibri"/>
                <a:ea typeface="+mn-ea"/>
                <a:cs typeface="+mn-cs"/>
              </a:rPr>
              <a:t> MW nameplate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Characterized resources based on:</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8 </a:t>
            </a:r>
            <a:r>
              <a:rPr kumimoji="0" lang="en-US" sz="1600" b="0" i="0" u="none" strike="noStrike" kern="1200" cap="none" spc="0" normalizeH="0" baseline="0" noProof="0" dirty="0">
                <a:ln>
                  <a:noFill/>
                </a:ln>
                <a:solidFill>
                  <a:schemeClr val="accent4"/>
                </a:solidFill>
                <a:effectLst/>
                <a:uLnTx/>
                <a:uFillTx/>
                <a:latin typeface="Calibri"/>
                <a:ea typeface="+mn-ea"/>
                <a:cs typeface="+mn-cs"/>
              </a:rPr>
              <a:t>years of hourly data from ERCOT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lang="en-US" sz="1600" dirty="0">
                <a:solidFill>
                  <a:schemeClr val="accent4"/>
                </a:solidFill>
                <a:latin typeface="Calibri"/>
              </a:rPr>
              <a:t>41</a:t>
            </a:r>
            <a:r>
              <a:rPr kumimoji="0" lang="en-US" sz="1600" b="0" i="0" u="none" strike="noStrike" kern="1200" cap="none" spc="0" normalizeH="0" baseline="0" noProof="0" dirty="0">
                <a:ln>
                  <a:noFill/>
                </a:ln>
                <a:solidFill>
                  <a:schemeClr val="accent4"/>
                </a:solidFill>
                <a:effectLst/>
                <a:uLnTx/>
                <a:uFillTx/>
                <a:latin typeface="Calibri"/>
                <a:ea typeface="+mn-ea"/>
                <a:cs typeface="+mn-cs"/>
              </a:rPr>
              <a:t> years of monthly data from EIA 923</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Hydro resources modeled with different parameters each month:</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Monthly total energy output </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Daily maximum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Daily minimum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Monthly maximum output</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Energy is primarily scheduled to shave peak loads consistent with historical operations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Unscheduled hydro capacity (monthly capacity minus output) counts toward RRS and ORDC x-axis</a:t>
            </a:r>
          </a:p>
          <a:p>
            <a:pPr marL="690563"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302F35"/>
              </a:solidFill>
              <a:effectLst/>
              <a:uLnTx/>
              <a:uFillTx/>
              <a:latin typeface="Calibri"/>
              <a:ea typeface="+mn-ea"/>
              <a:cs typeface="+mn-cs"/>
            </a:endParaRPr>
          </a:p>
          <a:p>
            <a:pPr marL="690563"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302F35"/>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BCCF9CD-53B1-43F4-ADCE-FE399870F729}"/>
              </a:ext>
            </a:extLst>
          </p:cNvPr>
          <p:cNvPicPr>
            <a:picLocks noChangeAspect="1"/>
          </p:cNvPicPr>
          <p:nvPr/>
        </p:nvPicPr>
        <p:blipFill>
          <a:blip r:embed="rId2"/>
          <a:stretch>
            <a:fillRect/>
          </a:stretch>
        </p:blipFill>
        <p:spPr>
          <a:xfrm>
            <a:off x="4709161" y="4127699"/>
            <a:ext cx="4389120" cy="2699902"/>
          </a:xfrm>
          <a:prstGeom prst="rect">
            <a:avLst/>
          </a:prstGeom>
        </p:spPr>
      </p:pic>
      <p:pic>
        <p:nvPicPr>
          <p:cNvPr id="5" name="Picture 4">
            <a:extLst>
              <a:ext uri="{FF2B5EF4-FFF2-40B4-BE49-F238E27FC236}">
                <a16:creationId xmlns:a16="http://schemas.microsoft.com/office/drawing/2014/main" id="{C91877C1-830C-A786-FDEB-853B05E905F4}"/>
              </a:ext>
            </a:extLst>
          </p:cNvPr>
          <p:cNvPicPr>
            <a:picLocks noChangeAspect="1"/>
          </p:cNvPicPr>
          <p:nvPr/>
        </p:nvPicPr>
        <p:blipFill>
          <a:blip r:embed="rId3"/>
          <a:stretch>
            <a:fillRect/>
          </a:stretch>
        </p:blipFill>
        <p:spPr>
          <a:xfrm>
            <a:off x="4713098" y="1205647"/>
            <a:ext cx="4385183" cy="2697480"/>
          </a:xfrm>
          <a:prstGeom prst="rect">
            <a:avLst/>
          </a:prstGeom>
        </p:spPr>
      </p:pic>
    </p:spTree>
    <p:extLst>
      <p:ext uri="{BB962C8B-B14F-4D97-AF65-F5344CB8AC3E}">
        <p14:creationId xmlns:p14="http://schemas.microsoft.com/office/powerpoint/2010/main" val="25000863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E9B-F7D3-460C-B69A-4BA8DDF1422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Hydroelectric, continued</a:t>
            </a:r>
          </a:p>
        </p:txBody>
      </p:sp>
      <p:sp>
        <p:nvSpPr>
          <p:cNvPr id="4" name="Text Placeholder 3">
            <a:extLst>
              <a:ext uri="{FF2B5EF4-FFF2-40B4-BE49-F238E27FC236}">
                <a16:creationId xmlns:a16="http://schemas.microsoft.com/office/drawing/2014/main" id="{47E668E9-02CC-4207-91BA-0487791F00E6}"/>
              </a:ext>
            </a:extLst>
          </p:cNvPr>
          <p:cNvSpPr txBox="1">
            <a:spLocks/>
          </p:cNvSpPr>
          <p:nvPr/>
        </p:nvSpPr>
        <p:spPr>
          <a:xfrm>
            <a:off x="385898" y="1002118"/>
            <a:ext cx="3962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Historical Hydro Energy to Daily Max Dispatch Relationship</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Curve fit equation used to determine input for each month into SERVM for daily maximum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Similar curve developed for daily minimum dispatch</a:t>
            </a:r>
          </a:p>
        </p:txBody>
      </p:sp>
      <p:sp>
        <p:nvSpPr>
          <p:cNvPr id="5" name="Text Placeholder 3">
            <a:extLst>
              <a:ext uri="{FF2B5EF4-FFF2-40B4-BE49-F238E27FC236}">
                <a16:creationId xmlns:a16="http://schemas.microsoft.com/office/drawing/2014/main" id="{9379DDAB-6F0D-4266-9263-B145A316920C}"/>
              </a:ext>
            </a:extLst>
          </p:cNvPr>
          <p:cNvSpPr txBox="1">
            <a:spLocks/>
          </p:cNvSpPr>
          <p:nvPr/>
        </p:nvSpPr>
        <p:spPr>
          <a:xfrm>
            <a:off x="4257444" y="1002118"/>
            <a:ext cx="3962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chemeClr val="accent6"/>
              </a:buClr>
              <a:buSzPct val="100000"/>
              <a:buFont typeface="Wingdings" panose="05000000000000000000" pitchFamily="2" charset="2"/>
              <a:buChar char="§"/>
            </a:pPr>
            <a:r>
              <a:rPr sz="1400" dirty="0">
                <a:latin typeface="Calibri"/>
              </a:rPr>
              <a:t>Historical Hydro Energy to Capacity Relationship</a:t>
            </a:r>
          </a:p>
          <a:p>
            <a:pPr lvl="2">
              <a:buClr>
                <a:schemeClr val="accent6"/>
              </a:buClr>
            </a:pPr>
            <a:r>
              <a:rPr sz="1400" dirty="0">
                <a:latin typeface="Calibri"/>
              </a:rPr>
              <a:t>Curve fit equation used to determine maximum capacity for each month</a:t>
            </a:r>
          </a:p>
          <a:p>
            <a:pPr lvl="2">
              <a:buClr>
                <a:schemeClr val="accent6"/>
              </a:buClr>
            </a:pPr>
            <a:r>
              <a:rPr sz="1400" dirty="0">
                <a:latin typeface="Calibri"/>
              </a:rPr>
              <a:t>Emergency capacity of </a:t>
            </a:r>
            <a:r>
              <a:rPr sz="1400" dirty="0">
                <a:solidFill>
                  <a:schemeClr val="accent4"/>
                </a:solidFill>
                <a:latin typeface="Calibri"/>
              </a:rPr>
              <a:t>49.25 MW modeled for drought conditions and 116.15 </a:t>
            </a:r>
            <a:r>
              <a:rPr sz="1400" dirty="0">
                <a:latin typeface="Calibri"/>
              </a:rPr>
              <a:t>MW modeled for all other months </a:t>
            </a:r>
          </a:p>
        </p:txBody>
      </p:sp>
      <p:pic>
        <p:nvPicPr>
          <p:cNvPr id="3" name="Picture 2">
            <a:extLst>
              <a:ext uri="{FF2B5EF4-FFF2-40B4-BE49-F238E27FC236}">
                <a16:creationId xmlns:a16="http://schemas.microsoft.com/office/drawing/2014/main" id="{78137036-98F4-49BD-928C-5974F2B6FC6B}"/>
              </a:ext>
            </a:extLst>
          </p:cNvPr>
          <p:cNvPicPr>
            <a:picLocks noChangeAspect="1"/>
          </p:cNvPicPr>
          <p:nvPr/>
        </p:nvPicPr>
        <p:blipFill>
          <a:blip r:embed="rId2"/>
          <a:stretch>
            <a:fillRect/>
          </a:stretch>
        </p:blipFill>
        <p:spPr>
          <a:xfrm>
            <a:off x="25734" y="2743200"/>
            <a:ext cx="4511431" cy="3334801"/>
          </a:xfrm>
          <a:prstGeom prst="rect">
            <a:avLst/>
          </a:prstGeom>
        </p:spPr>
      </p:pic>
      <p:pic>
        <p:nvPicPr>
          <p:cNvPr id="6" name="Picture 5">
            <a:extLst>
              <a:ext uri="{FF2B5EF4-FFF2-40B4-BE49-F238E27FC236}">
                <a16:creationId xmlns:a16="http://schemas.microsoft.com/office/drawing/2014/main" id="{09035B61-1291-4C6F-9670-1EE2FCD653E4}"/>
              </a:ext>
            </a:extLst>
          </p:cNvPr>
          <p:cNvPicPr>
            <a:picLocks noChangeAspect="1"/>
          </p:cNvPicPr>
          <p:nvPr/>
        </p:nvPicPr>
        <p:blipFill>
          <a:blip r:embed="rId3"/>
          <a:stretch>
            <a:fillRect/>
          </a:stretch>
        </p:blipFill>
        <p:spPr>
          <a:xfrm>
            <a:off x="4437480" y="2734491"/>
            <a:ext cx="4706520" cy="3328704"/>
          </a:xfrm>
          <a:prstGeom prst="rect">
            <a:avLst/>
          </a:prstGeom>
        </p:spPr>
      </p:pic>
    </p:spTree>
    <p:extLst>
      <p:ext uri="{BB962C8B-B14F-4D97-AF65-F5344CB8AC3E}">
        <p14:creationId xmlns:p14="http://schemas.microsoft.com/office/powerpoint/2010/main" val="17239335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E9B-F7D3-460C-B69A-4BA8DDF1422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Storage</a:t>
            </a:r>
          </a:p>
        </p:txBody>
      </p:sp>
      <p:sp>
        <p:nvSpPr>
          <p:cNvPr id="4" name="Text Placeholder 2">
            <a:extLst>
              <a:ext uri="{FF2B5EF4-FFF2-40B4-BE49-F238E27FC236}">
                <a16:creationId xmlns:a16="http://schemas.microsoft.com/office/drawing/2014/main" id="{281BC200-D481-437D-A2C4-B810A3A7BC6A}"/>
              </a:ext>
            </a:extLst>
          </p:cNvPr>
          <p:cNvSpPr txBox="1">
            <a:spLocks/>
          </p:cNvSpPr>
          <p:nvPr/>
        </p:nvSpPr>
        <p:spPr>
          <a:xfrm>
            <a:off x="304800" y="1267637"/>
            <a:ext cx="8458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The following assumptions were made for the storage resources: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b="1" dirty="0">
                <a:solidFill>
                  <a:srgbClr val="000000"/>
                </a:solidFill>
                <a:latin typeface="Calibri"/>
              </a:rPr>
              <a:t>Economic Commitment and Dispatch</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Charge</a:t>
            </a:r>
            <a:r>
              <a:rPr lang="en-US" sz="1800" b="1" dirty="0">
                <a:solidFill>
                  <a:srgbClr val="000000"/>
                </a:solidFill>
                <a:latin typeface="Calibri"/>
              </a:rPr>
              <a:t>s from the Grid</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Any Unit Without Provided Charging Capability was Assumed to </a:t>
            </a:r>
            <a:r>
              <a:rPr lang="en-US" sz="1800" b="1" dirty="0">
                <a:solidFill>
                  <a:srgbClr val="000000"/>
                </a:solidFill>
                <a:latin typeface="Calibri"/>
              </a:rPr>
              <a:t>Have a 1.5 Hour Storage Capability (Assumed to be all 2 Hour for the ELCC Study)</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b="1" dirty="0">
                <a:solidFill>
                  <a:srgbClr val="000000"/>
                </a:solidFill>
                <a:latin typeface="Calibri"/>
              </a:rPr>
              <a:t>85% Round Trip Efficiency</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5% Outage Rate</a:t>
            </a:r>
            <a:endParaRPr kumimoji="0" lang="en-US" sz="1800" b="0" i="0" u="none" strike="noStrike" kern="1200" cap="none" spc="0" normalizeH="0" baseline="0" noProof="0" dirty="0">
              <a:ln>
                <a:noFill/>
              </a:ln>
              <a:solidFill>
                <a:srgbClr val="302F35"/>
              </a:solidFill>
              <a:effectLst/>
              <a:uLnTx/>
              <a:uFillTx/>
              <a:latin typeface="Calibri"/>
              <a:ea typeface="+mn-ea"/>
              <a:cs typeface="+mn-cs"/>
            </a:endParaRPr>
          </a:p>
        </p:txBody>
      </p:sp>
    </p:spTree>
    <p:extLst>
      <p:ext uri="{BB962C8B-B14F-4D97-AF65-F5344CB8AC3E}">
        <p14:creationId xmlns:p14="http://schemas.microsoft.com/office/powerpoint/2010/main" val="14922893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F10-0512-44E6-8274-B124AF4994EE}"/>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Inclusion and Exclusion of Resources</a:t>
            </a:r>
          </a:p>
        </p:txBody>
      </p:sp>
      <p:sp>
        <p:nvSpPr>
          <p:cNvPr id="3" name="Text Placeholder 2">
            <a:extLst>
              <a:ext uri="{FF2B5EF4-FFF2-40B4-BE49-F238E27FC236}">
                <a16:creationId xmlns:a16="http://schemas.microsoft.com/office/drawing/2014/main" id="{EC937DE2-604A-4BD0-BA1E-116348AD84EE}"/>
              </a:ext>
            </a:extLst>
          </p:cNvPr>
          <p:cNvSpPr txBox="1">
            <a:spLocks/>
          </p:cNvSpPr>
          <p:nvPr/>
        </p:nvSpPr>
        <p:spPr>
          <a:xfrm>
            <a:off x="304800" y="1267637"/>
            <a:ext cx="8458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In general, we use the 2022 May CDR as the authoritative source, but use the following assumptions for including certain resource types: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Switchable Units</a:t>
            </a:r>
            <a:r>
              <a:rPr kumimoji="0" lang="en-US" sz="1800" b="0" i="0" u="none" strike="noStrike" kern="1200" cap="none" spc="0" normalizeH="0" baseline="0" noProof="0" dirty="0">
                <a:ln>
                  <a:noFill/>
                </a:ln>
                <a:solidFill>
                  <a:srgbClr val="000000"/>
                </a:solidFill>
                <a:effectLst/>
                <a:uLnTx/>
                <a:uFillTx/>
                <a:latin typeface="Calibri"/>
                <a:ea typeface="+mn-ea"/>
                <a:cs typeface="+mn-cs"/>
              </a:rPr>
              <a:t>: include as internal resources, with the units that are committed off-system excluded from our model </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New Units: </a:t>
            </a:r>
            <a:r>
              <a:rPr kumimoji="0" lang="en-US" sz="1800" b="0" i="0" u="none" strike="noStrike" kern="1200" cap="none" spc="0" normalizeH="0" baseline="0" noProof="0" dirty="0">
                <a:ln>
                  <a:noFill/>
                </a:ln>
                <a:solidFill>
                  <a:srgbClr val="302F35"/>
                </a:solidFill>
                <a:effectLst/>
                <a:uLnTx/>
                <a:uFillTx/>
                <a:latin typeface="Calibri"/>
                <a:ea typeface="+mn-ea"/>
                <a:cs typeface="+mn-cs"/>
              </a:rPr>
              <a:t>include starting in the CDR-specified year </a:t>
            </a:r>
            <a:endParaRPr lang="en-US" sz="1800" dirty="0">
              <a:latin typeface="Calibri"/>
            </a:endParaRP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Retirements: </a:t>
            </a:r>
            <a:r>
              <a:rPr kumimoji="0" lang="en-US" sz="1800" b="0" i="0" u="none" strike="noStrike" kern="1200" cap="none" spc="0" normalizeH="0" baseline="0" noProof="0" dirty="0">
                <a:ln>
                  <a:noFill/>
                </a:ln>
                <a:solidFill>
                  <a:srgbClr val="302F35"/>
                </a:solidFill>
                <a:effectLst/>
                <a:uLnTx/>
                <a:uFillTx/>
                <a:latin typeface="Calibri"/>
                <a:ea typeface="+mn-ea"/>
                <a:cs typeface="+mn-cs"/>
              </a:rPr>
              <a:t>exclude starting in the CDR-specified year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Permanent Mothballs</a:t>
            </a:r>
            <a:r>
              <a:rPr kumimoji="0" lang="en-US" sz="1800" b="0" i="0" u="none" strike="noStrike" kern="1200" cap="none" spc="0" normalizeH="0" baseline="0" noProof="0" dirty="0">
                <a:ln>
                  <a:noFill/>
                </a:ln>
                <a:solidFill>
                  <a:srgbClr val="302F35"/>
                </a:solidFill>
                <a:effectLst/>
                <a:uLnTx/>
                <a:uFillTx/>
                <a:latin typeface="Calibri"/>
                <a:ea typeface="+mn-ea"/>
                <a:cs typeface="+mn-cs"/>
              </a:rPr>
              <a:t>: exclude from model</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Inactive Planned: </a:t>
            </a:r>
            <a:r>
              <a:rPr kumimoji="0" lang="en-US" sz="1800" b="0" i="0" u="none" strike="noStrike" kern="1200" cap="none" spc="0" normalizeH="0" baseline="0" noProof="0" dirty="0">
                <a:ln>
                  <a:noFill/>
                </a:ln>
                <a:solidFill>
                  <a:srgbClr val="302F35"/>
                </a:solidFill>
                <a:effectLst/>
                <a:uLnTx/>
                <a:uFillTx/>
                <a:latin typeface="Calibri"/>
                <a:ea typeface="+mn-ea"/>
                <a:cs typeface="+mn-cs"/>
              </a:rPr>
              <a:t>exclude from model</a:t>
            </a:r>
          </a:p>
        </p:txBody>
      </p:sp>
    </p:spTree>
    <p:extLst>
      <p:ext uri="{BB962C8B-B14F-4D97-AF65-F5344CB8AC3E}">
        <p14:creationId xmlns:p14="http://schemas.microsoft.com/office/powerpoint/2010/main" val="418643129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4B10-DD97-4B02-8C29-AB08A8B74386}"/>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Cost and Modeling of Demand Resources</a:t>
            </a:r>
          </a:p>
        </p:txBody>
      </p:sp>
      <p:graphicFrame>
        <p:nvGraphicFramePr>
          <p:cNvPr id="3" name="Table 2">
            <a:extLst>
              <a:ext uri="{FF2B5EF4-FFF2-40B4-BE49-F238E27FC236}">
                <a16:creationId xmlns:a16="http://schemas.microsoft.com/office/drawing/2014/main" id="{D804CE90-850E-444C-93FB-8AE0D4EDBF5B}"/>
              </a:ext>
            </a:extLst>
          </p:cNvPr>
          <p:cNvGraphicFramePr>
            <a:graphicFrameLocks noGrp="1"/>
          </p:cNvGraphicFramePr>
          <p:nvPr/>
        </p:nvGraphicFramePr>
        <p:xfrm>
          <a:off x="76200" y="1066800"/>
          <a:ext cx="8881015" cy="5048898"/>
        </p:xfrm>
        <a:graphic>
          <a:graphicData uri="http://schemas.openxmlformats.org/drawingml/2006/table">
            <a:tbl>
              <a:tblPr/>
              <a:tblGrid>
                <a:gridCol w="2213150">
                  <a:extLst>
                    <a:ext uri="{9D8B030D-6E8A-4147-A177-3AD203B41FA5}">
                      <a16:colId xmlns:a16="http://schemas.microsoft.com/office/drawing/2014/main" val="1225587047"/>
                    </a:ext>
                  </a:extLst>
                </a:gridCol>
                <a:gridCol w="678936">
                  <a:extLst>
                    <a:ext uri="{9D8B030D-6E8A-4147-A177-3AD203B41FA5}">
                      <a16:colId xmlns:a16="http://schemas.microsoft.com/office/drawing/2014/main" val="856724581"/>
                    </a:ext>
                  </a:extLst>
                </a:gridCol>
                <a:gridCol w="2249400">
                  <a:extLst>
                    <a:ext uri="{9D8B030D-6E8A-4147-A177-3AD203B41FA5}">
                      <a16:colId xmlns:a16="http://schemas.microsoft.com/office/drawing/2014/main" val="2991106614"/>
                    </a:ext>
                  </a:extLst>
                </a:gridCol>
                <a:gridCol w="686771">
                  <a:extLst>
                    <a:ext uri="{9D8B030D-6E8A-4147-A177-3AD203B41FA5}">
                      <a16:colId xmlns:a16="http://schemas.microsoft.com/office/drawing/2014/main" val="4143529795"/>
                    </a:ext>
                  </a:extLst>
                </a:gridCol>
                <a:gridCol w="1980508">
                  <a:extLst>
                    <a:ext uri="{9D8B030D-6E8A-4147-A177-3AD203B41FA5}">
                      <a16:colId xmlns:a16="http://schemas.microsoft.com/office/drawing/2014/main" val="3625311284"/>
                    </a:ext>
                  </a:extLst>
                </a:gridCol>
                <a:gridCol w="1072250">
                  <a:extLst>
                    <a:ext uri="{9D8B030D-6E8A-4147-A177-3AD203B41FA5}">
                      <a16:colId xmlns:a16="http://schemas.microsoft.com/office/drawing/2014/main" val="1557531885"/>
                    </a:ext>
                  </a:extLst>
                </a:gridCol>
              </a:tblGrid>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Resource Type</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Quantity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Modeling Approach</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Marginal Curtailment Cost</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Adjustments to ERCOT Load Shapes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Reserve Margin Accounting</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2380338"/>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1" u="none" strike="noStrike">
                          <a:solidFill>
                            <a:srgbClr val="000000"/>
                          </a:solidFill>
                          <a:effectLst/>
                          <a:latin typeface="Calibri" panose="020F0502020204030204" pitchFamily="34" charset="0"/>
                        </a:rPr>
                        <a:t>(MW)</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35711"/>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TDSP Programs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8813702"/>
                  </a:ext>
                </a:extLst>
              </a:tr>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Energy Efficiency</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3,262</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Not explicitly modeled</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n/a</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already reduced for TDSP EE Programs)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 </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04963116"/>
                  </a:ext>
                </a:extLst>
              </a:tr>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Load Management</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307</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a:t>
                      </a:r>
                      <a:r>
                        <a:rPr lang="en-US" sz="1000" b="0" i="0" u="none" strike="noStrike" baseline="0" dirty="0">
                          <a:solidFill>
                            <a:schemeClr val="tx1"/>
                          </a:solidFill>
                          <a:effectLst/>
                          <a:latin typeface="Calibri" panose="020F0502020204030204" pitchFamily="34" charset="0"/>
                        </a:rPr>
                        <a:t>1</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no LM curtailments)</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760680"/>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Emergency Response Services (ERS)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42894338"/>
                  </a:ext>
                </a:extLst>
              </a:tr>
              <a:tr h="3875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30-Minute ERS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890</a:t>
                      </a:r>
                    </a:p>
                  </a:txBody>
                  <a:tcPr marL="6858" marR="6858" marT="6858"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1</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$1,721</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no ERS curtailments)</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5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10-Minute ERS</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35</a:t>
                      </a:r>
                    </a:p>
                  </a:txBody>
                  <a:tcPr marL="6858" marR="6858" marT="6858" marB="0" anchor="ctr">
                    <a:lnL>
                      <a:noFill/>
                    </a:lnL>
                    <a:lnR>
                      <a:noFill/>
                    </a:lnR>
                    <a:lnT w="12700" cap="flat" cmpd="sng" algn="ctr">
                      <a:noFill/>
                      <a:prstDash val="solid"/>
                      <a:round/>
                      <a:headEnd type="none" w="med" len="med"/>
                      <a:tailEnd type="none" w="med" len="med"/>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2</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b"/>
                      <a:endParaRPr lang="en-US" sz="1000" b="0" i="0" u="none" strike="noStrike" dirty="0">
                        <a:solidFill>
                          <a:srgbClr val="FF0000"/>
                        </a:solidFill>
                        <a:effectLst/>
                        <a:latin typeface="Calibri" panose="020F0502020204030204" pitchFamily="34" charset="0"/>
                      </a:endParaRPr>
                    </a:p>
                  </a:txBody>
                  <a:tcPr marL="6858" marR="6858" marT="6858"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1124030"/>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Load Resources (LRs)</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highlight>
                          <a:srgbClr val="FFFF00"/>
                        </a:highlight>
                        <a:latin typeface="Calibri" panose="020F0502020204030204" pitchFamily="34" charset="0"/>
                      </a:endParaRP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79730487"/>
                  </a:ext>
                </a:extLst>
              </a:tr>
              <a:tr h="43709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Non-Controllable LRs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1,591</a:t>
                      </a:r>
                    </a:p>
                  </a:txBody>
                  <a:tcPr marL="6858" marR="6858" marT="6858"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Economically dispatch for RRS (most hours) or energy (few peak hours). Emergency deployment at EEA Level 2</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negligible LR curtailments)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091191"/>
                  </a:ext>
                </a:extLst>
              </a:tr>
              <a:tr h="150006">
                <a:tc v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0</a:t>
                      </a:r>
                    </a:p>
                  </a:txBody>
                  <a:tcPr marL="6858" marR="6858" marT="6858"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9178330"/>
                  </a:ext>
                </a:extLst>
              </a:tr>
              <a:tr h="2935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Controllable LR</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Currently no controllable LRs modeled in ERCOT</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n/a</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2813351488"/>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Voluntary Self-Curtailment</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accent4"/>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34137562"/>
                  </a:ext>
                </a:extLst>
              </a:tr>
              <a:tr h="5417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4 CP Reductions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1,700</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Load shapes grossed up for projected response and corresponding response modeled on the resource side</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n/a</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None</a:t>
                      </a:r>
                      <a:endParaRPr lang="en-US" sz="1000" b="0" i="0" u="none" strike="noStrike" dirty="0">
                        <a:solidFill>
                          <a:srgbClr val="FF0000"/>
                        </a:solidFill>
                        <a:effectLst/>
                        <a:highlight>
                          <a:srgbClr val="FFFF00"/>
                        </a:highlight>
                        <a:latin typeface="Calibri" panose="020F0502020204030204" pitchFamily="34" charset="0"/>
                      </a:endParaRP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Already excluded from reported peak load</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08457810"/>
                  </a:ext>
                </a:extLst>
              </a:tr>
              <a:tr h="5417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Price-Responsive Demand</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Variable</a:t>
                      </a:r>
                      <a:endParaRPr lang="en-US" sz="100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Load shapes explicitly grossed up for expected response. Economic self-curtailment modeled on resource side</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$500 - $5,000 /MWh</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None</a:t>
                      </a:r>
                      <a:endParaRPr lang="en-US" sz="1000" b="0" i="0" u="none" strike="noStrike" dirty="0">
                        <a:solidFill>
                          <a:srgbClr val="FF0000"/>
                        </a:solidFill>
                        <a:effectLst/>
                        <a:highlight>
                          <a:srgbClr val="FFFF00"/>
                        </a:highligh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Already excluded from reported peak load</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872417"/>
                  </a:ext>
                </a:extLst>
              </a:tr>
            </a:tbl>
          </a:graphicData>
        </a:graphic>
      </p:graphicFrame>
      <p:sp>
        <p:nvSpPr>
          <p:cNvPr id="4" name="TextBox 3">
            <a:extLst>
              <a:ext uri="{FF2B5EF4-FFF2-40B4-BE49-F238E27FC236}">
                <a16:creationId xmlns:a16="http://schemas.microsoft.com/office/drawing/2014/main" id="{D410C52D-1BF1-484B-9D9C-32C9FD3C9240}"/>
              </a:ext>
            </a:extLst>
          </p:cNvPr>
          <p:cNvSpPr txBox="1"/>
          <p:nvPr/>
        </p:nvSpPr>
        <p:spPr>
          <a:xfrm>
            <a:off x="270416" y="6097830"/>
            <a:ext cx="8686800" cy="415498"/>
          </a:xfrm>
          <a:prstGeom prst="rect">
            <a:avLst/>
          </a:prstGeom>
          <a:noFill/>
        </p:spPr>
        <p:txBody>
          <a:bodyPr wrap="square" rtlCol="0">
            <a:spAutoFit/>
          </a:bodyPr>
          <a:lstStyle/>
          <a:p>
            <a:pPr fontAlgn="base">
              <a:spcBef>
                <a:spcPct val="0"/>
              </a:spcBef>
              <a:spcAft>
                <a:spcPct val="0"/>
              </a:spcAft>
            </a:pPr>
            <a:r>
              <a:rPr lang="en-US" sz="700" dirty="0">
                <a:solidFill>
                  <a:srgbClr val="302F35"/>
                </a:solidFill>
                <a:cs typeface="Arial" pitchFamily="34" charset="0"/>
              </a:rPr>
              <a:t>Note: The marginal cost of the emergency DR is given by the prices on the </a:t>
            </a:r>
            <a:r>
              <a:rPr lang="en-US" sz="700" u="sng" dirty="0">
                <a:solidFill>
                  <a:srgbClr val="302F35"/>
                </a:solidFill>
                <a:cs typeface="Arial" pitchFamily="34" charset="0"/>
              </a:rPr>
              <a:t>dark blue curve</a:t>
            </a:r>
            <a:r>
              <a:rPr lang="en-US" sz="700" dirty="0">
                <a:solidFill>
                  <a:srgbClr val="302F35"/>
                </a:solidFill>
                <a:cs typeface="Arial" pitchFamily="34" charset="0"/>
              </a:rPr>
              <a:t> corresponding to the reserve levels at the EEAs at which emergency DR is triggered.  That assumes the blue curve reflects actual costs (with the red curve shifted right to boost resource adequacy) and that actions are taken at an economically rational point.  Prices are set according to the red curve.  We observed that modeled prices will tend to cluster around the EEA trigger points on the red curve since a range of net loads and corresponding emergency DR deployments will stay on that shelf.</a:t>
            </a:r>
          </a:p>
        </p:txBody>
      </p:sp>
    </p:spTree>
    <p:extLst>
      <p:ext uri="{BB962C8B-B14F-4D97-AF65-F5344CB8AC3E}">
        <p14:creationId xmlns:p14="http://schemas.microsoft.com/office/powerpoint/2010/main" val="124412321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89202"/>
            <a:ext cx="8752438" cy="544513"/>
          </a:xfrm>
        </p:spPr>
        <p:txBody>
          <a:bodyPr/>
          <a:lstStyle/>
          <a:p>
            <a:r>
              <a:rPr lang="en-US" dirty="0"/>
              <a:t>Resource Accreditation and Thermal ELCCs</a:t>
            </a:r>
          </a:p>
        </p:txBody>
      </p:sp>
      <p:sp>
        <p:nvSpPr>
          <p:cNvPr id="21507" name="Content Placeholder 2"/>
          <p:cNvSpPr>
            <a:spLocks noGrp="1"/>
          </p:cNvSpPr>
          <p:nvPr>
            <p:ph idx="4294967295"/>
          </p:nvPr>
        </p:nvSpPr>
        <p:spPr>
          <a:xfrm>
            <a:off x="177007" y="1066800"/>
            <a:ext cx="4775994" cy="4800600"/>
          </a:xfrm>
        </p:spPr>
        <p:txBody>
          <a:bodyPr/>
          <a:lstStyle/>
          <a:p>
            <a:r>
              <a:rPr lang="en-US" sz="1600" dirty="0"/>
              <a:t>Under a UCAP accreditation market, resource accreditation is converted to a perfectly available capacity equivalent value</a:t>
            </a:r>
          </a:p>
          <a:p>
            <a:pPr lvl="1"/>
            <a:r>
              <a:rPr lang="en-US" sz="1400" dirty="0"/>
              <a:t>Thermal resources: UCAP = ICAP * (1-EFORd)</a:t>
            </a:r>
          </a:p>
          <a:p>
            <a:pPr lvl="1"/>
            <a:r>
              <a:rPr lang="en-US" sz="1400" dirty="0"/>
              <a:t>Renewable/energy limited resources: Effective Load Carrying Capability (ELCC)</a:t>
            </a:r>
          </a:p>
          <a:p>
            <a:r>
              <a:rPr lang="en-US" sz="1600" dirty="0"/>
              <a:t>In theory, when normalizing for perfectly available capacity, only load uncertainty drives the UCAP RM </a:t>
            </a:r>
          </a:p>
        </p:txBody>
      </p:sp>
      <p:pic>
        <p:nvPicPr>
          <p:cNvPr id="6" name="Picture 5">
            <a:extLst>
              <a:ext uri="{FF2B5EF4-FFF2-40B4-BE49-F238E27FC236}">
                <a16:creationId xmlns:a16="http://schemas.microsoft.com/office/drawing/2014/main" id="{1123E01B-5B50-18B4-672D-FF094B92A6D0}"/>
              </a:ext>
            </a:extLst>
          </p:cNvPr>
          <p:cNvPicPr>
            <a:picLocks noChangeAspect="1"/>
          </p:cNvPicPr>
          <p:nvPr/>
        </p:nvPicPr>
        <p:blipFill>
          <a:blip r:embed="rId3"/>
          <a:stretch>
            <a:fillRect/>
          </a:stretch>
        </p:blipFill>
        <p:spPr>
          <a:xfrm>
            <a:off x="5011058" y="1358900"/>
            <a:ext cx="3969980" cy="4140200"/>
          </a:xfrm>
          <a:prstGeom prst="rect">
            <a:avLst/>
          </a:prstGeom>
        </p:spPr>
      </p:pic>
    </p:spTree>
    <p:extLst>
      <p:ext uri="{BB962C8B-B14F-4D97-AF65-F5344CB8AC3E}">
        <p14:creationId xmlns:p14="http://schemas.microsoft.com/office/powerpoint/2010/main" val="381197568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F172-777D-4CB1-BF1C-425EF8FA1D7A}"/>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Emergency Response Service (ERS)</a:t>
            </a:r>
          </a:p>
        </p:txBody>
      </p:sp>
      <p:sp>
        <p:nvSpPr>
          <p:cNvPr id="6" name="TextBox 5">
            <a:extLst>
              <a:ext uri="{FF2B5EF4-FFF2-40B4-BE49-F238E27FC236}">
                <a16:creationId xmlns:a16="http://schemas.microsoft.com/office/drawing/2014/main" id="{ABC0B28B-F1CD-4688-AC5D-9864920A16D0}"/>
              </a:ext>
            </a:extLst>
          </p:cNvPr>
          <p:cNvSpPr txBox="1"/>
          <p:nvPr/>
        </p:nvSpPr>
        <p:spPr>
          <a:xfrm>
            <a:off x="334030" y="6157071"/>
            <a:ext cx="8500407" cy="707886"/>
          </a:xfrm>
          <a:prstGeom prst="rect">
            <a:avLst/>
          </a:prstGeom>
          <a:noFill/>
        </p:spPr>
        <p:txBody>
          <a:bodyPr wrap="square" rtlCol="0">
            <a:spAutoFit/>
          </a:bodyPr>
          <a:lstStyle/>
          <a:p>
            <a:pPr fontAlgn="base">
              <a:spcBef>
                <a:spcPct val="0"/>
              </a:spcBef>
              <a:spcAft>
                <a:spcPct val="0"/>
              </a:spcAft>
            </a:pPr>
            <a:r>
              <a:rPr lang="en-US" sz="800" i="1" dirty="0">
                <a:solidFill>
                  <a:srgbClr val="302F35"/>
                </a:solidFill>
                <a:cs typeface="Arial" pitchFamily="34" charset="0"/>
              </a:rPr>
              <a:t>Sources and Notes:</a:t>
            </a:r>
            <a:r>
              <a:rPr lang="en-US" sz="800" dirty="0">
                <a:solidFill>
                  <a:srgbClr val="302F35"/>
                </a:solidFill>
                <a:cs typeface="Arial" pitchFamily="34" charset="0"/>
              </a:rPr>
              <a:t> </a:t>
            </a:r>
          </a:p>
          <a:p>
            <a:pPr marL="342900" indent="-342900" fontAlgn="base">
              <a:spcBef>
                <a:spcPct val="0"/>
              </a:spcBef>
              <a:spcAft>
                <a:spcPct val="0"/>
              </a:spcAft>
              <a:tabLst>
                <a:tab pos="177800" algn="l"/>
              </a:tabLst>
            </a:pPr>
            <a:r>
              <a:rPr lang="en-US" sz="800" dirty="0">
                <a:solidFill>
                  <a:srgbClr val="302F35"/>
                </a:solidFill>
                <a:cs typeface="Arial" pitchFamily="34" charset="0"/>
              </a:rPr>
              <a:t>	Total available ERS MW for 2024 June-Sept. </a:t>
            </a:r>
            <a:r>
              <a:rPr lang="en-US" sz="800" b="1" dirty="0">
                <a:solidFill>
                  <a:srgbClr val="302F35"/>
                </a:solidFill>
                <a:cs typeface="Arial" pitchFamily="34" charset="0"/>
              </a:rPr>
              <a:t>TP4</a:t>
            </a:r>
            <a:r>
              <a:rPr lang="en-US" sz="800" b="1" dirty="0">
                <a:solidFill>
                  <a:srgbClr val="FF0000"/>
                </a:solidFill>
                <a:cs typeface="Arial" pitchFamily="34" charset="0"/>
              </a:rPr>
              <a:t> </a:t>
            </a:r>
            <a:r>
              <a:rPr lang="en-US" sz="800" dirty="0">
                <a:solidFill>
                  <a:srgbClr val="302F35"/>
                </a:solidFill>
                <a:cs typeface="Arial" pitchFamily="34" charset="0"/>
              </a:rPr>
              <a:t>provided by ERCOT staff.</a:t>
            </a:r>
            <a:endParaRPr lang="en-US" sz="800" dirty="0">
              <a:solidFill>
                <a:schemeClr val="accent4"/>
              </a:solidFill>
              <a:cs typeface="Arial" pitchFamily="34" charset="0"/>
            </a:endParaRPr>
          </a:p>
          <a:p>
            <a:pPr marL="342900" indent="-342900" fontAlgn="base">
              <a:spcBef>
                <a:spcPct val="0"/>
              </a:spcBef>
              <a:spcAft>
                <a:spcPct val="0"/>
              </a:spcAft>
              <a:tabLst>
                <a:tab pos="177800" algn="l"/>
              </a:tabLst>
            </a:pPr>
            <a:r>
              <a:rPr lang="en-US" sz="800" dirty="0">
                <a:solidFill>
                  <a:schemeClr val="accent4"/>
                </a:solidFill>
                <a:cs typeface="Arial" pitchFamily="34" charset="0"/>
              </a:rPr>
              <a:t>	ERS 10-min and 30-min MW for other contract periods scaled proportionally to the 2022 May CDR summer quantity </a:t>
            </a:r>
          </a:p>
          <a:p>
            <a:pPr marL="342900" indent="-342900" fontAlgn="base">
              <a:spcBef>
                <a:spcPct val="0"/>
              </a:spcBef>
              <a:spcAft>
                <a:spcPct val="0"/>
              </a:spcAft>
              <a:tabLst>
                <a:tab pos="177800" algn="l"/>
              </a:tabLst>
            </a:pPr>
            <a:r>
              <a:rPr lang="en-US" sz="800" dirty="0">
                <a:solidFill>
                  <a:schemeClr val="accent4"/>
                </a:solidFill>
                <a:cs typeface="Arial" pitchFamily="34" charset="0"/>
              </a:rPr>
              <a:t>		(925 MW), </a:t>
            </a:r>
            <a:r>
              <a:rPr lang="en-US" sz="800" dirty="0">
                <a:solidFill>
                  <a:srgbClr val="302F35"/>
                </a:solidFill>
                <a:cs typeface="Arial" pitchFamily="34" charset="0"/>
              </a:rPr>
              <a:t>based on availability in 2022.</a:t>
            </a:r>
          </a:p>
          <a:p>
            <a:pPr marL="342900" indent="-342900" fontAlgn="base">
              <a:spcBef>
                <a:spcPct val="0"/>
              </a:spcBef>
              <a:spcAft>
                <a:spcPct val="0"/>
              </a:spcAft>
              <a:tabLst>
                <a:tab pos="177800" algn="l"/>
              </a:tabLst>
            </a:pPr>
            <a:r>
              <a:rPr lang="en-US" sz="800" dirty="0">
                <a:solidFill>
                  <a:srgbClr val="000000"/>
                </a:solidFill>
                <a:cs typeface="Arial" pitchFamily="34" charset="0"/>
              </a:rPr>
              <a:t>	Assume an 8-hour call limit applies to both product types, resources not callable outside contracted hours.</a:t>
            </a:r>
            <a:r>
              <a:rPr lang="en-US" sz="800" dirty="0">
                <a:solidFill>
                  <a:srgbClr val="302F35"/>
                </a:solidFill>
                <a:cs typeface="Arial" pitchFamily="34" charset="0"/>
              </a:rPr>
              <a:t>      </a:t>
            </a:r>
          </a:p>
        </p:txBody>
      </p:sp>
      <p:graphicFrame>
        <p:nvGraphicFramePr>
          <p:cNvPr id="4" name="Table 3">
            <a:extLst>
              <a:ext uri="{FF2B5EF4-FFF2-40B4-BE49-F238E27FC236}">
                <a16:creationId xmlns:a16="http://schemas.microsoft.com/office/drawing/2014/main" id="{30A48D23-959A-DF65-DC82-F05BB0FC6565}"/>
              </a:ext>
            </a:extLst>
          </p:cNvPr>
          <p:cNvGraphicFramePr>
            <a:graphicFrameLocks noGrp="1"/>
          </p:cNvGraphicFramePr>
          <p:nvPr/>
        </p:nvGraphicFramePr>
        <p:xfrm>
          <a:off x="2039847" y="1051088"/>
          <a:ext cx="5064304" cy="4974450"/>
        </p:xfrm>
        <a:graphic>
          <a:graphicData uri="http://schemas.openxmlformats.org/drawingml/2006/table">
            <a:tbl>
              <a:tblPr/>
              <a:tblGrid>
                <a:gridCol w="2432256">
                  <a:extLst>
                    <a:ext uri="{9D8B030D-6E8A-4147-A177-3AD203B41FA5}">
                      <a16:colId xmlns:a16="http://schemas.microsoft.com/office/drawing/2014/main" val="1190784850"/>
                    </a:ext>
                  </a:extLst>
                </a:gridCol>
                <a:gridCol w="720990">
                  <a:extLst>
                    <a:ext uri="{9D8B030D-6E8A-4147-A177-3AD203B41FA5}">
                      <a16:colId xmlns:a16="http://schemas.microsoft.com/office/drawing/2014/main" val="3346907640"/>
                    </a:ext>
                  </a:extLst>
                </a:gridCol>
                <a:gridCol w="720990">
                  <a:extLst>
                    <a:ext uri="{9D8B030D-6E8A-4147-A177-3AD203B41FA5}">
                      <a16:colId xmlns:a16="http://schemas.microsoft.com/office/drawing/2014/main" val="1863706697"/>
                    </a:ext>
                  </a:extLst>
                </a:gridCol>
                <a:gridCol w="634124">
                  <a:extLst>
                    <a:ext uri="{9D8B030D-6E8A-4147-A177-3AD203B41FA5}">
                      <a16:colId xmlns:a16="http://schemas.microsoft.com/office/drawing/2014/main" val="1423078488"/>
                    </a:ext>
                  </a:extLst>
                </a:gridCol>
                <a:gridCol w="555944">
                  <a:extLst>
                    <a:ext uri="{9D8B030D-6E8A-4147-A177-3AD203B41FA5}">
                      <a16:colId xmlns:a16="http://schemas.microsoft.com/office/drawing/2014/main" val="510252604"/>
                    </a:ext>
                  </a:extLst>
                </a:gridCol>
              </a:tblGrid>
              <a:tr h="112590">
                <a:tc>
                  <a:txBody>
                    <a:bodyPr/>
                    <a:lstStyle/>
                    <a:p>
                      <a:pPr algn="l" fontAlgn="b"/>
                      <a:r>
                        <a:rPr lang="en-US" sz="800" b="1" i="0" u="none" strike="noStrike">
                          <a:solidFill>
                            <a:srgbClr val="000000"/>
                          </a:solidFill>
                          <a:effectLst/>
                          <a:latin typeface="Calibri" panose="020F0502020204030204" pitchFamily="34" charset="0"/>
                        </a:rPr>
                        <a:t>Contract Period</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b"/>
                      <a:r>
                        <a:rPr lang="en-US" sz="800" b="1" i="0" u="none" strike="noStrike">
                          <a:solidFill>
                            <a:srgbClr val="000000"/>
                          </a:solidFill>
                          <a:effectLst/>
                          <a:latin typeface="Calibri" panose="020F0502020204030204" pitchFamily="34" charset="0"/>
                        </a:rPr>
                        <a:t>Quantity </a:t>
                      </a:r>
                    </a:p>
                  </a:txBody>
                  <a:tcPr marL="5630" marR="5630" marT="5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484944"/>
                  </a:ext>
                </a:extLst>
              </a:tr>
              <a:tr h="112590">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10-Min NWS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30-Min NWS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30-Min 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Total</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6232438"/>
                  </a:ext>
                </a:extLst>
              </a:tr>
              <a:tr h="112590">
                <a:tc>
                  <a:txBody>
                    <a:bodyPr/>
                    <a:lstStyle/>
                    <a:p>
                      <a:pPr algn="l" fontAlgn="b"/>
                      <a:r>
                        <a:rPr lang="en-US" sz="800" b="0" i="0" u="none" strike="noStrike">
                          <a:solidFill>
                            <a:srgbClr val="000000"/>
                          </a:solidFill>
                          <a:effectLst/>
                          <a:latin typeface="Calibri" panose="020F0502020204030204" pitchFamily="34" charset="0"/>
                        </a:rPr>
                        <a:t>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dirty="0">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251950"/>
                  </a:ext>
                </a:extLst>
              </a:tr>
              <a:tr h="112590">
                <a:tc>
                  <a:txBody>
                    <a:bodyPr/>
                    <a:lstStyle/>
                    <a:p>
                      <a:pPr algn="l" fontAlgn="b"/>
                      <a:r>
                        <a:rPr lang="en-US" sz="800" b="1" i="0" u="none" strike="noStrike">
                          <a:solidFill>
                            <a:srgbClr val="000000"/>
                          </a:solidFill>
                          <a:effectLst/>
                          <a:latin typeface="Calibri" panose="020F0502020204030204" pitchFamily="34" charset="0"/>
                        </a:rPr>
                        <a:t>June - September</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7718735"/>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47.1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991.3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1,038.4 </a:t>
                      </a:r>
                    </a:p>
                  </a:txBody>
                  <a:tcPr marL="5630" marR="5630" marT="5630" marB="0" anchor="b">
                    <a:lnL>
                      <a:noFill/>
                    </a:lnL>
                    <a:lnR>
                      <a:noFill/>
                    </a:lnR>
                    <a:lnT>
                      <a:noFill/>
                    </a:lnT>
                    <a:lnB>
                      <a:noFill/>
                    </a:lnB>
                  </a:tcPr>
                </a:tc>
                <a:extLst>
                  <a:ext uri="{0D108BD9-81ED-4DB2-BD59-A6C34878D82A}">
                    <a16:rowId xmlns:a16="http://schemas.microsoft.com/office/drawing/2014/main" val="785452169"/>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46.8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1,154.3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1,201.1 </a:t>
                      </a:r>
                    </a:p>
                  </a:txBody>
                  <a:tcPr marL="5630" marR="5630" marT="5630" marB="0" anchor="b">
                    <a:lnL>
                      <a:noFill/>
                    </a:lnL>
                    <a:lnR>
                      <a:noFill/>
                    </a:lnR>
                    <a:lnT>
                      <a:noFill/>
                    </a:lnT>
                    <a:lnB>
                      <a:noFill/>
                    </a:lnB>
                  </a:tcPr>
                </a:tc>
                <a:extLst>
                  <a:ext uri="{0D108BD9-81ED-4DB2-BD59-A6C34878D82A}">
                    <a16:rowId xmlns:a16="http://schemas.microsoft.com/office/drawing/2014/main" val="3606182808"/>
                  </a:ext>
                </a:extLst>
              </a:tr>
              <a:tr h="73652">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38.3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1,040.1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41.8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1,120.2 </a:t>
                      </a:r>
                    </a:p>
                  </a:txBody>
                  <a:tcPr marL="5630" marR="5630" marT="5630" marB="0" anchor="b">
                    <a:lnL>
                      <a:noFill/>
                    </a:lnL>
                    <a:lnR>
                      <a:noFill/>
                    </a:lnR>
                    <a:lnT>
                      <a:noFill/>
                    </a:lnT>
                    <a:lnB>
                      <a:noFill/>
                    </a:lnB>
                  </a:tcPr>
                </a:tc>
                <a:extLst>
                  <a:ext uri="{0D108BD9-81ED-4DB2-BD59-A6C34878D82A}">
                    <a16:rowId xmlns:a16="http://schemas.microsoft.com/office/drawing/2014/main" val="2142156407"/>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35.3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847.9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dirty="0">
                          <a:solidFill>
                            <a:srgbClr val="000000"/>
                          </a:solidFill>
                          <a:effectLst/>
                          <a:latin typeface="Calibri" panose="020F0502020204030204" pitchFamily="34" charset="0"/>
                        </a:rPr>
                        <a:t>             41.8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925.0 </a:t>
                      </a:r>
                    </a:p>
                  </a:txBody>
                  <a:tcPr marL="5630" marR="5630" marT="5630" marB="0" anchor="b">
                    <a:lnL>
                      <a:noFill/>
                    </a:lnL>
                    <a:lnR>
                      <a:noFill/>
                    </a:lnR>
                    <a:lnT>
                      <a:noFill/>
                    </a:lnT>
                    <a:lnB>
                      <a:noFill/>
                    </a:lnB>
                    <a:solidFill>
                      <a:srgbClr val="FFFF00"/>
                    </a:solidFill>
                  </a:tcPr>
                </a:tc>
                <a:extLst>
                  <a:ext uri="{0D108BD9-81ED-4DB2-BD59-A6C34878D82A}">
                    <a16:rowId xmlns:a16="http://schemas.microsoft.com/office/drawing/2014/main" val="2772497015"/>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985.7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1,028.2 </a:t>
                      </a:r>
                    </a:p>
                  </a:txBody>
                  <a:tcPr marL="5630" marR="5630" marT="5630" marB="0" anchor="b">
                    <a:lnL>
                      <a:noFill/>
                    </a:lnL>
                    <a:lnR>
                      <a:noFill/>
                    </a:lnR>
                    <a:lnT>
                      <a:noFill/>
                    </a:lnT>
                    <a:lnB>
                      <a:noFill/>
                    </a:lnB>
                  </a:tcPr>
                </a:tc>
                <a:extLst>
                  <a:ext uri="{0D108BD9-81ED-4DB2-BD59-A6C34878D82A}">
                    <a16:rowId xmlns:a16="http://schemas.microsoft.com/office/drawing/2014/main" val="1820127901"/>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45.8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823.4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869.2 </a:t>
                      </a:r>
                    </a:p>
                  </a:txBody>
                  <a:tcPr marL="5630" marR="5630" marT="5630" marB="0" anchor="b">
                    <a:lnL>
                      <a:noFill/>
                    </a:lnL>
                    <a:lnR>
                      <a:noFill/>
                    </a:lnR>
                    <a:lnT>
                      <a:noFill/>
                    </a:lnT>
                    <a:lnB>
                      <a:noFill/>
                    </a:lnB>
                  </a:tcPr>
                </a:tc>
                <a:extLst>
                  <a:ext uri="{0D108BD9-81ED-4DB2-BD59-A6C34878D82A}">
                    <a16:rowId xmlns:a16="http://schemas.microsoft.com/office/drawing/2014/main" val="1683733007"/>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40.8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818.8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859.6 </a:t>
                      </a:r>
                    </a:p>
                  </a:txBody>
                  <a:tcPr marL="5630" marR="5630" marT="5630" marB="0" anchor="b">
                    <a:lnL>
                      <a:noFill/>
                    </a:lnL>
                    <a:lnR>
                      <a:noFill/>
                    </a:lnR>
                    <a:lnT>
                      <a:noFill/>
                    </a:lnT>
                    <a:lnB>
                      <a:noFill/>
                    </a:lnB>
                  </a:tcPr>
                </a:tc>
                <a:extLst>
                  <a:ext uri="{0D108BD9-81ED-4DB2-BD59-A6C34878D82A}">
                    <a16:rowId xmlns:a16="http://schemas.microsoft.com/office/drawing/2014/main" val="785108471"/>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44.2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863.5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907.6 </a:t>
                      </a:r>
                    </a:p>
                  </a:txBody>
                  <a:tcPr marL="5630" marR="5630" marT="5630" marB="0" anchor="b">
                    <a:lnL>
                      <a:noFill/>
                    </a:lnL>
                    <a:lnR>
                      <a:noFill/>
                    </a:lnR>
                    <a:lnT>
                      <a:noFill/>
                    </a:lnT>
                    <a:lnB>
                      <a:noFill/>
                    </a:lnB>
                  </a:tcPr>
                </a:tc>
                <a:extLst>
                  <a:ext uri="{0D108BD9-81ED-4DB2-BD59-A6C34878D82A}">
                    <a16:rowId xmlns:a16="http://schemas.microsoft.com/office/drawing/2014/main" val="851021124"/>
                  </a:ext>
                </a:extLst>
              </a:tr>
              <a:tr h="112590">
                <a:tc>
                  <a:txBody>
                    <a:bodyPr/>
                    <a:lstStyle/>
                    <a:p>
                      <a:pPr algn="l" fontAlgn="b"/>
                      <a:r>
                        <a:rPr lang="en-US" sz="800" b="1" i="0" u="none" strike="noStrike">
                          <a:solidFill>
                            <a:srgbClr val="000000"/>
                          </a:solidFill>
                          <a:effectLst/>
                          <a:latin typeface="Calibri" panose="020F0502020204030204" pitchFamily="34" charset="0"/>
                        </a:rPr>
                        <a:t>October - November</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69074734"/>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1,073.5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1,179.4 </a:t>
                      </a:r>
                    </a:p>
                  </a:txBody>
                  <a:tcPr marL="5630" marR="5630" marT="5630" marB="0" anchor="b">
                    <a:lnL>
                      <a:noFill/>
                    </a:lnL>
                    <a:lnR>
                      <a:noFill/>
                    </a:lnR>
                    <a:lnT>
                      <a:noFill/>
                    </a:lnT>
                    <a:lnB>
                      <a:noFill/>
                    </a:lnB>
                  </a:tcPr>
                </a:tc>
                <a:extLst>
                  <a:ext uri="{0D108BD9-81ED-4DB2-BD59-A6C34878D82A}">
                    <a16:rowId xmlns:a16="http://schemas.microsoft.com/office/drawing/2014/main" val="4151051141"/>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1,127.5 </a:t>
                      </a:r>
                    </a:p>
                  </a:txBody>
                  <a:tcPr marL="5630" marR="5630" marT="5630" marB="0" anchor="b">
                    <a:lnL>
                      <a:noFill/>
                    </a:lnL>
                    <a:lnR>
                      <a:noFill/>
                    </a:lnR>
                    <a:lnT>
                      <a:noFill/>
                    </a:lnT>
                    <a:lnB>
                      <a:noFill/>
                    </a:lnB>
                  </a:tcPr>
                </a:tc>
                <a:extLst>
                  <a:ext uri="{0D108BD9-81ED-4DB2-BD59-A6C34878D82A}">
                    <a16:rowId xmlns:a16="http://schemas.microsoft.com/office/drawing/2014/main" val="3868246490"/>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1,038.0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1,134.4 </a:t>
                      </a:r>
                    </a:p>
                  </a:txBody>
                  <a:tcPr marL="5630" marR="5630" marT="5630" marB="0" anchor="b">
                    <a:lnL>
                      <a:noFill/>
                    </a:lnL>
                    <a:lnR>
                      <a:noFill/>
                    </a:lnR>
                    <a:lnT>
                      <a:noFill/>
                    </a:lnT>
                    <a:lnB>
                      <a:noFill/>
                    </a:lnB>
                  </a:tcPr>
                </a:tc>
                <a:extLst>
                  <a:ext uri="{0D108BD9-81ED-4DB2-BD59-A6C34878D82A}">
                    <a16:rowId xmlns:a16="http://schemas.microsoft.com/office/drawing/2014/main" val="204542123"/>
                  </a:ext>
                </a:extLst>
              </a:tr>
              <a:tr h="112590">
                <a:tc>
                  <a:txBody>
                    <a:bodyPr/>
                    <a:lstStyle/>
                    <a:p>
                      <a:pPr algn="l" fontAlgn="b"/>
                      <a:r>
                        <a:rPr lang="en-US" sz="800" b="0" i="0" u="none" strike="noStrike" dirty="0">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1,109.1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1,216.8 </a:t>
                      </a:r>
                    </a:p>
                  </a:txBody>
                  <a:tcPr marL="5630" marR="5630" marT="5630" marB="0" anchor="b">
                    <a:lnL>
                      <a:noFill/>
                    </a:lnL>
                    <a:lnR>
                      <a:noFill/>
                    </a:lnR>
                    <a:lnT>
                      <a:noFill/>
                    </a:lnT>
                    <a:lnB>
                      <a:noFill/>
                    </a:lnB>
                  </a:tcPr>
                </a:tc>
                <a:extLst>
                  <a:ext uri="{0D108BD9-81ED-4DB2-BD59-A6C34878D82A}">
                    <a16:rowId xmlns:a16="http://schemas.microsoft.com/office/drawing/2014/main" val="183606392"/>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1,089.0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1,194.6 </a:t>
                      </a:r>
                    </a:p>
                  </a:txBody>
                  <a:tcPr marL="5630" marR="5630" marT="5630" marB="0" anchor="b">
                    <a:lnL>
                      <a:noFill/>
                    </a:lnL>
                    <a:lnR>
                      <a:noFill/>
                    </a:lnR>
                    <a:lnT>
                      <a:noFill/>
                    </a:lnT>
                    <a:lnB>
                      <a:noFill/>
                    </a:lnB>
                  </a:tcPr>
                </a:tc>
                <a:extLst>
                  <a:ext uri="{0D108BD9-81ED-4DB2-BD59-A6C34878D82A}">
                    <a16:rowId xmlns:a16="http://schemas.microsoft.com/office/drawing/2014/main" val="3937369242"/>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956.8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1,060.0 </a:t>
                      </a:r>
                    </a:p>
                  </a:txBody>
                  <a:tcPr marL="5630" marR="5630" marT="5630" marB="0" anchor="b">
                    <a:lnL>
                      <a:noFill/>
                    </a:lnL>
                    <a:lnR>
                      <a:noFill/>
                    </a:lnR>
                    <a:lnT>
                      <a:noFill/>
                    </a:lnT>
                    <a:lnB>
                      <a:noFill/>
                    </a:lnB>
                  </a:tcPr>
                </a:tc>
                <a:extLst>
                  <a:ext uri="{0D108BD9-81ED-4DB2-BD59-A6C34878D82A}">
                    <a16:rowId xmlns:a16="http://schemas.microsoft.com/office/drawing/2014/main" val="3815195494"/>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971.7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1,077.0 </a:t>
                      </a:r>
                    </a:p>
                  </a:txBody>
                  <a:tcPr marL="5630" marR="5630" marT="5630" marB="0" anchor="b">
                    <a:lnL>
                      <a:noFill/>
                    </a:lnL>
                    <a:lnR>
                      <a:noFill/>
                    </a:lnR>
                    <a:lnT>
                      <a:noFill/>
                    </a:lnT>
                    <a:lnB>
                      <a:noFill/>
                    </a:lnB>
                  </a:tcPr>
                </a:tc>
                <a:extLst>
                  <a:ext uri="{0D108BD9-81ED-4DB2-BD59-A6C34878D82A}">
                    <a16:rowId xmlns:a16="http://schemas.microsoft.com/office/drawing/2014/main" val="2762377320"/>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57.6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900.1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957.8 </a:t>
                      </a:r>
                    </a:p>
                  </a:txBody>
                  <a:tcPr marL="5630" marR="5630" marT="5630" marB="0" anchor="b">
                    <a:lnL>
                      <a:noFill/>
                    </a:lnL>
                    <a:lnR>
                      <a:noFill/>
                    </a:lnR>
                    <a:lnT>
                      <a:noFill/>
                    </a:lnT>
                    <a:lnB>
                      <a:noFill/>
                    </a:lnB>
                  </a:tcPr>
                </a:tc>
                <a:extLst>
                  <a:ext uri="{0D108BD9-81ED-4DB2-BD59-A6C34878D82A}">
                    <a16:rowId xmlns:a16="http://schemas.microsoft.com/office/drawing/2014/main" val="1928343943"/>
                  </a:ext>
                </a:extLst>
              </a:tr>
              <a:tr h="112590">
                <a:tc>
                  <a:txBody>
                    <a:bodyPr/>
                    <a:lstStyle/>
                    <a:p>
                      <a:pPr algn="l" fontAlgn="b"/>
                      <a:r>
                        <a:rPr lang="en-US" sz="800" b="1" i="0" u="none" strike="noStrike">
                          <a:solidFill>
                            <a:srgbClr val="000000"/>
                          </a:solidFill>
                          <a:effectLst/>
                          <a:latin typeface="Calibri" panose="020F0502020204030204" pitchFamily="34" charset="0"/>
                        </a:rPr>
                        <a:t>December - March</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3470420210"/>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994.7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1,098.0 </a:t>
                      </a:r>
                    </a:p>
                  </a:txBody>
                  <a:tcPr marL="5630" marR="5630" marT="5630" marB="0" anchor="b">
                    <a:lnL>
                      <a:noFill/>
                    </a:lnL>
                    <a:lnR>
                      <a:noFill/>
                    </a:lnR>
                    <a:lnT>
                      <a:noFill/>
                    </a:lnT>
                    <a:lnB>
                      <a:noFill/>
                    </a:lnB>
                  </a:tcPr>
                </a:tc>
                <a:extLst>
                  <a:ext uri="{0D108BD9-81ED-4DB2-BD59-A6C34878D82A}">
                    <a16:rowId xmlns:a16="http://schemas.microsoft.com/office/drawing/2014/main" val="2637798013"/>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98.5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1,004.1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1,102.6 </a:t>
                      </a:r>
                    </a:p>
                  </a:txBody>
                  <a:tcPr marL="5630" marR="5630" marT="5630" marB="0" anchor="b">
                    <a:lnL>
                      <a:noFill/>
                    </a:lnL>
                    <a:lnR>
                      <a:noFill/>
                    </a:lnR>
                    <a:lnT>
                      <a:noFill/>
                    </a:lnT>
                    <a:lnB>
                      <a:noFill/>
                    </a:lnB>
                  </a:tcPr>
                </a:tc>
                <a:extLst>
                  <a:ext uri="{0D108BD9-81ED-4DB2-BD59-A6C34878D82A}">
                    <a16:rowId xmlns:a16="http://schemas.microsoft.com/office/drawing/2014/main" val="383117511"/>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99.8 </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1,010.9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1,110.7 </a:t>
                      </a:r>
                    </a:p>
                  </a:txBody>
                  <a:tcPr marL="5630" marR="5630" marT="5630" marB="0" anchor="b">
                    <a:lnL>
                      <a:noFill/>
                    </a:lnL>
                    <a:lnR>
                      <a:noFill/>
                    </a:lnR>
                    <a:lnT>
                      <a:noFill/>
                    </a:lnT>
                    <a:lnB>
                      <a:noFill/>
                    </a:lnB>
                  </a:tcPr>
                </a:tc>
                <a:extLst>
                  <a:ext uri="{0D108BD9-81ED-4DB2-BD59-A6C34878D82A}">
                    <a16:rowId xmlns:a16="http://schemas.microsoft.com/office/drawing/2014/main" val="4141721313"/>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1,014.2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1,117.2 </a:t>
                      </a:r>
                    </a:p>
                  </a:txBody>
                  <a:tcPr marL="5630" marR="5630" marT="5630" marB="0" anchor="b">
                    <a:lnL>
                      <a:noFill/>
                    </a:lnL>
                    <a:lnR>
                      <a:noFill/>
                    </a:lnR>
                    <a:lnT>
                      <a:noFill/>
                    </a:lnT>
                    <a:lnB>
                      <a:noFill/>
                    </a:lnB>
                  </a:tcPr>
                </a:tc>
                <a:extLst>
                  <a:ext uri="{0D108BD9-81ED-4DB2-BD59-A6C34878D82A}">
                    <a16:rowId xmlns:a16="http://schemas.microsoft.com/office/drawing/2014/main" val="881523413"/>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96.7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996.5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1,098.8 </a:t>
                      </a:r>
                    </a:p>
                  </a:txBody>
                  <a:tcPr marL="5630" marR="5630" marT="5630" marB="0" anchor="b">
                    <a:lnL>
                      <a:noFill/>
                    </a:lnL>
                    <a:lnR>
                      <a:noFill/>
                    </a:lnR>
                    <a:lnT>
                      <a:noFill/>
                    </a:lnT>
                    <a:lnB>
                      <a:noFill/>
                    </a:lnB>
                  </a:tcPr>
                </a:tc>
                <a:extLst>
                  <a:ext uri="{0D108BD9-81ED-4DB2-BD59-A6C34878D82A}">
                    <a16:rowId xmlns:a16="http://schemas.microsoft.com/office/drawing/2014/main" val="3637543915"/>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764.0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802.0 </a:t>
                      </a:r>
                    </a:p>
                  </a:txBody>
                  <a:tcPr marL="5630" marR="5630" marT="5630" marB="0" anchor="b">
                    <a:lnL>
                      <a:noFill/>
                    </a:lnL>
                    <a:lnR>
                      <a:noFill/>
                    </a:lnR>
                    <a:lnT>
                      <a:noFill/>
                    </a:lnT>
                    <a:lnB>
                      <a:noFill/>
                    </a:lnB>
                  </a:tcPr>
                </a:tc>
                <a:extLst>
                  <a:ext uri="{0D108BD9-81ED-4DB2-BD59-A6C34878D82A}">
                    <a16:rowId xmlns:a16="http://schemas.microsoft.com/office/drawing/2014/main" val="4178072805"/>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33.8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802.6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836.4 </a:t>
                      </a:r>
                    </a:p>
                  </a:txBody>
                  <a:tcPr marL="5630" marR="5630" marT="5630" marB="0" anchor="b">
                    <a:lnL>
                      <a:noFill/>
                    </a:lnL>
                    <a:lnR>
                      <a:noFill/>
                    </a:lnR>
                    <a:lnT>
                      <a:noFill/>
                    </a:lnT>
                    <a:lnB>
                      <a:noFill/>
                    </a:lnB>
                  </a:tcPr>
                </a:tc>
                <a:extLst>
                  <a:ext uri="{0D108BD9-81ED-4DB2-BD59-A6C34878D82A}">
                    <a16:rowId xmlns:a16="http://schemas.microsoft.com/office/drawing/2014/main" val="3815042844"/>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887.8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979.9 </a:t>
                      </a:r>
                    </a:p>
                  </a:txBody>
                  <a:tcPr marL="5630" marR="5630" marT="5630" marB="0" anchor="b">
                    <a:lnL>
                      <a:noFill/>
                    </a:lnL>
                    <a:lnR>
                      <a:noFill/>
                    </a:lnR>
                    <a:lnT>
                      <a:noFill/>
                    </a:lnT>
                    <a:lnB>
                      <a:noFill/>
                    </a:lnB>
                  </a:tcPr>
                </a:tc>
                <a:extLst>
                  <a:ext uri="{0D108BD9-81ED-4DB2-BD59-A6C34878D82A}">
                    <a16:rowId xmlns:a16="http://schemas.microsoft.com/office/drawing/2014/main" val="158577604"/>
                  </a:ext>
                </a:extLst>
              </a:tr>
              <a:tr h="112590">
                <a:tc>
                  <a:txBody>
                    <a:bodyPr/>
                    <a:lstStyle/>
                    <a:p>
                      <a:pPr algn="l" fontAlgn="b"/>
                      <a:r>
                        <a:rPr lang="en-US" sz="800" b="1" i="0" u="none" strike="noStrike">
                          <a:solidFill>
                            <a:srgbClr val="000000"/>
                          </a:solidFill>
                          <a:effectLst/>
                          <a:latin typeface="Calibri" panose="020F0502020204030204" pitchFamily="34" charset="0"/>
                        </a:rPr>
                        <a:t>April - May</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2337020134"/>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386.3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736.3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1,124.7 </a:t>
                      </a:r>
                    </a:p>
                  </a:txBody>
                  <a:tcPr marL="5630" marR="5630" marT="5630" marB="0" anchor="b">
                    <a:lnL>
                      <a:noFill/>
                    </a:lnL>
                    <a:lnR>
                      <a:noFill/>
                    </a:lnR>
                    <a:lnT>
                      <a:noFill/>
                    </a:lnT>
                    <a:lnB>
                      <a:noFill/>
                    </a:lnB>
                  </a:tcPr>
                </a:tc>
                <a:extLst>
                  <a:ext uri="{0D108BD9-81ED-4DB2-BD59-A6C34878D82A}">
                    <a16:rowId xmlns:a16="http://schemas.microsoft.com/office/drawing/2014/main" val="3185424591"/>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345.7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771.5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1,117.3 </a:t>
                      </a:r>
                    </a:p>
                  </a:txBody>
                  <a:tcPr marL="5630" marR="5630" marT="5630" marB="0" anchor="b">
                    <a:lnL>
                      <a:noFill/>
                    </a:lnL>
                    <a:lnR>
                      <a:noFill/>
                    </a:lnR>
                    <a:lnT>
                      <a:noFill/>
                    </a:lnT>
                    <a:lnB>
                      <a:noFill/>
                    </a:lnB>
                  </a:tcPr>
                </a:tc>
                <a:extLst>
                  <a:ext uri="{0D108BD9-81ED-4DB2-BD59-A6C34878D82A}">
                    <a16:rowId xmlns:a16="http://schemas.microsoft.com/office/drawing/2014/main" val="4095822532"/>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342.5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770.6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19.9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1,133.1 </a:t>
                      </a:r>
                    </a:p>
                  </a:txBody>
                  <a:tcPr marL="5630" marR="5630" marT="5630" marB="0" anchor="b">
                    <a:lnL>
                      <a:noFill/>
                    </a:lnL>
                    <a:lnR>
                      <a:noFill/>
                    </a:lnR>
                    <a:lnT>
                      <a:noFill/>
                    </a:lnT>
                    <a:lnB>
                      <a:noFill/>
                    </a:lnB>
                  </a:tcPr>
                </a:tc>
                <a:extLst>
                  <a:ext uri="{0D108BD9-81ED-4DB2-BD59-A6C34878D82A}">
                    <a16:rowId xmlns:a16="http://schemas.microsoft.com/office/drawing/2014/main" val="3160547996"/>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375.4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752.5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27.7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1,155.6 </a:t>
                      </a:r>
                    </a:p>
                  </a:txBody>
                  <a:tcPr marL="5630" marR="5630" marT="5630" marB="0" anchor="b">
                    <a:lnL>
                      <a:noFill/>
                    </a:lnL>
                    <a:lnR>
                      <a:noFill/>
                    </a:lnR>
                    <a:lnT>
                      <a:noFill/>
                    </a:lnT>
                    <a:lnB>
                      <a:noFill/>
                    </a:lnB>
                  </a:tcPr>
                </a:tc>
                <a:extLst>
                  <a:ext uri="{0D108BD9-81ED-4DB2-BD59-A6C34878D82A}">
                    <a16:rowId xmlns:a16="http://schemas.microsoft.com/office/drawing/2014/main" val="3719117339"/>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378.1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733.9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19.9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1,132.0 </a:t>
                      </a:r>
                    </a:p>
                  </a:txBody>
                  <a:tcPr marL="5630" marR="5630" marT="5630" marB="0" anchor="b">
                    <a:lnL>
                      <a:noFill/>
                    </a:lnL>
                    <a:lnR>
                      <a:noFill/>
                    </a:lnR>
                    <a:lnT>
                      <a:noFill/>
                    </a:lnT>
                    <a:lnB>
                      <a:noFill/>
                    </a:lnB>
                  </a:tcPr>
                </a:tc>
                <a:extLst>
                  <a:ext uri="{0D108BD9-81ED-4DB2-BD59-A6C34878D82A}">
                    <a16:rowId xmlns:a16="http://schemas.microsoft.com/office/drawing/2014/main" val="391488263"/>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332.5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530.6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863.1 </a:t>
                      </a:r>
                    </a:p>
                  </a:txBody>
                  <a:tcPr marL="5630" marR="5630" marT="5630" marB="0" anchor="b">
                    <a:lnL>
                      <a:noFill/>
                    </a:lnL>
                    <a:lnR>
                      <a:noFill/>
                    </a:lnR>
                    <a:lnT>
                      <a:noFill/>
                    </a:lnT>
                    <a:lnB>
                      <a:noFill/>
                    </a:lnB>
                  </a:tcPr>
                </a:tc>
                <a:extLst>
                  <a:ext uri="{0D108BD9-81ED-4DB2-BD59-A6C34878D82A}">
                    <a16:rowId xmlns:a16="http://schemas.microsoft.com/office/drawing/2014/main" val="943319405"/>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327.0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536.5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885.6 </a:t>
                      </a:r>
                    </a:p>
                  </a:txBody>
                  <a:tcPr marL="5630" marR="5630" marT="5630" marB="0" anchor="b">
                    <a:lnL>
                      <a:noFill/>
                    </a:lnL>
                    <a:lnR>
                      <a:noFill/>
                    </a:lnR>
                    <a:lnT>
                      <a:noFill/>
                    </a:lnT>
                    <a:lnB>
                      <a:noFill/>
                    </a:lnB>
                  </a:tcPr>
                </a:tc>
                <a:extLst>
                  <a:ext uri="{0D108BD9-81ED-4DB2-BD59-A6C34878D82A}">
                    <a16:rowId xmlns:a16="http://schemas.microsoft.com/office/drawing/2014/main" val="4179725759"/>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336.5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643.3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979.9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37453"/>
                  </a:ext>
                </a:extLst>
              </a:tr>
            </a:tbl>
          </a:graphicData>
        </a:graphic>
      </p:graphicFrame>
    </p:spTree>
    <p:extLst>
      <p:ext uri="{BB962C8B-B14F-4D97-AF65-F5344CB8AC3E}">
        <p14:creationId xmlns:p14="http://schemas.microsoft.com/office/powerpoint/2010/main" val="428059245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CB6A-BE7E-47FB-916A-FB374FDF192E}"/>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Non-Controllable Load Resources (LRs)</a:t>
            </a:r>
          </a:p>
        </p:txBody>
      </p:sp>
      <p:sp>
        <p:nvSpPr>
          <p:cNvPr id="3" name="Text Placeholder 2">
            <a:extLst>
              <a:ext uri="{FF2B5EF4-FFF2-40B4-BE49-F238E27FC236}">
                <a16:creationId xmlns:a16="http://schemas.microsoft.com/office/drawing/2014/main" id="{E04C71F7-A363-4D55-ADF2-5B2DB5069183}"/>
              </a:ext>
            </a:extLst>
          </p:cNvPr>
          <p:cNvSpPr txBox="1">
            <a:spLocks/>
          </p:cNvSpPr>
          <p:nvPr/>
        </p:nvSpPr>
        <p:spPr>
          <a:xfrm>
            <a:off x="309562" y="1143000"/>
            <a:ext cx="8077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Non-controllable LR magnitude varies by season and time of day</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Dispatched according to emergency operating procedures</a:t>
            </a:r>
          </a:p>
          <a:p>
            <a:pPr marL="800100" marR="0" lvl="2" indent="-228600"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Dispatches during EEA 2 events</a:t>
            </a:r>
          </a:p>
          <a:p>
            <a:pPr marL="800100" marR="0" lvl="2" indent="-228600"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Available reserves at 1,750 MW when dispatched</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rgbClr val="302F35"/>
                </a:solidFill>
                <a:effectLst/>
                <a:uLnTx/>
                <a:uFillTx/>
                <a:latin typeface="Calibri"/>
                <a:ea typeface="+mn-ea"/>
                <a:cs typeface="+mn-cs"/>
              </a:rPr>
              <a:t>Note: CDR quotes 1,591 MW LRS for 2024</a:t>
            </a:r>
          </a:p>
        </p:txBody>
      </p:sp>
    </p:spTree>
    <p:extLst>
      <p:ext uri="{BB962C8B-B14F-4D97-AF65-F5344CB8AC3E}">
        <p14:creationId xmlns:p14="http://schemas.microsoft.com/office/powerpoint/2010/main" val="70143472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01B3-F6D8-495A-A1FF-15DE00DA6362}"/>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Price-Responsive Demand (PRD)</a:t>
            </a:r>
          </a:p>
        </p:txBody>
      </p:sp>
      <p:pic>
        <p:nvPicPr>
          <p:cNvPr id="8" name="Picture 7">
            <a:extLst>
              <a:ext uri="{FF2B5EF4-FFF2-40B4-BE49-F238E27FC236}">
                <a16:creationId xmlns:a16="http://schemas.microsoft.com/office/drawing/2014/main" id="{45A9958C-1EDC-3F59-6644-C36CEDAF04D0}"/>
              </a:ext>
            </a:extLst>
          </p:cNvPr>
          <p:cNvPicPr>
            <a:picLocks noChangeAspect="1"/>
          </p:cNvPicPr>
          <p:nvPr/>
        </p:nvPicPr>
        <p:blipFill>
          <a:blip r:embed="rId2"/>
          <a:stretch>
            <a:fillRect/>
          </a:stretch>
        </p:blipFill>
        <p:spPr>
          <a:xfrm>
            <a:off x="1645666" y="1325697"/>
            <a:ext cx="5852667" cy="4206605"/>
          </a:xfrm>
          <a:prstGeom prst="rect">
            <a:avLst/>
          </a:prstGeom>
        </p:spPr>
      </p:pic>
    </p:spTree>
    <p:extLst>
      <p:ext uri="{BB962C8B-B14F-4D97-AF65-F5344CB8AC3E}">
        <p14:creationId xmlns:p14="http://schemas.microsoft.com/office/powerpoint/2010/main" val="11829631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569E-C8DC-40FE-85E7-ED41E758BBB3}"/>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Price-Responsive Demand (PRD)</a:t>
            </a:r>
          </a:p>
        </p:txBody>
      </p:sp>
      <p:pic>
        <p:nvPicPr>
          <p:cNvPr id="7" name="Picture 6">
            <a:extLst>
              <a:ext uri="{FF2B5EF4-FFF2-40B4-BE49-F238E27FC236}">
                <a16:creationId xmlns:a16="http://schemas.microsoft.com/office/drawing/2014/main" id="{DC547CB8-E7AE-71CA-25EF-0635CABD4EE5}"/>
              </a:ext>
            </a:extLst>
          </p:cNvPr>
          <p:cNvPicPr>
            <a:picLocks noChangeAspect="1"/>
          </p:cNvPicPr>
          <p:nvPr/>
        </p:nvPicPr>
        <p:blipFill>
          <a:blip r:embed="rId2"/>
          <a:stretch>
            <a:fillRect/>
          </a:stretch>
        </p:blipFill>
        <p:spPr>
          <a:xfrm>
            <a:off x="1703583" y="1252539"/>
            <a:ext cx="5736833" cy="4352921"/>
          </a:xfrm>
          <a:prstGeom prst="rect">
            <a:avLst/>
          </a:prstGeom>
        </p:spPr>
      </p:pic>
    </p:spTree>
    <p:extLst>
      <p:ext uri="{BB962C8B-B14F-4D97-AF65-F5344CB8AC3E}">
        <p14:creationId xmlns:p14="http://schemas.microsoft.com/office/powerpoint/2010/main" val="1411238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01B3-F6D8-495A-A1FF-15DE00DA6362}"/>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4CP</a:t>
            </a:r>
          </a:p>
        </p:txBody>
      </p:sp>
      <p:pic>
        <p:nvPicPr>
          <p:cNvPr id="8" name="Picture 7">
            <a:extLst>
              <a:ext uri="{FF2B5EF4-FFF2-40B4-BE49-F238E27FC236}">
                <a16:creationId xmlns:a16="http://schemas.microsoft.com/office/drawing/2014/main" id="{2DE988C7-987E-B4E0-1693-09156A9D09BB}"/>
              </a:ext>
            </a:extLst>
          </p:cNvPr>
          <p:cNvPicPr>
            <a:picLocks noChangeAspect="1"/>
          </p:cNvPicPr>
          <p:nvPr/>
        </p:nvPicPr>
        <p:blipFill>
          <a:blip r:embed="rId2"/>
          <a:stretch>
            <a:fillRect/>
          </a:stretch>
        </p:blipFill>
        <p:spPr>
          <a:xfrm>
            <a:off x="1648714" y="1325697"/>
            <a:ext cx="5846571" cy="4206605"/>
          </a:xfrm>
          <a:prstGeom prst="rect">
            <a:avLst/>
          </a:prstGeom>
        </p:spPr>
      </p:pic>
    </p:spTree>
    <p:extLst>
      <p:ext uri="{BB962C8B-B14F-4D97-AF65-F5344CB8AC3E}">
        <p14:creationId xmlns:p14="http://schemas.microsoft.com/office/powerpoint/2010/main" val="321230514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33D5-1594-4814-8F1F-1BFBD3B387B3}"/>
              </a:ext>
            </a:extLst>
          </p:cNvPr>
          <p:cNvSpPr>
            <a:spLocks noGrp="1"/>
          </p:cNvSpPr>
          <p:nvPr>
            <p:ph type="title"/>
          </p:nvPr>
        </p:nvSpPr>
        <p:spPr>
          <a:xfrm>
            <a:off x="309562" y="381000"/>
            <a:ext cx="8524875" cy="600075"/>
          </a:xfrm>
        </p:spPr>
        <p:txBody>
          <a:bodyPr/>
          <a:lstStyle/>
          <a:p>
            <a:r>
              <a:rPr lang="en-US" dirty="0"/>
              <a:t>System Summary</a:t>
            </a:r>
            <a:br>
              <a:rPr lang="en-US" dirty="0"/>
            </a:br>
            <a:r>
              <a:rPr lang="en-US" dirty="0"/>
              <a:t>Intertie Availability</a:t>
            </a:r>
          </a:p>
        </p:txBody>
      </p:sp>
      <p:sp>
        <p:nvSpPr>
          <p:cNvPr id="3" name="Text Placeholder 2">
            <a:extLst>
              <a:ext uri="{FF2B5EF4-FFF2-40B4-BE49-F238E27FC236}">
                <a16:creationId xmlns:a16="http://schemas.microsoft.com/office/drawing/2014/main" id="{6B844065-CAA7-4812-A01D-BA7AAC04A9C0}"/>
              </a:ext>
            </a:extLst>
          </p:cNvPr>
          <p:cNvSpPr txBox="1">
            <a:spLocks/>
          </p:cNvSpPr>
          <p:nvPr/>
        </p:nvSpPr>
        <p:spPr>
          <a:xfrm>
            <a:off x="324802" y="1093040"/>
            <a:ext cx="4495800" cy="48283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Clr>
                <a:schemeClr val="accent6"/>
              </a:buClr>
              <a:buSzPct val="100000"/>
              <a:buFont typeface="Wingdings" panose="05000000000000000000" pitchFamily="2" charset="2"/>
              <a:buChar char="§"/>
            </a:pPr>
            <a:r>
              <a:rPr lang="en-US" sz="1800" dirty="0">
                <a:latin typeface="Calibri"/>
              </a:rPr>
              <a:t>We model total intertie capacity in line with ERCOT transmission documents</a:t>
            </a:r>
          </a:p>
          <a:p>
            <a:pPr marL="285750" lvl="1">
              <a:buClr>
                <a:schemeClr val="accent6"/>
              </a:buClr>
              <a:buSzPct val="100000"/>
              <a:buFont typeface="Wingdings" panose="05000000000000000000" pitchFamily="2" charset="2"/>
              <a:buChar char="§"/>
            </a:pPr>
            <a:r>
              <a:rPr lang="en-US" sz="1800" dirty="0">
                <a:latin typeface="Calibri"/>
              </a:rPr>
              <a:t>Intertie availability at summer peak is based on historical availability consistent with the May 2022 CDR</a:t>
            </a:r>
          </a:p>
          <a:p>
            <a:pPr marL="800100" lvl="2">
              <a:buClr>
                <a:schemeClr val="accent6"/>
              </a:buClr>
              <a:buFont typeface="Calibri" pitchFamily="34" charset="0"/>
              <a:buChar char="−"/>
            </a:pPr>
            <a:r>
              <a:rPr lang="en-US" sz="1800" dirty="0">
                <a:solidFill>
                  <a:srgbClr val="302F35"/>
                </a:solidFill>
                <a:latin typeface="Calibri"/>
              </a:rPr>
              <a:t>The SPP-Entergy interface availability similarly modeled using a point forecast</a:t>
            </a:r>
          </a:p>
          <a:p>
            <a:pPr marL="800100" lvl="2">
              <a:buClr>
                <a:schemeClr val="accent6"/>
              </a:buClr>
              <a:buFont typeface="Calibri" pitchFamily="34" charset="0"/>
              <a:buChar char="−"/>
            </a:pPr>
            <a:r>
              <a:rPr lang="en-US" sz="1800" dirty="0">
                <a:solidFill>
                  <a:srgbClr val="302F35"/>
                </a:solidFill>
                <a:latin typeface="Calibri"/>
              </a:rPr>
              <a:t>Even if transmission is available, ERCOT may not be able to import in emergency if the external region is peaking at the same time</a:t>
            </a:r>
          </a:p>
          <a:p>
            <a:pPr marL="800100" lvl="2">
              <a:buClr>
                <a:srgbClr val="71ADB6"/>
              </a:buClr>
              <a:buFont typeface="Calibri" pitchFamily="34" charset="0"/>
              <a:buChar char="−"/>
            </a:pPr>
            <a:endParaRPr lang="en-US" sz="1800" dirty="0">
              <a:solidFill>
                <a:srgbClr val="302F35"/>
              </a:solidFill>
              <a:latin typeface="Calibri"/>
            </a:endParaRPr>
          </a:p>
          <a:p>
            <a:pPr marL="800100" lvl="2">
              <a:buClr>
                <a:srgbClr val="71ADB6"/>
              </a:buClr>
              <a:buSzPct val="60000"/>
              <a:buFont typeface="Calibri" pitchFamily="34" charset="0"/>
              <a:buChar char="−"/>
            </a:pPr>
            <a:endParaRPr lang="en-US" sz="1800" dirty="0">
              <a:solidFill>
                <a:srgbClr val="302F35"/>
              </a:solidFill>
              <a:latin typeface="Calibri"/>
            </a:endParaRPr>
          </a:p>
          <a:p>
            <a:pPr marL="342900" lvl="1" indent="-342900">
              <a:buClr>
                <a:srgbClr val="71ADB6"/>
              </a:buClr>
              <a:buSzPct val="60000"/>
              <a:buFont typeface="Arial" pitchFamily="34" charset="0"/>
              <a:buChar char="▀"/>
            </a:pPr>
            <a:endParaRPr lang="en-US" sz="1800" dirty="0">
              <a:solidFill>
                <a:srgbClr val="302F35"/>
              </a:solidFill>
              <a:latin typeface="Calibri"/>
            </a:endParaRPr>
          </a:p>
        </p:txBody>
      </p:sp>
      <p:sp>
        <p:nvSpPr>
          <p:cNvPr id="4" name="TextBox 3">
            <a:extLst>
              <a:ext uri="{FF2B5EF4-FFF2-40B4-BE49-F238E27FC236}">
                <a16:creationId xmlns:a16="http://schemas.microsoft.com/office/drawing/2014/main" id="{7BF01758-E88F-4C9E-8750-C41583919979}"/>
              </a:ext>
            </a:extLst>
          </p:cNvPr>
          <p:cNvSpPr txBox="1"/>
          <p:nvPr/>
        </p:nvSpPr>
        <p:spPr>
          <a:xfrm>
            <a:off x="4820602" y="5076038"/>
            <a:ext cx="3721255" cy="1169551"/>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a:t>
            </a:r>
            <a:r>
              <a:rPr lang="en-US" sz="1000" dirty="0">
                <a:solidFill>
                  <a:srgbClr val="302F35"/>
                </a:solidFill>
                <a:cs typeface="Arial" pitchFamily="34" charset="0"/>
              </a:rPr>
              <a:t> </a:t>
            </a:r>
          </a:p>
          <a:p>
            <a:pPr fontAlgn="base">
              <a:spcBef>
                <a:spcPct val="0"/>
              </a:spcBef>
              <a:spcAft>
                <a:spcPct val="0"/>
              </a:spcAft>
            </a:pPr>
            <a:r>
              <a:rPr lang="en-US" sz="1000" dirty="0">
                <a:cs typeface="Arial" pitchFamily="34" charset="0"/>
              </a:rPr>
              <a:t>ERCOT Ties: </a:t>
            </a:r>
            <a:r>
              <a:rPr lang="en-US" sz="1000" dirty="0">
                <a:latin typeface="Calibri"/>
                <a:cs typeface="Arial" pitchFamily="34" charset="0"/>
              </a:rPr>
              <a:t>http://www.ercot.com/content/wcm/key_documents_lists/90055/ERCOT_DC_Tie_Operations_Document.docx</a:t>
            </a:r>
            <a:r>
              <a:rPr lang="en-US" sz="1000" dirty="0">
                <a:cs typeface="Arial" pitchFamily="34" charset="0"/>
              </a:rPr>
              <a:t> </a:t>
            </a:r>
          </a:p>
          <a:p>
            <a:pPr fontAlgn="base">
              <a:spcBef>
                <a:spcPct val="0"/>
              </a:spcBef>
              <a:spcAft>
                <a:spcPct val="0"/>
              </a:spcAft>
            </a:pPr>
            <a:r>
              <a:rPr lang="en-US" sz="1000" dirty="0">
                <a:cs typeface="Arial" pitchFamily="34" charset="0"/>
              </a:rPr>
              <a:t>SPP-Entergy: </a:t>
            </a:r>
          </a:p>
          <a:p>
            <a:pPr fontAlgn="base">
              <a:spcBef>
                <a:spcPct val="0"/>
              </a:spcBef>
              <a:spcAft>
                <a:spcPct val="0"/>
              </a:spcAft>
            </a:pPr>
            <a:r>
              <a:rPr lang="en-US" sz="1000" dirty="0">
                <a:cs typeface="Arial" pitchFamily="34" charset="0"/>
              </a:rPr>
              <a:t>www.oasis.oati.com/SWPP/SWPPdocs/Interface_Values.xls</a:t>
            </a:r>
          </a:p>
          <a:p>
            <a:pPr fontAlgn="base">
              <a:spcBef>
                <a:spcPct val="0"/>
              </a:spcBef>
              <a:spcAft>
                <a:spcPct val="0"/>
              </a:spcAft>
            </a:pPr>
            <a:endParaRPr lang="en-US" sz="1000" dirty="0">
              <a:solidFill>
                <a:srgbClr val="000000"/>
              </a:solidFill>
              <a:cs typeface="Arial" pitchFamily="34" charset="0"/>
            </a:endParaRPr>
          </a:p>
        </p:txBody>
      </p:sp>
      <p:sp>
        <p:nvSpPr>
          <p:cNvPr id="20" name="Rectangle 19">
            <a:extLst>
              <a:ext uri="{FF2B5EF4-FFF2-40B4-BE49-F238E27FC236}">
                <a16:creationId xmlns:a16="http://schemas.microsoft.com/office/drawing/2014/main" id="{F53522D0-B6A3-4C92-B579-ECB9B2C1E658}"/>
              </a:ext>
            </a:extLst>
          </p:cNvPr>
          <p:cNvSpPr/>
          <p:nvPr/>
        </p:nvSpPr>
        <p:spPr>
          <a:xfrm>
            <a:off x="4900812" y="1252261"/>
            <a:ext cx="3671525" cy="3664556"/>
          </a:xfrm>
          <a:prstGeom prst="rect">
            <a:avLst/>
          </a:prstGeom>
          <a:solidFill>
            <a:srgbClr val="CCCDC3">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C707E387-8750-499C-BC9D-EE69E002BF92}"/>
              </a:ext>
            </a:extLst>
          </p:cNvPr>
          <p:cNvGrpSpPr/>
          <p:nvPr/>
        </p:nvGrpSpPr>
        <p:grpSpPr>
          <a:xfrm>
            <a:off x="5284322" y="1380887"/>
            <a:ext cx="3017598" cy="3431153"/>
            <a:chOff x="2143440" y="1979045"/>
            <a:chExt cx="3017598" cy="3431153"/>
          </a:xfrm>
        </p:grpSpPr>
        <p:grpSp>
          <p:nvGrpSpPr>
            <p:cNvPr id="22" name="Group 15">
              <a:extLst>
                <a:ext uri="{FF2B5EF4-FFF2-40B4-BE49-F238E27FC236}">
                  <a16:creationId xmlns:a16="http://schemas.microsoft.com/office/drawing/2014/main" id="{EC5E565B-6221-4466-BF89-E07992FDE51D}"/>
                </a:ext>
              </a:extLst>
            </p:cNvPr>
            <p:cNvGrpSpPr/>
            <p:nvPr/>
          </p:nvGrpSpPr>
          <p:grpSpPr>
            <a:xfrm>
              <a:off x="2143440" y="2676654"/>
              <a:ext cx="3017597" cy="2733544"/>
              <a:chOff x="2557688" y="2469138"/>
              <a:chExt cx="2754989" cy="2502645"/>
            </a:xfrm>
          </p:grpSpPr>
          <p:cxnSp>
            <p:nvCxnSpPr>
              <p:cNvPr id="25" name="Straight Arrow Connector 24">
                <a:extLst>
                  <a:ext uri="{FF2B5EF4-FFF2-40B4-BE49-F238E27FC236}">
                    <a16:creationId xmlns:a16="http://schemas.microsoft.com/office/drawing/2014/main" id="{28B54A18-83E3-4631-99C3-987184122CBE}"/>
                  </a:ext>
                </a:extLst>
              </p:cNvPr>
              <p:cNvCxnSpPr>
                <a:stCxn id="30" idx="4"/>
                <a:endCxn id="28" idx="0"/>
              </p:cNvCxnSpPr>
              <p:nvPr/>
            </p:nvCxnSpPr>
            <p:spPr>
              <a:xfrm>
                <a:off x="3214688" y="3743323"/>
                <a:ext cx="4568" cy="393743"/>
              </a:xfrm>
              <a:prstGeom prst="straightConnector1">
                <a:avLst/>
              </a:prstGeom>
              <a:noFill/>
              <a:ln w="9525" cap="flat" cmpd="sng" algn="ctr">
                <a:solidFill>
                  <a:sysClr val="windowText" lastClr="000000"/>
                </a:solidFill>
                <a:prstDash val="solid"/>
                <a:headEnd type="arrow"/>
                <a:tailEnd type="arrow"/>
              </a:ln>
              <a:effectLst/>
            </p:spPr>
          </p:cxnSp>
          <p:sp>
            <p:nvSpPr>
              <p:cNvPr id="26" name="TextBox 33">
                <a:extLst>
                  <a:ext uri="{FF2B5EF4-FFF2-40B4-BE49-F238E27FC236}">
                    <a16:creationId xmlns:a16="http://schemas.microsoft.com/office/drawing/2014/main" id="{084F4593-240E-4169-A9D5-06FBCBEC7BF5}"/>
                  </a:ext>
                </a:extLst>
              </p:cNvPr>
              <p:cNvSpPr txBox="1"/>
              <p:nvPr/>
            </p:nvSpPr>
            <p:spPr>
              <a:xfrm>
                <a:off x="2778167" y="2471176"/>
                <a:ext cx="1110787"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820 MW</a:t>
                </a:r>
              </a:p>
            </p:txBody>
          </p:sp>
          <p:sp>
            <p:nvSpPr>
              <p:cNvPr id="27" name="TextBox 35">
                <a:extLst>
                  <a:ext uri="{FF2B5EF4-FFF2-40B4-BE49-F238E27FC236}">
                    <a16:creationId xmlns:a16="http://schemas.microsoft.com/office/drawing/2014/main" id="{5C8DD6DE-ADF3-4E9A-A1C8-9DCDA68C6B5C}"/>
                  </a:ext>
                </a:extLst>
              </p:cNvPr>
              <p:cNvSpPr txBox="1"/>
              <p:nvPr/>
            </p:nvSpPr>
            <p:spPr>
              <a:xfrm>
                <a:off x="3180630" y="3841792"/>
                <a:ext cx="933210"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400 MW</a:t>
                </a:r>
              </a:p>
            </p:txBody>
          </p:sp>
          <p:sp>
            <p:nvSpPr>
              <p:cNvPr id="28" name="Oval 27">
                <a:extLst>
                  <a:ext uri="{FF2B5EF4-FFF2-40B4-BE49-F238E27FC236}">
                    <a16:creationId xmlns:a16="http://schemas.microsoft.com/office/drawing/2014/main" id="{0B5F5A31-B9CA-4A31-85CD-DDFA5E4C546E}"/>
                  </a:ext>
                </a:extLst>
              </p:cNvPr>
              <p:cNvSpPr/>
              <p:nvPr/>
            </p:nvSpPr>
            <p:spPr>
              <a:xfrm>
                <a:off x="2575520" y="4137067"/>
                <a:ext cx="1287471" cy="834716"/>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Mexico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solidFill>
                    <a:effectLst/>
                    <a:uLnTx/>
                    <a:uFillTx/>
                    <a:latin typeface="Calibri"/>
                    <a:ea typeface="+mn-ea"/>
                    <a:cs typeface="Times New Roman" pitchFamily="18" charset="0"/>
                  </a:rPr>
                  <a:t>(Coahuila, Nuevo Leon, &amp; Tamaulipas)</a:t>
                </a:r>
              </a:p>
            </p:txBody>
          </p:sp>
          <p:cxnSp>
            <p:nvCxnSpPr>
              <p:cNvPr id="29" name="Straight Arrow Connector 28">
                <a:extLst>
                  <a:ext uri="{FF2B5EF4-FFF2-40B4-BE49-F238E27FC236}">
                    <a16:creationId xmlns:a16="http://schemas.microsoft.com/office/drawing/2014/main" id="{46B7DFA9-3255-4142-8FD2-8F071A10339F}"/>
                  </a:ext>
                </a:extLst>
              </p:cNvPr>
              <p:cNvCxnSpPr/>
              <p:nvPr/>
            </p:nvCxnSpPr>
            <p:spPr>
              <a:xfrm flipH="1">
                <a:off x="3333560" y="2488992"/>
                <a:ext cx="118877" cy="317972"/>
              </a:xfrm>
              <a:prstGeom prst="straightConnector1">
                <a:avLst/>
              </a:prstGeom>
              <a:noFill/>
              <a:ln w="9525" cap="flat" cmpd="sng" algn="ctr">
                <a:solidFill>
                  <a:sysClr val="windowText" lastClr="000000"/>
                </a:solidFill>
                <a:prstDash val="solid"/>
                <a:headEnd type="arrow"/>
                <a:tailEnd type="arrow"/>
              </a:ln>
              <a:effectLst/>
            </p:spPr>
          </p:cxnSp>
          <p:sp>
            <p:nvSpPr>
              <p:cNvPr id="30" name="Oval 29">
                <a:extLst>
                  <a:ext uri="{FF2B5EF4-FFF2-40B4-BE49-F238E27FC236}">
                    <a16:creationId xmlns:a16="http://schemas.microsoft.com/office/drawing/2014/main" id="{FD16EF9A-0574-4D62-BAAB-BD52AD4DC798}"/>
                  </a:ext>
                </a:extLst>
              </p:cNvPr>
              <p:cNvSpPr/>
              <p:nvPr/>
            </p:nvSpPr>
            <p:spPr>
              <a:xfrm>
                <a:off x="2557688" y="2800349"/>
                <a:ext cx="1313999" cy="942974"/>
              </a:xfrm>
              <a:prstGeom prst="ellipse">
                <a:avLst/>
              </a:prstGeom>
              <a:solidFill>
                <a:srgbClr val="C0000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ERCOT</a:t>
                </a:r>
              </a:p>
            </p:txBody>
          </p:sp>
          <p:cxnSp>
            <p:nvCxnSpPr>
              <p:cNvPr id="31" name="Straight Arrow Connector 30">
                <a:extLst>
                  <a:ext uri="{FF2B5EF4-FFF2-40B4-BE49-F238E27FC236}">
                    <a16:creationId xmlns:a16="http://schemas.microsoft.com/office/drawing/2014/main" id="{A869BC32-9CB2-4115-BED6-013E9CFDA98C}"/>
                  </a:ext>
                </a:extLst>
              </p:cNvPr>
              <p:cNvCxnSpPr>
                <a:stCxn id="24" idx="5"/>
                <a:endCxn id="23" idx="1"/>
              </p:cNvCxnSpPr>
              <p:nvPr/>
            </p:nvCxnSpPr>
            <p:spPr>
              <a:xfrm>
                <a:off x="4237882" y="2488992"/>
                <a:ext cx="153579" cy="317972"/>
              </a:xfrm>
              <a:prstGeom prst="straightConnector1">
                <a:avLst/>
              </a:prstGeom>
              <a:noFill/>
              <a:ln w="9525" cap="flat" cmpd="sng" algn="ctr">
                <a:solidFill>
                  <a:sysClr val="windowText" lastClr="000000"/>
                </a:solidFill>
                <a:prstDash val="solid"/>
                <a:headEnd type="arrow"/>
                <a:tailEnd type="arrow"/>
              </a:ln>
              <a:effectLst/>
            </p:spPr>
          </p:cxnSp>
          <p:sp>
            <p:nvSpPr>
              <p:cNvPr id="32" name="TextBox 21">
                <a:extLst>
                  <a:ext uri="{FF2B5EF4-FFF2-40B4-BE49-F238E27FC236}">
                    <a16:creationId xmlns:a16="http://schemas.microsoft.com/office/drawing/2014/main" id="{DEC12283-B83C-4DFE-92E8-10B8F350D6FC}"/>
                  </a:ext>
                </a:extLst>
              </p:cNvPr>
              <p:cNvSpPr txBox="1"/>
              <p:nvPr/>
            </p:nvSpPr>
            <p:spPr>
              <a:xfrm>
                <a:off x="4312552" y="2469138"/>
                <a:ext cx="1000125"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5,180 MW</a:t>
                </a:r>
              </a:p>
            </p:txBody>
          </p:sp>
        </p:grpSp>
        <p:sp>
          <p:nvSpPr>
            <p:cNvPr id="23" name="Oval 22">
              <a:extLst>
                <a:ext uri="{FF2B5EF4-FFF2-40B4-BE49-F238E27FC236}">
                  <a16:creationId xmlns:a16="http://schemas.microsoft.com/office/drawing/2014/main" id="{3CB8DFE9-9B84-4FF4-A87B-DA9F34A00974}"/>
                </a:ext>
              </a:extLst>
            </p:cNvPr>
            <p:cNvSpPr/>
            <p:nvPr/>
          </p:nvSpPr>
          <p:spPr>
            <a:xfrm>
              <a:off x="3978888" y="2922237"/>
              <a:ext cx="1182150" cy="842707"/>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Entergy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solidFill>
                  <a:effectLst/>
                  <a:uLnTx/>
                  <a:uFillTx/>
                  <a:latin typeface="Calibri"/>
                  <a:ea typeface="+mn-ea"/>
                  <a:cs typeface="Times New Roman" pitchFamily="18" charset="0"/>
                </a:rPr>
                <a:t>(MISO)</a:t>
              </a:r>
            </a:p>
          </p:txBody>
        </p:sp>
        <p:sp>
          <p:nvSpPr>
            <p:cNvPr id="24" name="Oval 23">
              <a:extLst>
                <a:ext uri="{FF2B5EF4-FFF2-40B4-BE49-F238E27FC236}">
                  <a16:creationId xmlns:a16="http://schemas.microsoft.com/office/drawing/2014/main" id="{4211F063-514D-4E33-B4BC-B8B63602D35C}"/>
                </a:ext>
              </a:extLst>
            </p:cNvPr>
            <p:cNvSpPr/>
            <p:nvPr/>
          </p:nvSpPr>
          <p:spPr>
            <a:xfrm>
              <a:off x="2945300" y="1979045"/>
              <a:ext cx="1216669" cy="842707"/>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SPP</a:t>
              </a:r>
            </a:p>
          </p:txBody>
        </p:sp>
      </p:grpSp>
    </p:spTree>
    <p:extLst>
      <p:ext uri="{BB962C8B-B14F-4D97-AF65-F5344CB8AC3E}">
        <p14:creationId xmlns:p14="http://schemas.microsoft.com/office/powerpoint/2010/main" val="214545808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7C8385-8973-71C5-A04B-C3FAB80FEDDD}"/>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Emergency Procedures and Marginal Costs</a:t>
            </a:r>
          </a:p>
        </p:txBody>
      </p:sp>
      <p:graphicFrame>
        <p:nvGraphicFramePr>
          <p:cNvPr id="9" name="Table 8">
            <a:extLst>
              <a:ext uri="{FF2B5EF4-FFF2-40B4-BE49-F238E27FC236}">
                <a16:creationId xmlns:a16="http://schemas.microsoft.com/office/drawing/2014/main" id="{3727388C-86C7-EEC4-7775-F62607C1AACB}"/>
              </a:ext>
            </a:extLst>
          </p:cNvPr>
          <p:cNvGraphicFramePr>
            <a:graphicFrameLocks noGrp="1"/>
          </p:cNvGraphicFramePr>
          <p:nvPr>
            <p:extLst>
              <p:ext uri="{D42A27DB-BD31-4B8C-83A1-F6EECF244321}">
                <p14:modId xmlns:p14="http://schemas.microsoft.com/office/powerpoint/2010/main" val="2695143720"/>
              </p:ext>
            </p:extLst>
          </p:nvPr>
        </p:nvGraphicFramePr>
        <p:xfrm>
          <a:off x="128586" y="1015909"/>
          <a:ext cx="8886825" cy="4588160"/>
        </p:xfrm>
        <a:graphic>
          <a:graphicData uri="http://schemas.openxmlformats.org/drawingml/2006/table">
            <a:tbl>
              <a:tblPr firstRow="1" bandRow="1"/>
              <a:tblGrid>
                <a:gridCol w="872326">
                  <a:extLst>
                    <a:ext uri="{9D8B030D-6E8A-4147-A177-3AD203B41FA5}">
                      <a16:colId xmlns:a16="http://schemas.microsoft.com/office/drawing/2014/main" val="20000"/>
                    </a:ext>
                  </a:extLst>
                </a:gridCol>
                <a:gridCol w="1589886">
                  <a:extLst>
                    <a:ext uri="{9D8B030D-6E8A-4147-A177-3AD203B41FA5}">
                      <a16:colId xmlns:a16="http://schemas.microsoft.com/office/drawing/2014/main" val="20001"/>
                    </a:ext>
                  </a:extLst>
                </a:gridCol>
                <a:gridCol w="1524000">
                  <a:extLst>
                    <a:ext uri="{9D8B030D-6E8A-4147-A177-3AD203B41FA5}">
                      <a16:colId xmlns:a16="http://schemas.microsoft.com/office/drawing/2014/main" val="3122673744"/>
                    </a:ext>
                  </a:extLst>
                </a:gridCol>
                <a:gridCol w="1905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166813">
                  <a:extLst>
                    <a:ext uri="{9D8B030D-6E8A-4147-A177-3AD203B41FA5}">
                      <a16:colId xmlns:a16="http://schemas.microsoft.com/office/drawing/2014/main" val="20004"/>
                    </a:ext>
                  </a:extLst>
                </a:gridCol>
              </a:tblGrid>
              <a:tr h="377582">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Emergency Level</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Marginal</a:t>
                      </a:r>
                    </a:p>
                    <a:p>
                      <a:pPr algn="ctr"/>
                      <a:r>
                        <a:rPr lang="en-US" sz="1100" dirty="0">
                          <a:solidFill>
                            <a:schemeClr val="bg2">
                              <a:lumMod val="20000"/>
                              <a:lumOff val="80000"/>
                            </a:schemeClr>
                          </a:solidFill>
                        </a:rPr>
                        <a:t>Resource</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Amount of Resource (MW)</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Trigger</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Price</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Marginal</a:t>
                      </a:r>
                    </a:p>
                    <a:p>
                      <a:pPr algn="ctr"/>
                      <a:r>
                        <a:rPr lang="en-US" sz="1100" dirty="0">
                          <a:solidFill>
                            <a:schemeClr val="bg2">
                              <a:lumMod val="20000"/>
                              <a:lumOff val="80000"/>
                            </a:schemeClr>
                          </a:solidFill>
                        </a:rPr>
                        <a:t>System Cost</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extLst>
                  <a:ext uri="{0D108BD9-81ED-4DB2-BD59-A6C34878D82A}">
                    <a16:rowId xmlns:a16="http://schemas.microsoft.com/office/drawing/2014/main" val="10000"/>
                  </a:ext>
                </a:extLst>
              </a:tr>
              <a:tr h="2157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Generation</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Approximately $20 - $250</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0001"/>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Imports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Approximately $20-$250</a:t>
                      </a:r>
                    </a:p>
                    <a:p>
                      <a:pPr algn="ctr"/>
                      <a:r>
                        <a:rPr lang="en-US" sz="1000" dirty="0">
                          <a:solidFill>
                            <a:schemeClr val="tx1"/>
                          </a:solidFill>
                        </a:rPr>
                        <a:t>Up to $1,000</a:t>
                      </a:r>
                      <a:r>
                        <a:rPr lang="en-US" sz="1000" baseline="0" dirty="0">
                          <a:solidFill>
                            <a:schemeClr val="tx1"/>
                          </a:solidFill>
                        </a:rPr>
                        <a:t> during load shed</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Non-Spin Shortage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1,500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baseline="0" dirty="0">
                          <a:solidFill>
                            <a:schemeClr val="tx1"/>
                          </a:solidFill>
                        </a:rPr>
                        <a:t>ORDC x-axis </a:t>
                      </a:r>
                      <a:r>
                        <a:rPr lang="en-US" sz="1000" dirty="0">
                          <a:solidFill>
                            <a:schemeClr val="tx1"/>
                          </a:solidFill>
                        </a:rPr>
                        <a:t>=</a:t>
                      </a:r>
                      <a:r>
                        <a:rPr lang="en-US" sz="1000" baseline="0" dirty="0">
                          <a:solidFill>
                            <a:schemeClr val="tx1"/>
                          </a:solidFill>
                        </a:rPr>
                        <a:t> 3,000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$1,313*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0003"/>
                  </a:ext>
                </a:extLst>
              </a:tr>
              <a:tr h="2746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Price-Responsive Demand</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$500 - $5,000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66524957"/>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PBPC</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200</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$1,000 - $5,000</a:t>
                      </a:r>
                    </a:p>
                    <a:p>
                      <a:pPr algn="ctr"/>
                      <a:endParaRPr lang="en-US" sz="1000" dirty="0">
                        <a:solidFill>
                          <a:schemeClr val="tx1"/>
                        </a:solidFill>
                      </a:endParaRP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Same</a:t>
                      </a:r>
                    </a:p>
                    <a:p>
                      <a:pPr algn="ctr"/>
                      <a:endParaRPr lang="en-US" sz="1000" dirty="0">
                        <a:solidFill>
                          <a:schemeClr val="tx1"/>
                        </a:solidFill>
                      </a:endParaRPr>
                    </a:p>
                  </a:txBody>
                  <a:tcPr>
                    <a:lnL w="12700" cap="flat" cmpd="sng" algn="ctr">
                      <a:solidFill>
                        <a:srgbClr val="CCCDC3"/>
                      </a:solidFill>
                      <a:prstDash val="solid"/>
                      <a:round/>
                      <a:headEnd type="none" w="med" len="med"/>
                      <a:tailEnd type="none" w="med" len="med"/>
                    </a:lnL>
                    <a:lnR w="12700" cmpd="sng">
                      <a:solidFill>
                        <a:srgbClr val="CCCDC3"/>
                      </a:solidFill>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30251783"/>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30-Minute ERS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890**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 2,300 MW</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$1,721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499367714"/>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Spin Shortage 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550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a:t>
                      </a:r>
                      <a:r>
                        <a:rPr lang="en-US" sz="1000" dirty="0">
                          <a:solidFill>
                            <a:schemeClr val="tx1"/>
                          </a:solidFill>
                        </a:rPr>
                        <a:t>2,300</a:t>
                      </a:r>
                      <a:r>
                        <a:rPr lang="en-US" sz="1000" baseline="0" dirty="0">
                          <a:solidFill>
                            <a:schemeClr val="tx1"/>
                          </a:solidFill>
                        </a:rPr>
                        <a:t> MW</a:t>
                      </a:r>
                      <a:endParaRPr lang="en-US" sz="1000" dirty="0">
                        <a:solidFill>
                          <a:schemeClr val="tx1"/>
                        </a:solidFill>
                        <a:highlight>
                          <a:srgbClr val="FF0000"/>
                        </a:highlight>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$2,079*</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a:t>
                      </a:r>
                      <a:r>
                        <a:rPr lang="en-US" sz="1000" b="0" dirty="0">
                          <a:solidFill>
                            <a:schemeClr val="tx1"/>
                          </a:solidFill>
                        </a:rPr>
                        <a:t>2</a:t>
                      </a:r>
                      <a:endParaRPr lang="en-US" sz="1000" b="1"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TDSP Load Curtailments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307</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a:t>
                      </a:r>
                      <a:r>
                        <a:rPr lang="en-US" sz="1000" dirty="0">
                          <a:solidFill>
                            <a:schemeClr val="tx1"/>
                          </a:solidFill>
                        </a:rPr>
                        <a:t>1,750</a:t>
                      </a:r>
                      <a:r>
                        <a:rPr lang="en-US" sz="1000" baseline="0" dirty="0">
                          <a:solidFill>
                            <a:schemeClr val="tx1"/>
                          </a:solidFill>
                        </a:rPr>
                        <a:t>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2266182886"/>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2</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Load</a:t>
                      </a:r>
                      <a:r>
                        <a:rPr lang="en-US" sz="1000" baseline="0" dirty="0">
                          <a:solidFill>
                            <a:schemeClr val="tx1"/>
                          </a:solidFill>
                        </a:rPr>
                        <a:t> Resources in RRS</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1,591***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1,750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334610105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2</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10-Minute</a:t>
                      </a:r>
                      <a:r>
                        <a:rPr lang="en-US" sz="1000" baseline="0" dirty="0">
                          <a:solidFill>
                            <a:schemeClr val="tx1"/>
                          </a:solidFill>
                        </a:rPr>
                        <a:t> ERS</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35**</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1,750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3165877045"/>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Spin Shortage B</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750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=1,750 MW</a:t>
                      </a:r>
                      <a:endParaRPr lang="en-US" sz="1000" dirty="0">
                        <a:solidFill>
                          <a:schemeClr val="tx1"/>
                        </a:solidFill>
                        <a:highlight>
                          <a:srgbClr val="FF0000"/>
                        </a:highlight>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$5,000 (from ORDC)*</a:t>
                      </a:r>
                    </a:p>
                    <a:p>
                      <a:pPr algn="ct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$3,115*</a:t>
                      </a:r>
                    </a:p>
                    <a:p>
                      <a:pPr algn="ct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261817597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Load Shed</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1,000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VOLL = $5,000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695629468"/>
                  </a:ext>
                </a:extLst>
              </a:tr>
            </a:tbl>
          </a:graphicData>
        </a:graphic>
      </p:graphicFrame>
      <p:sp>
        <p:nvSpPr>
          <p:cNvPr id="10" name="TextBox 9">
            <a:extLst>
              <a:ext uri="{FF2B5EF4-FFF2-40B4-BE49-F238E27FC236}">
                <a16:creationId xmlns:a16="http://schemas.microsoft.com/office/drawing/2014/main" id="{524D5776-245A-AD4D-2570-FCCED3D5F173}"/>
              </a:ext>
            </a:extLst>
          </p:cNvPr>
          <p:cNvSpPr txBox="1"/>
          <p:nvPr/>
        </p:nvSpPr>
        <p:spPr>
          <a:xfrm>
            <a:off x="128585" y="5945971"/>
            <a:ext cx="8886825" cy="553998"/>
          </a:xfrm>
          <a:prstGeom prst="rect">
            <a:avLst/>
          </a:prstGeom>
          <a:noFill/>
        </p:spPr>
        <p:txBody>
          <a:bodyPr wrap="square" rtlCol="0">
            <a:spAutoFit/>
          </a:bodyPr>
          <a:lstStyle/>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Price reflects the average price between the upper and lower level of each resource</a:t>
            </a:r>
          </a:p>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35 10NWS + 848 30NWS + 42 30WS = 925 total ERS (May 2022 CDR Value for 2023). Both NWS and WS are included in the 30-Minute ERS</a:t>
            </a:r>
          </a:p>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60% of RRS</a:t>
            </a:r>
          </a:p>
        </p:txBody>
      </p:sp>
    </p:spTree>
    <p:extLst>
      <p:ext uri="{BB962C8B-B14F-4D97-AF65-F5344CB8AC3E}">
        <p14:creationId xmlns:p14="http://schemas.microsoft.com/office/powerpoint/2010/main" val="87716991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CA834B-EABE-2BA5-A334-C3C00F98EAD4}"/>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Power Balance Penalty Curve</a:t>
            </a:r>
          </a:p>
        </p:txBody>
      </p:sp>
      <p:sp>
        <p:nvSpPr>
          <p:cNvPr id="11" name="Text Placeholder 2">
            <a:extLst>
              <a:ext uri="{FF2B5EF4-FFF2-40B4-BE49-F238E27FC236}">
                <a16:creationId xmlns:a16="http://schemas.microsoft.com/office/drawing/2014/main" id="{82ACFE2A-A90C-51A1-9865-50A7DBA6D05F}"/>
              </a:ext>
            </a:extLst>
          </p:cNvPr>
          <p:cNvSpPr txBox="1">
            <a:spLocks/>
          </p:cNvSpPr>
          <p:nvPr/>
        </p:nvSpPr>
        <p:spPr>
          <a:xfrm>
            <a:off x="309562" y="1066800"/>
            <a:ext cx="3692081"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2B54"/>
              </a:buClr>
              <a:buSzPct val="100000"/>
              <a:buFont typeface="Calibri" pitchFamily="34" charset="0"/>
              <a:buNone/>
              <a:tabLst/>
              <a:defRPr/>
            </a:pPr>
            <a:r>
              <a:rPr kumimoji="0" lang="en-US" sz="2200" b="1" i="0" u="none" strike="noStrike" kern="1200" cap="none" spc="0" normalizeH="0" baseline="0" noProof="0" dirty="0">
                <a:ln>
                  <a:noFill/>
                </a:ln>
                <a:solidFill>
                  <a:srgbClr val="302F35"/>
                </a:solidFill>
                <a:effectLst/>
                <a:uLnTx/>
                <a:uFillTx/>
                <a:latin typeface="Calibri"/>
                <a:ea typeface="+mn-ea"/>
                <a:cs typeface="+mn-cs"/>
              </a:rPr>
              <a:t>Implementation</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Using PBPC curve as currently set by ERCOT; no expectation for the curve to change in upcoming years.</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Treat as a Reg Up shortage when called (can set price)</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Incur marginal system cost equal prices implied by PBPC </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Model only first 200 MW</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Highest price capped at LCAP + $1 if Peaker Net Margin (PNM) threshold is exceeded</a:t>
            </a:r>
          </a:p>
          <a:p>
            <a:pPr marL="123825" marR="0" lvl="1" indent="0" algn="l" defTabSz="457200" rtl="0" eaLnBrk="1" fontAlgn="auto" latinLnBrk="0" hangingPunct="1">
              <a:lnSpc>
                <a:spcPct val="100000"/>
              </a:lnSpc>
              <a:spcBef>
                <a:spcPct val="20000"/>
              </a:spcBef>
              <a:spcAft>
                <a:spcPts val="0"/>
              </a:spcAft>
              <a:buClr>
                <a:srgbClr val="71ADB6"/>
              </a:buClr>
              <a:buSzPct val="60000"/>
              <a:buFont typeface="Arial" pitchFamily="34" charset="0"/>
              <a:buNone/>
              <a:tabLst/>
              <a:defRPr/>
            </a:pPr>
            <a:r>
              <a:rPr kumimoji="0" lang="en-US" sz="1200" b="0" i="0" u="none" strike="noStrike" kern="1200" cap="none" spc="0" normalizeH="0" baseline="0" noProof="0" dirty="0">
                <a:ln>
                  <a:noFill/>
                </a:ln>
                <a:solidFill>
                  <a:srgbClr val="302F35"/>
                </a:solidFill>
                <a:effectLst/>
                <a:uLnTx/>
                <a:uFillTx/>
                <a:latin typeface="Calibri"/>
                <a:ea typeface="+mn-ea"/>
                <a:cs typeface="+mn-cs"/>
              </a:rPr>
              <a:t>Note: Since we model PBPC as a 200 MW resource (when none exists), we need to recognize that dispatching the PBPC depletes actual regulation reserves more than our accounting implies. So the model has to shed load at 1,200 MW apparent reserves instead of 1,000.  And the x-axis for determining ORDC prices is given by reserves + any PBPC deployment.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AF8758F-1DA8-EFDF-CE35-883507531DDC}"/>
              </a:ext>
            </a:extLst>
          </p:cNvPr>
          <p:cNvSpPr txBox="1"/>
          <p:nvPr/>
        </p:nvSpPr>
        <p:spPr>
          <a:xfrm>
            <a:off x="4348162" y="1170763"/>
            <a:ext cx="4648200" cy="369332"/>
          </a:xfrm>
          <a:prstGeom prst="rect">
            <a:avLst/>
          </a:prstGeom>
          <a:noFill/>
        </p:spPr>
        <p:txBody>
          <a:bodyPr wrap="square" rtlCol="0">
            <a:spAutoFit/>
          </a:bodyPr>
          <a:lstStyle/>
          <a:p>
            <a:pPr algn="ctr" fontAlgn="base">
              <a:spcBef>
                <a:spcPct val="0"/>
              </a:spcBef>
              <a:spcAft>
                <a:spcPct val="0"/>
              </a:spcAft>
            </a:pPr>
            <a:r>
              <a:rPr lang="en-US" b="1" dirty="0">
                <a:solidFill>
                  <a:srgbClr val="302F35"/>
                </a:solidFill>
                <a:cs typeface="Arial" pitchFamily="34" charset="0"/>
              </a:rPr>
              <a:t>Power Balance Penalty Curve</a:t>
            </a:r>
          </a:p>
        </p:txBody>
      </p:sp>
      <p:sp>
        <p:nvSpPr>
          <p:cNvPr id="13" name="TextBox 12">
            <a:extLst>
              <a:ext uri="{FF2B5EF4-FFF2-40B4-BE49-F238E27FC236}">
                <a16:creationId xmlns:a16="http://schemas.microsoft.com/office/drawing/2014/main" id="{98075DC3-637D-A602-1FE9-0B417723FF56}"/>
              </a:ext>
            </a:extLst>
          </p:cNvPr>
          <p:cNvSpPr txBox="1"/>
          <p:nvPr/>
        </p:nvSpPr>
        <p:spPr>
          <a:xfrm>
            <a:off x="4221162" y="5437963"/>
            <a:ext cx="4927600" cy="861774"/>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 and Notes:</a:t>
            </a:r>
          </a:p>
          <a:p>
            <a:pPr marL="342900" indent="-342900" fontAlgn="base">
              <a:spcBef>
                <a:spcPct val="0"/>
              </a:spcBef>
              <a:spcAft>
                <a:spcPct val="0"/>
              </a:spcAft>
              <a:tabLst>
                <a:tab pos="171450" algn="l"/>
              </a:tabLst>
            </a:pPr>
            <a:r>
              <a:rPr lang="en-US" sz="1000" dirty="0">
                <a:solidFill>
                  <a:srgbClr val="302F35"/>
                </a:solidFill>
                <a:cs typeface="Arial" pitchFamily="34" charset="0"/>
              </a:rPr>
              <a:t>	https://www.ercot.com/files/docs/2021/12/14/037OBDRR_01_Power_Balance_Penalty_Updates_to_%20Align_with_PUCT_Approved_High_System_Wide_Offer_Ca.docx</a:t>
            </a:r>
          </a:p>
          <a:p>
            <a:pPr fontAlgn="base">
              <a:spcBef>
                <a:spcPct val="0"/>
              </a:spcBef>
              <a:spcAft>
                <a:spcPct val="0"/>
              </a:spcAft>
              <a:tabLst>
                <a:tab pos="228600" algn="l"/>
              </a:tabLst>
            </a:pPr>
            <a:r>
              <a:rPr lang="en-US" sz="1000" dirty="0">
                <a:solidFill>
                  <a:srgbClr val="302F35"/>
                </a:solidFill>
                <a:cs typeface="Arial" pitchFamily="34" charset="0"/>
              </a:rPr>
              <a:t>	</a:t>
            </a:r>
          </a:p>
        </p:txBody>
      </p:sp>
      <p:pic>
        <p:nvPicPr>
          <p:cNvPr id="14" name="Picture 13">
            <a:extLst>
              <a:ext uri="{FF2B5EF4-FFF2-40B4-BE49-F238E27FC236}">
                <a16:creationId xmlns:a16="http://schemas.microsoft.com/office/drawing/2014/main" id="{4EA3CC06-E211-5D09-48C4-3A9B9595CF4C}"/>
              </a:ext>
            </a:extLst>
          </p:cNvPr>
          <p:cNvPicPr>
            <a:picLocks noChangeAspect="1"/>
          </p:cNvPicPr>
          <p:nvPr/>
        </p:nvPicPr>
        <p:blipFill>
          <a:blip r:embed="rId2"/>
          <a:stretch>
            <a:fillRect/>
          </a:stretch>
        </p:blipFill>
        <p:spPr>
          <a:xfrm>
            <a:off x="4411773" y="1510706"/>
            <a:ext cx="4584589" cy="3956647"/>
          </a:xfrm>
          <a:prstGeom prst="rect">
            <a:avLst/>
          </a:prstGeom>
        </p:spPr>
      </p:pic>
    </p:spTree>
    <p:extLst>
      <p:ext uri="{BB962C8B-B14F-4D97-AF65-F5344CB8AC3E}">
        <p14:creationId xmlns:p14="http://schemas.microsoft.com/office/powerpoint/2010/main" val="38724680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3C09F2-897B-B165-81A0-C3E3ECA355D0}"/>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Operating Reserve Demand Curve</a:t>
            </a:r>
          </a:p>
        </p:txBody>
      </p:sp>
      <p:sp>
        <p:nvSpPr>
          <p:cNvPr id="10" name="Text Placeholder 2">
            <a:extLst>
              <a:ext uri="{FF2B5EF4-FFF2-40B4-BE49-F238E27FC236}">
                <a16:creationId xmlns:a16="http://schemas.microsoft.com/office/drawing/2014/main" id="{68466FA0-A99F-9AE4-A426-264098EC9931}"/>
              </a:ext>
            </a:extLst>
          </p:cNvPr>
          <p:cNvSpPr txBox="1">
            <a:spLocks/>
          </p:cNvSpPr>
          <p:nvPr/>
        </p:nvSpPr>
        <p:spPr>
          <a:xfrm>
            <a:off x="141514" y="1143000"/>
            <a:ext cx="39624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Implementation</a:t>
            </a:r>
          </a:p>
          <a:p>
            <a:pPr marL="4111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Price-setting based on curve where X = 3,000 MW; marginal system cost assumes load shed at X = 1,000 MW</a:t>
            </a:r>
          </a:p>
          <a:p>
            <a:pPr marL="4111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Simplifications: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Assume PRC, Spin, and ORDC x-axis are all self-consistent</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not scale ORDC curves each hour, instead calculate as if marginal energy were fixed at the emergency gen dispatch price of $</a:t>
            </a:r>
            <a:r>
              <a:rPr kumimoji="0" lang="en-US" sz="1400" b="0" i="0" u="none" strike="noStrike" kern="1200" cap="none" spc="0" normalizeH="0" baseline="0" noProof="0" dirty="0">
                <a:ln>
                  <a:noFill/>
                </a:ln>
                <a:solidFill>
                  <a:schemeClr val="accent4"/>
                </a:solidFill>
                <a:effectLst/>
                <a:uLnTx/>
                <a:uFillTx/>
                <a:latin typeface="Calibri"/>
                <a:ea typeface="+mn-ea"/>
                <a:cs typeface="+mn-cs"/>
              </a:rPr>
              <a:t>1,721/</a:t>
            </a:r>
            <a:r>
              <a:rPr kumimoji="0" lang="en-US" sz="1400" b="0" i="0" u="none" strike="noStrike" kern="1200" cap="none" spc="0" normalizeH="0" baseline="0" noProof="0" dirty="0">
                <a:ln>
                  <a:noFill/>
                </a:ln>
                <a:solidFill>
                  <a:srgbClr val="000000"/>
                </a:solidFill>
                <a:effectLst/>
                <a:uLnTx/>
                <a:uFillTx/>
                <a:latin typeface="Calibri"/>
                <a:ea typeface="+mn-ea"/>
                <a:cs typeface="+mn-cs"/>
              </a:rPr>
              <a:t>MWh</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Assume non-spin is depleted before spin (i.e., 1-to-1 correspondence between the x-axes of Spin and Non-Spin ORDC curves)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Day-ahead commitment of spin is equal to the minimum of: (a) ERCOT requirement, and (b) reasonable min ORDC spin price of $3/MWh (i.e., allow self-commitment to prevent very high prices during long conditions)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47A213-63A3-FF76-0EA6-695759C535D0}"/>
              </a:ext>
            </a:extLst>
          </p:cNvPr>
          <p:cNvSpPr txBox="1"/>
          <p:nvPr/>
        </p:nvSpPr>
        <p:spPr>
          <a:xfrm>
            <a:off x="4361089" y="1186062"/>
            <a:ext cx="4648200" cy="369332"/>
          </a:xfrm>
          <a:prstGeom prst="rect">
            <a:avLst/>
          </a:prstGeom>
          <a:noFill/>
        </p:spPr>
        <p:txBody>
          <a:bodyPr wrap="square" rtlCol="0">
            <a:spAutoFit/>
          </a:bodyPr>
          <a:lstStyle/>
          <a:p>
            <a:pPr algn="ctr" fontAlgn="base">
              <a:spcBef>
                <a:spcPct val="0"/>
              </a:spcBef>
              <a:spcAft>
                <a:spcPct val="0"/>
              </a:spcAft>
            </a:pPr>
            <a:r>
              <a:rPr lang="en-US" b="1" dirty="0">
                <a:solidFill>
                  <a:srgbClr val="000000"/>
                </a:solidFill>
                <a:cs typeface="Arial" pitchFamily="34" charset="0"/>
              </a:rPr>
              <a:t>Operating Reserve Demand Curves</a:t>
            </a:r>
          </a:p>
        </p:txBody>
      </p:sp>
      <p:pic>
        <p:nvPicPr>
          <p:cNvPr id="12" name="Picture 11">
            <a:extLst>
              <a:ext uri="{FF2B5EF4-FFF2-40B4-BE49-F238E27FC236}">
                <a16:creationId xmlns:a16="http://schemas.microsoft.com/office/drawing/2014/main" id="{AEACCD4D-2B3C-192B-405B-C45C1AF053DA}"/>
              </a:ext>
            </a:extLst>
          </p:cNvPr>
          <p:cNvPicPr>
            <a:picLocks noChangeAspect="1"/>
          </p:cNvPicPr>
          <p:nvPr/>
        </p:nvPicPr>
        <p:blipFill>
          <a:blip r:embed="rId2"/>
          <a:stretch>
            <a:fillRect/>
          </a:stretch>
        </p:blipFill>
        <p:spPr>
          <a:xfrm>
            <a:off x="4589247" y="1575603"/>
            <a:ext cx="4245190" cy="3877273"/>
          </a:xfrm>
          <a:prstGeom prst="rect">
            <a:avLst/>
          </a:prstGeom>
        </p:spPr>
      </p:pic>
    </p:spTree>
    <p:extLst>
      <p:ext uri="{BB962C8B-B14F-4D97-AF65-F5344CB8AC3E}">
        <p14:creationId xmlns:p14="http://schemas.microsoft.com/office/powerpoint/2010/main" val="396309236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E271-5C2D-4F84-AF98-C3693413DB5C}"/>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Reserve Requirements</a:t>
            </a:r>
          </a:p>
        </p:txBody>
      </p:sp>
      <p:sp>
        <p:nvSpPr>
          <p:cNvPr id="3" name="Text Placeholder 2">
            <a:extLst>
              <a:ext uri="{FF2B5EF4-FFF2-40B4-BE49-F238E27FC236}">
                <a16:creationId xmlns:a16="http://schemas.microsoft.com/office/drawing/2014/main" id="{29F171EE-A6B2-4408-920B-575FF1BA7409}"/>
              </a:ext>
            </a:extLst>
          </p:cNvPr>
          <p:cNvSpPr txBox="1">
            <a:spLocks/>
          </p:cNvSpPr>
          <p:nvPr/>
        </p:nvSpPr>
        <p:spPr>
          <a:xfrm>
            <a:off x="228600" y="1143000"/>
            <a:ext cx="4191000" cy="54379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302F35"/>
                </a:solidFill>
                <a:effectLst/>
                <a:uLnTx/>
                <a:uFillTx/>
                <a:latin typeface="Calibri"/>
                <a:ea typeface="+mn-ea"/>
                <a:cs typeface="+mn-cs"/>
              </a:rPr>
              <a:t>Reserves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Day-ahead commitments to meet ERCOT Reg Up, Reg Down, and RRS requirements </a:t>
            </a:r>
            <a:r>
              <a:rPr kumimoji="0" lang="en-US" sz="1800" b="0" i="0" u="none" strike="noStrike" kern="1200" cap="none" spc="0" normalizeH="0" baseline="0" noProof="0" dirty="0">
                <a:ln>
                  <a:noFill/>
                </a:ln>
                <a:solidFill>
                  <a:srgbClr val="000000"/>
                </a:solidFill>
                <a:effectLst/>
                <a:uLnTx/>
                <a:uFillTx/>
                <a:latin typeface="Calibri"/>
                <a:ea typeface="+mn-ea"/>
                <a:cs typeface="+mn-cs"/>
              </a:rPr>
              <a:t>(NSRS assumed non-binding)</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Shortages relative to requirement only occur when insufficient resources exist</a:t>
            </a:r>
          </a:p>
          <a:p>
            <a:pPr marL="0" marR="0" lvl="0" indent="-230188" algn="l" defTabSz="5715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302F35"/>
                </a:solidFill>
                <a:effectLst/>
                <a:uLnTx/>
                <a:uFillTx/>
                <a:latin typeface="Calibri"/>
                <a:ea typeface="+mn-ea"/>
                <a:cs typeface="+mn-cs"/>
              </a:rPr>
              <a:t>Self-Commitments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Also model economic self-commitments if ORDC spin axis price is very high (still refining approach)</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Estimate as quantity of online capacity needed to bring total daily ORDC spin payments down to historical RRS price levels in non-peak conditions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SERVM will commit at least this quantity unless insufficient supply exists</a:t>
            </a:r>
          </a:p>
          <a:p>
            <a:pPr marL="790575" marR="0" lvl="2" indent="-233363" algn="l" defTabSz="5715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800" b="0" i="0" u="none" strike="noStrike" kern="1200" cap="none" spc="0" normalizeH="0" baseline="0" noProof="0" dirty="0">
              <a:ln>
                <a:noFill/>
              </a:ln>
              <a:solidFill>
                <a:srgbClr val="302F35"/>
              </a:solidFill>
              <a:effectLst/>
              <a:uLnTx/>
              <a:uFillTx/>
              <a:latin typeface="Calibri"/>
              <a:ea typeface="+mn-ea"/>
              <a:cs typeface="+mn-cs"/>
            </a:endParaRPr>
          </a:p>
        </p:txBody>
      </p:sp>
      <p:sp>
        <p:nvSpPr>
          <p:cNvPr id="4" name="TextBox 3">
            <a:extLst>
              <a:ext uri="{FF2B5EF4-FFF2-40B4-BE49-F238E27FC236}">
                <a16:creationId xmlns:a16="http://schemas.microsoft.com/office/drawing/2014/main" id="{C0D56A5E-3E1E-46BC-A8DE-85FD73F1D758}"/>
              </a:ext>
            </a:extLst>
          </p:cNvPr>
          <p:cNvSpPr txBox="1"/>
          <p:nvPr/>
        </p:nvSpPr>
        <p:spPr>
          <a:xfrm>
            <a:off x="4105275" y="1214637"/>
            <a:ext cx="4953000" cy="523220"/>
          </a:xfrm>
          <a:prstGeom prst="rect">
            <a:avLst/>
          </a:prstGeom>
          <a:noFill/>
        </p:spPr>
        <p:txBody>
          <a:bodyPr wrap="square" rtlCol="0">
            <a:spAutoFit/>
          </a:bodyPr>
          <a:lstStyle/>
          <a:p>
            <a:pPr algn="ctr" fontAlgn="base">
              <a:spcBef>
                <a:spcPct val="0"/>
              </a:spcBef>
              <a:spcAft>
                <a:spcPct val="0"/>
              </a:spcAft>
            </a:pPr>
            <a:r>
              <a:rPr lang="en-US" sz="1600" b="1" dirty="0">
                <a:solidFill>
                  <a:srgbClr val="302F35"/>
                </a:solidFill>
                <a:latin typeface="Calibri"/>
                <a:cs typeface="Arial" pitchFamily="34" charset="0"/>
              </a:rPr>
              <a:t>Reserves Requirements</a:t>
            </a:r>
          </a:p>
          <a:p>
            <a:pPr algn="ctr" fontAlgn="base">
              <a:spcBef>
                <a:spcPct val="0"/>
              </a:spcBef>
              <a:spcAft>
                <a:spcPct val="0"/>
              </a:spcAft>
            </a:pPr>
            <a:endParaRPr lang="en-US" sz="1200" dirty="0">
              <a:solidFill>
                <a:srgbClr val="302F35"/>
              </a:solidFill>
              <a:latin typeface="Calibri"/>
              <a:cs typeface="Arial" pitchFamily="34" charset="0"/>
            </a:endParaRPr>
          </a:p>
        </p:txBody>
      </p:sp>
      <p:graphicFrame>
        <p:nvGraphicFramePr>
          <p:cNvPr id="5" name="Table 4">
            <a:extLst>
              <a:ext uri="{FF2B5EF4-FFF2-40B4-BE49-F238E27FC236}">
                <a16:creationId xmlns:a16="http://schemas.microsoft.com/office/drawing/2014/main" id="{F9DEFC60-731B-46CD-843D-1EEF51E9BF9C}"/>
              </a:ext>
            </a:extLst>
          </p:cNvPr>
          <p:cNvGraphicFramePr>
            <a:graphicFrameLocks noGrp="1"/>
          </p:cNvGraphicFramePr>
          <p:nvPr>
            <p:extLst>
              <p:ext uri="{D42A27DB-BD31-4B8C-83A1-F6EECF244321}">
                <p14:modId xmlns:p14="http://schemas.microsoft.com/office/powerpoint/2010/main" val="3458178547"/>
              </p:ext>
            </p:extLst>
          </p:nvPr>
        </p:nvGraphicFramePr>
        <p:xfrm>
          <a:off x="4978626" y="1562703"/>
          <a:ext cx="3014578" cy="4452334"/>
        </p:xfrm>
        <a:graphic>
          <a:graphicData uri="http://schemas.openxmlformats.org/drawingml/2006/table">
            <a:tbl>
              <a:tblPr/>
              <a:tblGrid>
                <a:gridCol w="1029368">
                  <a:extLst>
                    <a:ext uri="{9D8B030D-6E8A-4147-A177-3AD203B41FA5}">
                      <a16:colId xmlns:a16="http://schemas.microsoft.com/office/drawing/2014/main" val="1165127861"/>
                    </a:ext>
                  </a:extLst>
                </a:gridCol>
                <a:gridCol w="514684">
                  <a:extLst>
                    <a:ext uri="{9D8B030D-6E8A-4147-A177-3AD203B41FA5}">
                      <a16:colId xmlns:a16="http://schemas.microsoft.com/office/drawing/2014/main" val="1274011180"/>
                    </a:ext>
                  </a:extLst>
                </a:gridCol>
                <a:gridCol w="514684">
                  <a:extLst>
                    <a:ext uri="{9D8B030D-6E8A-4147-A177-3AD203B41FA5}">
                      <a16:colId xmlns:a16="http://schemas.microsoft.com/office/drawing/2014/main" val="1483397703"/>
                    </a:ext>
                  </a:extLst>
                </a:gridCol>
                <a:gridCol w="514684">
                  <a:extLst>
                    <a:ext uri="{9D8B030D-6E8A-4147-A177-3AD203B41FA5}">
                      <a16:colId xmlns:a16="http://schemas.microsoft.com/office/drawing/2014/main" val="352418634"/>
                    </a:ext>
                  </a:extLst>
                </a:gridCol>
                <a:gridCol w="441158">
                  <a:extLst>
                    <a:ext uri="{9D8B030D-6E8A-4147-A177-3AD203B41FA5}">
                      <a16:colId xmlns:a16="http://schemas.microsoft.com/office/drawing/2014/main" val="4128193918"/>
                    </a:ext>
                  </a:extLst>
                </a:gridCol>
              </a:tblGrid>
              <a:tr h="1395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1" i="0" u="none" strike="noStrike" dirty="0">
                          <a:solidFill>
                            <a:srgbClr val="000000"/>
                          </a:solidFill>
                          <a:effectLst/>
                          <a:latin typeface="Calibri" panose="020F0502020204030204" pitchFamily="34" charset="0"/>
                        </a:rPr>
                        <a:t>Season and Hours of Day</a:t>
                      </a:r>
                    </a:p>
                    <a:p>
                      <a:pPr algn="ctr" fontAlgn="b"/>
                      <a:r>
                        <a:rPr lang="en-US" sz="800" b="0" i="0" u="none" strike="noStrike" dirty="0">
                          <a:solidFill>
                            <a:srgbClr val="000000"/>
                          </a:solidFill>
                          <a:effectLst/>
                          <a:latin typeface="Calibri" panose="020F0502020204030204" pitchFamily="34" charset="0"/>
                        </a:rPr>
                        <a:t> </a:t>
                      </a:r>
                    </a:p>
                  </a:txBody>
                  <a:tcPr marL="7270" marR="7270" marT="7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1" i="0" u="sng" strike="noStrike" dirty="0">
                          <a:solidFill>
                            <a:schemeClr val="tx1"/>
                          </a:solidFill>
                          <a:effectLst/>
                          <a:latin typeface="Calibri" panose="020F0502020204030204" pitchFamily="34" charset="0"/>
                        </a:rPr>
                        <a:t>ERCOT Day-Ahead Procurements</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0920448"/>
                  </a:ext>
                </a:extLst>
              </a:tr>
              <a:tr h="139541">
                <a:tc vMerge="1">
                  <a:txBody>
                    <a:bodyPr/>
                    <a:lstStyle/>
                    <a:p>
                      <a:pPr algn="ctr" fontAlgn="b"/>
                      <a:endParaRPr lang="en-US" sz="800" b="0" i="0" u="none" strike="noStrike" dirty="0">
                        <a:solidFill>
                          <a:srgbClr val="000000"/>
                        </a:solidFill>
                        <a:effectLst/>
                        <a:latin typeface="Calibri" panose="020F050202020403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effectLst/>
                          <a:latin typeface="Calibri" panose="020F0502020204030204" pitchFamily="34" charset="0"/>
                        </a:rPr>
                        <a:t>Regulation Up </a:t>
                      </a:r>
                    </a:p>
                    <a:p>
                      <a:pPr algn="ctr" fontAlgn="b"/>
                      <a:r>
                        <a:rPr lang="en-US" sz="800" b="0" i="0" u="none" strike="noStrike" dirty="0">
                          <a:solidFill>
                            <a:srgbClr val="000000"/>
                          </a:solidFill>
                          <a:effectLst/>
                          <a:latin typeface="Calibri" panose="020F0502020204030204" pitchFamily="34" charset="0"/>
                        </a:rPr>
                        <a:t>(MW)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a:solidFill>
                            <a:srgbClr val="000000"/>
                          </a:solidFill>
                          <a:effectLst/>
                          <a:latin typeface="Calibri" panose="020F0502020204030204" pitchFamily="34" charset="0"/>
                        </a:rPr>
                        <a:t>Regulation Down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effectLst/>
                          <a:latin typeface="Calibri" panose="020F0502020204030204" pitchFamily="34" charset="0"/>
                        </a:rPr>
                        <a:t>RRS </a:t>
                      </a:r>
                    </a:p>
                    <a:p>
                      <a:pPr algn="ctr" fontAlgn="b"/>
                      <a:r>
                        <a:rPr lang="en-US" sz="800" b="0" i="0" u="none" strike="noStrike" dirty="0">
                          <a:solidFill>
                            <a:srgbClr val="000000"/>
                          </a:solidFill>
                          <a:effectLst/>
                          <a:latin typeface="Calibri" panose="020F0502020204030204" pitchFamily="34" charset="0"/>
                        </a:rPr>
                        <a:t>10 min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NSRS </a:t>
                      </a:r>
                    </a:p>
                    <a:p>
                      <a:pPr algn="ctr" fontAlgn="b"/>
                      <a:r>
                        <a:rPr lang="en-US" sz="800" b="0" i="0" u="none" strike="noStrike" dirty="0">
                          <a:solidFill>
                            <a:schemeClr val="tx1"/>
                          </a:solidFill>
                          <a:effectLst/>
                          <a:latin typeface="Calibri" panose="020F0502020204030204" pitchFamily="34" charset="0"/>
                        </a:rPr>
                        <a:t>30 min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79128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Winter</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000000"/>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000000"/>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740289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202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311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3,042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8208565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3,519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1588983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3,997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8408767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2,926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3,882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3726345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528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4,601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5572811"/>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3,926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1327100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Spring</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FF0000"/>
                        </a:solidFill>
                        <a:effectLst/>
                        <a:highlight>
                          <a:srgbClr val="FFFF00"/>
                        </a:highligh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3536000"/>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230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3,083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3,819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15653710"/>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248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3,107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4,038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16795291"/>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3,013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4,416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4725571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2,941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4,282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1873516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487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4,338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3864329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3,829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809489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Summer</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0483668"/>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169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2,555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3,913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4393352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2,634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3,300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6338013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4,053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0554488"/>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588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2,350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4,460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7401350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364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3,374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0331523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273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3,962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147769"/>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Fall</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754107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184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367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2,964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6818851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212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3,034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3498930"/>
                  </a:ext>
                </a:extLst>
              </a:tr>
              <a:tr h="1721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3,753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524602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2,768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4,165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291186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2,845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975651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399</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2,861</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3,742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978717"/>
                  </a:ext>
                </a:extLst>
              </a:tr>
            </a:tbl>
          </a:graphicData>
        </a:graphic>
      </p:graphicFrame>
    </p:spTree>
    <p:extLst>
      <p:ext uri="{BB962C8B-B14F-4D97-AF65-F5344CB8AC3E}">
        <p14:creationId xmlns:p14="http://schemas.microsoft.com/office/powerpoint/2010/main" val="78990521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89202"/>
            <a:ext cx="8752438" cy="544513"/>
          </a:xfrm>
        </p:spPr>
        <p:txBody>
          <a:bodyPr/>
          <a:lstStyle/>
          <a:p>
            <a:r>
              <a:rPr lang="en-US" dirty="0"/>
              <a:t>Resource Accreditation and Thermal ELCCs</a:t>
            </a:r>
          </a:p>
        </p:txBody>
      </p:sp>
      <p:sp>
        <p:nvSpPr>
          <p:cNvPr id="21507" name="Content Placeholder 2"/>
          <p:cNvSpPr>
            <a:spLocks noGrp="1"/>
          </p:cNvSpPr>
          <p:nvPr>
            <p:ph idx="4294967295"/>
          </p:nvPr>
        </p:nvSpPr>
        <p:spPr>
          <a:xfrm>
            <a:off x="177006" y="1066800"/>
            <a:ext cx="8855625" cy="3200400"/>
          </a:xfrm>
        </p:spPr>
        <p:txBody>
          <a:bodyPr/>
          <a:lstStyle/>
          <a:p>
            <a:r>
              <a:rPr lang="en-US" sz="1600" dirty="0"/>
              <a:t>However, UCAP accreditation may not be a good proxy for perfectly available capacity when accounting for fleet wide interactions of thermal resources</a:t>
            </a:r>
          </a:p>
          <a:p>
            <a:r>
              <a:rPr lang="en-US" sz="1600" dirty="0"/>
              <a:t>Sum of all individual thermal resource UCAP values may be greater than the actual fleet wide contribution towards reliability (i.e., the thermal resource ELCC)</a:t>
            </a:r>
          </a:p>
          <a:p>
            <a:pPr lvl="1"/>
            <a:r>
              <a:rPr lang="en-US" sz="1400" dirty="0"/>
              <a:t>May or may not affect PRM</a:t>
            </a:r>
          </a:p>
          <a:p>
            <a:pPr marL="192087" lvl="1" indent="0">
              <a:buNone/>
            </a:pPr>
            <a:endParaRPr lang="en-US" sz="1400" dirty="0"/>
          </a:p>
          <a:p>
            <a:pPr lvl="1"/>
            <a:endParaRPr lang="en-US" sz="1400" dirty="0"/>
          </a:p>
          <a:p>
            <a:pPr lvl="1"/>
            <a:endParaRPr lang="en-US" sz="1400" dirty="0"/>
          </a:p>
          <a:p>
            <a:pPr>
              <a:buFont typeface="Wingdings" pitchFamily="2" charset="2"/>
              <a:buNone/>
            </a:pPr>
            <a:endParaRPr lang="en-US" sz="1400" dirty="0"/>
          </a:p>
          <a:p>
            <a:endParaRPr lang="en-US" sz="1400" dirty="0"/>
          </a:p>
          <a:p>
            <a:pPr>
              <a:buFont typeface="Wingdings" pitchFamily="2" charset="2"/>
              <a:buNone/>
            </a:pPr>
            <a:endParaRPr lang="en-US" sz="1400" dirty="0"/>
          </a:p>
        </p:txBody>
      </p:sp>
      <p:sp>
        <p:nvSpPr>
          <p:cNvPr id="8" name="TextBox 7">
            <a:extLst>
              <a:ext uri="{FF2B5EF4-FFF2-40B4-BE49-F238E27FC236}">
                <a16:creationId xmlns:a16="http://schemas.microsoft.com/office/drawing/2014/main" id="{3553538B-D78E-44E1-98BA-5C56F9F8659D}"/>
              </a:ext>
            </a:extLst>
          </p:cNvPr>
          <p:cNvSpPr txBox="1"/>
          <p:nvPr/>
        </p:nvSpPr>
        <p:spPr>
          <a:xfrm>
            <a:off x="62728" y="2688212"/>
            <a:ext cx="4572000" cy="1705082"/>
          </a:xfrm>
          <a:prstGeom prst="rect">
            <a:avLst/>
          </a:prstGeom>
          <a:noFill/>
        </p:spPr>
        <p:txBody>
          <a:bodyPr wrap="square">
            <a:spAutoFit/>
          </a:bodyPr>
          <a:lstStyle/>
          <a:p>
            <a:pPr marL="190500" marR="0" lvl="0" indent="-190500" algn="l" defTabSz="914400" rtl="0" eaLnBrk="0" fontAlgn="base" latinLnBrk="0" hangingPunct="0">
              <a:lnSpc>
                <a:spcPct val="100000"/>
              </a:lnSpc>
              <a:spcBef>
                <a:spcPct val="60000"/>
              </a:spcBef>
              <a:spcAft>
                <a:spcPct val="0"/>
              </a:spcAft>
              <a:buClr>
                <a:srgbClr val="0061B2"/>
              </a:buClr>
              <a:buSzTx/>
              <a:buFont typeface="Wingdings" pitchFamily="2" charset="2"/>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Key fleet wide interactive outage effect categories include:</a:t>
            </a:r>
          </a:p>
          <a:p>
            <a:pPr marL="381000" marR="0" lvl="1" indent="-188913" algn="l" defTabSz="914400" rtl="0" eaLnBrk="0" fontAlgn="base" latinLnBrk="0" hangingPunct="0">
              <a:lnSpc>
                <a:spcPct val="100000"/>
              </a:lnSpc>
              <a:spcBef>
                <a:spcPct val="30000"/>
              </a:spcBef>
              <a:spcAft>
                <a:spcPct val="0"/>
              </a:spcAft>
              <a:buClr>
                <a:srgbClr val="0061B2"/>
              </a:buClr>
              <a:buSzTx/>
              <a:buFont typeface="Wingdings"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rPr>
              <a:t>Outage varia</a:t>
            </a:r>
            <a:r>
              <a:rPr lang="en-US" sz="1400" kern="0" dirty="0" err="1">
                <a:solidFill>
                  <a:srgbClr val="000000"/>
                </a:solidFill>
                <a:latin typeface="Arial"/>
              </a:rPr>
              <a:t>bility</a:t>
            </a:r>
            <a:endParaRPr kumimoji="0" lang="en-US" sz="1400" b="0" i="0" u="none" strike="noStrike" kern="0" cap="none" spc="0" normalizeH="0" baseline="0" noProof="0" dirty="0">
              <a:ln>
                <a:noFill/>
              </a:ln>
              <a:solidFill>
                <a:srgbClr val="000000"/>
              </a:solidFill>
              <a:effectLst/>
              <a:uLnTx/>
              <a:uFillTx/>
              <a:latin typeface="Arial"/>
            </a:endParaRPr>
          </a:p>
          <a:p>
            <a:pPr marL="381000" marR="0" lvl="1" indent="-188913" algn="l" defTabSz="914400" rtl="0" eaLnBrk="0" fontAlgn="base" latinLnBrk="0" hangingPunct="0">
              <a:lnSpc>
                <a:spcPct val="100000"/>
              </a:lnSpc>
              <a:spcBef>
                <a:spcPct val="30000"/>
              </a:spcBef>
              <a:spcAft>
                <a:spcPct val="0"/>
              </a:spcAft>
              <a:buClr>
                <a:srgbClr val="0061B2"/>
              </a:buClr>
              <a:buSzTx/>
              <a:buFont typeface="Wingdings"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rPr>
              <a:t>Common mode failures</a:t>
            </a:r>
          </a:p>
          <a:p>
            <a:pPr marL="381000" marR="0" lvl="1" indent="-188913" algn="l" defTabSz="914400" rtl="0" eaLnBrk="0" fontAlgn="base" latinLnBrk="0" hangingPunct="0">
              <a:lnSpc>
                <a:spcPct val="100000"/>
              </a:lnSpc>
              <a:spcBef>
                <a:spcPct val="30000"/>
              </a:spcBef>
              <a:spcAft>
                <a:spcPct val="0"/>
              </a:spcAft>
              <a:buClr>
                <a:srgbClr val="0061B2"/>
              </a:buClr>
              <a:buSzTx/>
              <a:buFont typeface="Wingdings"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rPr>
              <a:t>Weather dependent outages</a:t>
            </a:r>
          </a:p>
          <a:p>
            <a:pPr marL="381000" marR="0" lvl="1" indent="-188913" algn="l" defTabSz="914400" rtl="0" eaLnBrk="0" fontAlgn="base" latinLnBrk="0" hangingPunct="0">
              <a:lnSpc>
                <a:spcPct val="100000"/>
              </a:lnSpc>
              <a:spcBef>
                <a:spcPct val="30000"/>
              </a:spcBef>
              <a:spcAft>
                <a:spcPct val="0"/>
              </a:spcAft>
              <a:buClr>
                <a:srgbClr val="0061B2"/>
              </a:buClr>
              <a:buSzTx/>
              <a:buFont typeface="Wingdings"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rPr>
              <a:t>Fuel availability outages</a:t>
            </a:r>
          </a:p>
        </p:txBody>
      </p:sp>
      <p:pic>
        <p:nvPicPr>
          <p:cNvPr id="6" name="Picture 5">
            <a:extLst>
              <a:ext uri="{FF2B5EF4-FFF2-40B4-BE49-F238E27FC236}">
                <a16:creationId xmlns:a16="http://schemas.microsoft.com/office/drawing/2014/main" id="{562DE842-8A11-2D7C-8241-E58AA3C68466}"/>
              </a:ext>
            </a:extLst>
          </p:cNvPr>
          <p:cNvPicPr>
            <a:picLocks noChangeAspect="1"/>
          </p:cNvPicPr>
          <p:nvPr/>
        </p:nvPicPr>
        <p:blipFill>
          <a:blip r:embed="rId3"/>
          <a:stretch>
            <a:fillRect/>
          </a:stretch>
        </p:blipFill>
        <p:spPr>
          <a:xfrm>
            <a:off x="5036807" y="2235509"/>
            <a:ext cx="3896320" cy="4063382"/>
          </a:xfrm>
          <a:prstGeom prst="rect">
            <a:avLst/>
          </a:prstGeom>
        </p:spPr>
      </p:pic>
    </p:spTree>
    <p:extLst>
      <p:ext uri="{BB962C8B-B14F-4D97-AF65-F5344CB8AC3E}">
        <p14:creationId xmlns:p14="http://schemas.microsoft.com/office/powerpoint/2010/main" val="10773790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7AAFA-DC90-472F-0C45-23735DCC67C3}"/>
              </a:ext>
            </a:extLst>
          </p:cNvPr>
          <p:cNvPicPr>
            <a:picLocks noChangeAspect="1"/>
          </p:cNvPicPr>
          <p:nvPr/>
        </p:nvPicPr>
        <p:blipFill>
          <a:blip r:embed="rId3"/>
          <a:stretch>
            <a:fillRect/>
          </a:stretch>
        </p:blipFill>
        <p:spPr>
          <a:xfrm>
            <a:off x="1143000" y="2057400"/>
            <a:ext cx="6635827" cy="4165942"/>
          </a:xfrm>
          <a:prstGeom prst="rect">
            <a:avLst/>
          </a:prstGeom>
        </p:spPr>
      </p:pic>
      <p:sp>
        <p:nvSpPr>
          <p:cNvPr id="4" name="Content Placeholder 4">
            <a:extLst>
              <a:ext uri="{FF2B5EF4-FFF2-40B4-BE49-F238E27FC236}">
                <a16:creationId xmlns:a16="http://schemas.microsoft.com/office/drawing/2014/main" id="{1206121B-C5F0-446A-926E-E8CB26AE0F19}"/>
              </a:ext>
            </a:extLst>
          </p:cNvPr>
          <p:cNvSpPr txBox="1">
            <a:spLocks/>
          </p:cNvSpPr>
          <p:nvPr/>
        </p:nvSpPr>
        <p:spPr>
          <a:xfrm>
            <a:off x="314325" y="1097280"/>
            <a:ext cx="8524875" cy="4890826"/>
          </a:xfrm>
          <a:prstGeom prst="rect">
            <a:avLst/>
          </a:prstGeom>
        </p:spPr>
        <p:txBody>
          <a:bodyPr/>
          <a:lst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r>
              <a:rPr lang="en-US" kern="0" dirty="0"/>
              <a:t>What level of reserves are needed to cover the impact of outages?</a:t>
            </a:r>
          </a:p>
          <a:p>
            <a:pPr lvl="1"/>
            <a:r>
              <a:rPr lang="en-US" kern="0" dirty="0"/>
              <a:t>UCAP accounting using EFORd presumes only average outages need to be addressed. </a:t>
            </a:r>
          </a:p>
        </p:txBody>
      </p:sp>
      <p:sp>
        <p:nvSpPr>
          <p:cNvPr id="17" name="Title 16">
            <a:extLst>
              <a:ext uri="{FF2B5EF4-FFF2-40B4-BE49-F238E27FC236}">
                <a16:creationId xmlns:a16="http://schemas.microsoft.com/office/drawing/2014/main" id="{406929E7-C4E6-4042-82E5-350F749CAF88}"/>
              </a:ext>
            </a:extLst>
          </p:cNvPr>
          <p:cNvSpPr>
            <a:spLocks noGrp="1"/>
          </p:cNvSpPr>
          <p:nvPr>
            <p:ph type="title"/>
          </p:nvPr>
        </p:nvSpPr>
        <p:spPr/>
        <p:txBody>
          <a:bodyPr/>
          <a:lstStyle/>
          <a:p>
            <a:r>
              <a:rPr lang="en-US" dirty="0"/>
              <a:t>Outage Variability</a:t>
            </a:r>
          </a:p>
        </p:txBody>
      </p:sp>
    </p:spTree>
    <p:extLst>
      <p:ext uri="{BB962C8B-B14F-4D97-AF65-F5344CB8AC3E}">
        <p14:creationId xmlns:p14="http://schemas.microsoft.com/office/powerpoint/2010/main" val="1284254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0BB19-4775-0F5B-AEFB-541950819653}"/>
              </a:ext>
            </a:extLst>
          </p:cNvPr>
          <p:cNvPicPr>
            <a:picLocks noChangeAspect="1"/>
          </p:cNvPicPr>
          <p:nvPr/>
        </p:nvPicPr>
        <p:blipFill>
          <a:blip r:embed="rId3"/>
          <a:stretch>
            <a:fillRect/>
          </a:stretch>
        </p:blipFill>
        <p:spPr>
          <a:xfrm>
            <a:off x="2209800" y="1927510"/>
            <a:ext cx="4230845" cy="4382307"/>
          </a:xfrm>
          <a:prstGeom prst="rect">
            <a:avLst/>
          </a:prstGeom>
        </p:spPr>
      </p:pic>
      <p:sp>
        <p:nvSpPr>
          <p:cNvPr id="2" name="Title 1"/>
          <p:cNvSpPr>
            <a:spLocks noGrp="1"/>
          </p:cNvSpPr>
          <p:nvPr>
            <p:ph type="title"/>
          </p:nvPr>
        </p:nvSpPr>
        <p:spPr/>
        <p:txBody>
          <a:bodyPr/>
          <a:lstStyle/>
          <a:p>
            <a:r>
              <a:rPr lang="en-US" dirty="0"/>
              <a:t>Outage Variability</a:t>
            </a:r>
          </a:p>
        </p:txBody>
      </p:sp>
      <p:sp>
        <p:nvSpPr>
          <p:cNvPr id="4" name="Content Placeholder 4">
            <a:extLst>
              <a:ext uri="{FF2B5EF4-FFF2-40B4-BE49-F238E27FC236}">
                <a16:creationId xmlns:a16="http://schemas.microsoft.com/office/drawing/2014/main" id="{1206121B-C5F0-446A-926E-E8CB26AE0F19}"/>
              </a:ext>
            </a:extLst>
          </p:cNvPr>
          <p:cNvSpPr txBox="1">
            <a:spLocks/>
          </p:cNvSpPr>
          <p:nvPr/>
        </p:nvSpPr>
        <p:spPr>
          <a:xfrm>
            <a:off x="314325" y="1097280"/>
            <a:ext cx="8524875" cy="4890826"/>
          </a:xfrm>
          <a:prstGeom prst="rect">
            <a:avLst/>
          </a:prstGeom>
        </p:spPr>
        <p:txBody>
          <a:bodyPr/>
          <a:lst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r>
              <a:rPr lang="en-US" sz="1600" kern="0" dirty="0"/>
              <a:t>Outage variability is generally hidden in the PRM assessment.</a:t>
            </a:r>
          </a:p>
          <a:p>
            <a:r>
              <a:rPr lang="en-US" sz="1600" kern="0" dirty="0"/>
              <a:t>This issue would not be expected to affect PRM, only resource accreditation</a:t>
            </a:r>
          </a:p>
        </p:txBody>
      </p:sp>
    </p:spTree>
    <p:extLst>
      <p:ext uri="{BB962C8B-B14F-4D97-AF65-F5344CB8AC3E}">
        <p14:creationId xmlns:p14="http://schemas.microsoft.com/office/powerpoint/2010/main" val="38117229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1487-3E9D-9334-D6F8-11FDB9C9E87F}"/>
              </a:ext>
            </a:extLst>
          </p:cNvPr>
          <p:cNvSpPr>
            <a:spLocks noGrp="1"/>
          </p:cNvSpPr>
          <p:nvPr>
            <p:ph type="title"/>
          </p:nvPr>
        </p:nvSpPr>
        <p:spPr/>
        <p:txBody>
          <a:bodyPr/>
          <a:lstStyle/>
          <a:p>
            <a:r>
              <a:rPr lang="en-US" dirty="0"/>
              <a:t>ELCC Matrix</a:t>
            </a:r>
          </a:p>
        </p:txBody>
      </p:sp>
      <p:graphicFrame>
        <p:nvGraphicFramePr>
          <p:cNvPr id="4" name="Table 3">
            <a:extLst>
              <a:ext uri="{FF2B5EF4-FFF2-40B4-BE49-F238E27FC236}">
                <a16:creationId xmlns:a16="http://schemas.microsoft.com/office/drawing/2014/main" id="{F16FAE8E-A780-5088-B2C1-84028D0B60A1}"/>
              </a:ext>
            </a:extLst>
          </p:cNvPr>
          <p:cNvGraphicFramePr>
            <a:graphicFrameLocks noGrp="1"/>
          </p:cNvGraphicFramePr>
          <p:nvPr>
            <p:extLst>
              <p:ext uri="{D42A27DB-BD31-4B8C-83A1-F6EECF244321}">
                <p14:modId xmlns:p14="http://schemas.microsoft.com/office/powerpoint/2010/main" val="1098323561"/>
              </p:ext>
            </p:extLst>
          </p:nvPr>
        </p:nvGraphicFramePr>
        <p:xfrm>
          <a:off x="313148" y="1682287"/>
          <a:ext cx="8517703" cy="3996055"/>
        </p:xfrm>
        <a:graphic>
          <a:graphicData uri="http://schemas.openxmlformats.org/drawingml/2006/table">
            <a:tbl>
              <a:tblPr firstRow="1" firstCol="1" bandRow="1"/>
              <a:tblGrid>
                <a:gridCol w="900887">
                  <a:extLst>
                    <a:ext uri="{9D8B030D-6E8A-4147-A177-3AD203B41FA5}">
                      <a16:colId xmlns:a16="http://schemas.microsoft.com/office/drawing/2014/main" val="2041317158"/>
                    </a:ext>
                  </a:extLst>
                </a:gridCol>
                <a:gridCol w="1286984">
                  <a:extLst>
                    <a:ext uri="{9D8B030D-6E8A-4147-A177-3AD203B41FA5}">
                      <a16:colId xmlns:a16="http://schemas.microsoft.com/office/drawing/2014/main" val="3338063255"/>
                    </a:ext>
                  </a:extLst>
                </a:gridCol>
                <a:gridCol w="1286984">
                  <a:extLst>
                    <a:ext uri="{9D8B030D-6E8A-4147-A177-3AD203B41FA5}">
                      <a16:colId xmlns:a16="http://schemas.microsoft.com/office/drawing/2014/main" val="857727356"/>
                    </a:ext>
                  </a:extLst>
                </a:gridCol>
                <a:gridCol w="1286984">
                  <a:extLst>
                    <a:ext uri="{9D8B030D-6E8A-4147-A177-3AD203B41FA5}">
                      <a16:colId xmlns:a16="http://schemas.microsoft.com/office/drawing/2014/main" val="392881472"/>
                    </a:ext>
                  </a:extLst>
                </a:gridCol>
                <a:gridCol w="1286984">
                  <a:extLst>
                    <a:ext uri="{9D8B030D-6E8A-4147-A177-3AD203B41FA5}">
                      <a16:colId xmlns:a16="http://schemas.microsoft.com/office/drawing/2014/main" val="3450700206"/>
                    </a:ext>
                  </a:extLst>
                </a:gridCol>
                <a:gridCol w="1463040">
                  <a:extLst>
                    <a:ext uri="{9D8B030D-6E8A-4147-A177-3AD203B41FA5}">
                      <a16:colId xmlns:a16="http://schemas.microsoft.com/office/drawing/2014/main" val="1021943046"/>
                    </a:ext>
                  </a:extLst>
                </a:gridCol>
                <a:gridCol w="1005840">
                  <a:extLst>
                    <a:ext uri="{9D8B030D-6E8A-4147-A177-3AD203B41FA5}">
                      <a16:colId xmlns:a16="http://schemas.microsoft.com/office/drawing/2014/main" val="3872936611"/>
                    </a:ext>
                  </a:extLst>
                </a:gridCol>
              </a:tblGrid>
              <a:tr h="190500">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ELCC Scenario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Battery Penetration </a:t>
                      </a:r>
                    </a:p>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(GW)</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Solar Penetration (GW)</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Wind Penetration (GW)</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Thermal Penetration </a:t>
                      </a:r>
                    </a:p>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(GW)</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Cold Weather Outage Assumption</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Fuel Availability Assumption</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587243"/>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Exclude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Exclude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170056"/>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22070570"/>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23790321"/>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Exclude 2011 and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1393889"/>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9267057"/>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0225578"/>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Include 2011 and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53476522"/>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6713601"/>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4293022"/>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Exclude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Include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214265"/>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88749090"/>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97060314"/>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Exclude 2011 and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11529301"/>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31858400"/>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4810460"/>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Include 2011 and 2021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17303083"/>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Portfolio</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08805180"/>
                  </a:ext>
                </a:extLst>
              </a:tr>
              <a:tr h="19050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6819041"/>
                  </a:ext>
                </a:extLst>
              </a:tr>
            </a:tbl>
          </a:graphicData>
        </a:graphic>
      </p:graphicFrame>
    </p:spTree>
    <p:extLst>
      <p:ext uri="{BB962C8B-B14F-4D97-AF65-F5344CB8AC3E}">
        <p14:creationId xmlns:p14="http://schemas.microsoft.com/office/powerpoint/2010/main" val="2474959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7372C-97E2-1E5F-FD9E-494EF5D93394}"/>
              </a:ext>
            </a:extLst>
          </p:cNvPr>
          <p:cNvSpPr>
            <a:spLocks noGrp="1"/>
          </p:cNvSpPr>
          <p:nvPr>
            <p:ph type="title"/>
          </p:nvPr>
        </p:nvSpPr>
        <p:spPr/>
        <p:txBody>
          <a:bodyPr/>
          <a:lstStyle/>
          <a:p>
            <a:r>
              <a:rPr lang="en-US" dirty="0"/>
              <a:t>ERCOT Resource Mix as Modeled within SERVM for 2024 </a:t>
            </a:r>
          </a:p>
        </p:txBody>
      </p:sp>
      <p:graphicFrame>
        <p:nvGraphicFramePr>
          <p:cNvPr id="6" name="Table 5">
            <a:extLst>
              <a:ext uri="{FF2B5EF4-FFF2-40B4-BE49-F238E27FC236}">
                <a16:creationId xmlns:a16="http://schemas.microsoft.com/office/drawing/2014/main" id="{73261E75-2BF0-1965-9E09-49E480AAD1B2}"/>
              </a:ext>
            </a:extLst>
          </p:cNvPr>
          <p:cNvGraphicFramePr>
            <a:graphicFrameLocks noGrp="1"/>
          </p:cNvGraphicFramePr>
          <p:nvPr/>
        </p:nvGraphicFramePr>
        <p:xfrm>
          <a:off x="2993850" y="1403044"/>
          <a:ext cx="3156300" cy="4535805"/>
        </p:xfrm>
        <a:graphic>
          <a:graphicData uri="http://schemas.openxmlformats.org/drawingml/2006/table">
            <a:tbl>
              <a:tblPr>
                <a:tableStyleId>{5C22544A-7EE6-4342-B048-85BDC9FD1C3A}</a:tableStyleId>
              </a:tblPr>
              <a:tblGrid>
                <a:gridCol w="1522970">
                  <a:extLst>
                    <a:ext uri="{9D8B030D-6E8A-4147-A177-3AD203B41FA5}">
                      <a16:colId xmlns:a16="http://schemas.microsoft.com/office/drawing/2014/main" val="476087341"/>
                    </a:ext>
                  </a:extLst>
                </a:gridCol>
                <a:gridCol w="1633330">
                  <a:extLst>
                    <a:ext uri="{9D8B030D-6E8A-4147-A177-3AD203B41FA5}">
                      <a16:colId xmlns:a16="http://schemas.microsoft.com/office/drawing/2014/main" val="3174937193"/>
                    </a:ext>
                  </a:extLst>
                </a:gridCol>
              </a:tblGrid>
              <a:tr h="190500">
                <a:tc>
                  <a:txBody>
                    <a:bodyPr/>
                    <a:lstStyle/>
                    <a:p>
                      <a:pPr algn="ctr" fontAlgn="b"/>
                      <a:r>
                        <a:rPr lang="en-US" sz="1100" b="1" u="none" strike="noStrike" dirty="0">
                          <a:effectLst/>
                        </a:rPr>
                        <a:t>Unit Type</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Capacity </a:t>
                      </a:r>
                    </a:p>
                    <a:p>
                      <a:pPr algn="ctr" fontAlgn="b"/>
                      <a:r>
                        <a:rPr lang="en-US" sz="1100" b="1" u="none" strike="noStrike" dirty="0">
                          <a:effectLst/>
                        </a:rPr>
                        <a:t>(MW)</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952237"/>
                  </a:ext>
                </a:extLst>
              </a:tr>
              <a:tr h="190500">
                <a:tc>
                  <a:txBody>
                    <a:bodyPr/>
                    <a:lstStyle/>
                    <a:p>
                      <a:pPr algn="ctr" fontAlgn="b"/>
                      <a:r>
                        <a:rPr lang="en-US" sz="1100" u="none" strike="noStrike" dirty="0">
                          <a:effectLst/>
                        </a:rPr>
                        <a:t>4CP</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100" u="none" strike="noStrike" dirty="0">
                          <a:effectLst/>
                        </a:rPr>
                        <a:t>900</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064265106"/>
                  </a:ext>
                </a:extLst>
              </a:tr>
              <a:tr h="190500">
                <a:tc>
                  <a:txBody>
                    <a:bodyPr/>
                    <a:lstStyle/>
                    <a:p>
                      <a:pPr algn="ctr" fontAlgn="b"/>
                      <a:r>
                        <a:rPr lang="en-US" sz="1100" u="none" strike="noStrike">
                          <a:effectLst/>
                        </a:rPr>
                        <a:t>BIOMASS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163</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74845625"/>
                  </a:ext>
                </a:extLst>
              </a:tr>
              <a:tr h="190500">
                <a:tc>
                  <a:txBody>
                    <a:bodyPr/>
                    <a:lstStyle/>
                    <a:p>
                      <a:pPr algn="ctr" fontAlgn="b"/>
                      <a:r>
                        <a:rPr lang="en-US" sz="1100" u="none" strike="noStrike" dirty="0">
                          <a:effectLst/>
                        </a:rPr>
                        <a:t>COAL</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13,568</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669597760"/>
                  </a:ext>
                </a:extLst>
              </a:tr>
              <a:tr h="190500">
                <a:tc>
                  <a:txBody>
                    <a:bodyPr/>
                    <a:lstStyle/>
                    <a:p>
                      <a:pPr algn="ctr" fontAlgn="b"/>
                      <a:r>
                        <a:rPr lang="en-US" sz="1100" u="none" strike="noStrike">
                          <a:effectLst/>
                        </a:rPr>
                        <a:t>ERS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9731380"/>
                  </a:ext>
                </a:extLst>
              </a:tr>
              <a:tr h="190500">
                <a:tc>
                  <a:txBody>
                    <a:bodyPr/>
                    <a:lstStyle/>
                    <a:p>
                      <a:pPr algn="ctr" fontAlgn="b"/>
                      <a:r>
                        <a:rPr lang="en-US" sz="1100" u="none" strike="noStrike" dirty="0">
                          <a:effectLst/>
                        </a:rPr>
                        <a:t>GAS-CC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31,132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4079656646"/>
                  </a:ext>
                </a:extLst>
              </a:tr>
              <a:tr h="190500">
                <a:tc>
                  <a:txBody>
                    <a:bodyPr/>
                    <a:lstStyle/>
                    <a:p>
                      <a:pPr algn="ctr" fontAlgn="b"/>
                      <a:r>
                        <a:rPr lang="en-US" sz="1100" u="none" strike="noStrike">
                          <a:effectLst/>
                        </a:rPr>
                        <a:t>GAS-GT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6,085</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13158325"/>
                  </a:ext>
                </a:extLst>
              </a:tr>
              <a:tr h="190500">
                <a:tc>
                  <a:txBody>
                    <a:bodyPr/>
                    <a:lstStyle/>
                    <a:p>
                      <a:pPr algn="ctr" fontAlgn="b"/>
                      <a:r>
                        <a:rPr lang="en-US" sz="1100" u="none" strike="noStrike" dirty="0">
                          <a:effectLst/>
                        </a:rPr>
                        <a:t>GAS-IC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922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279390933"/>
                  </a:ext>
                </a:extLst>
              </a:tr>
              <a:tr h="190500">
                <a:tc>
                  <a:txBody>
                    <a:bodyPr/>
                    <a:lstStyle/>
                    <a:p>
                      <a:pPr algn="ctr" fontAlgn="b"/>
                      <a:r>
                        <a:rPr lang="en-US" sz="1100" u="none" strike="noStrike">
                          <a:effectLst/>
                        </a:rPr>
                        <a:t>GAS-ST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10,717</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78453892"/>
                  </a:ext>
                </a:extLst>
              </a:tr>
              <a:tr h="190500">
                <a:tc>
                  <a:txBody>
                    <a:bodyPr/>
                    <a:lstStyle/>
                    <a:p>
                      <a:pPr algn="ctr" fontAlgn="b"/>
                      <a:r>
                        <a:rPr lang="en-US" sz="1100" u="none" strike="noStrike" dirty="0">
                          <a:effectLst/>
                        </a:rPr>
                        <a:t>HYDRO</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475</a:t>
                      </a:r>
                    </a:p>
                  </a:txBody>
                  <a:tcPr marL="9525" marR="9525" marT="9525" marB="0" anchor="ctr">
                    <a:solidFill>
                      <a:schemeClr val="bg1">
                        <a:lumMod val="85000"/>
                      </a:schemeClr>
                    </a:solidFill>
                  </a:tcPr>
                </a:tc>
                <a:extLst>
                  <a:ext uri="{0D108BD9-81ED-4DB2-BD59-A6C34878D82A}">
                    <a16:rowId xmlns:a16="http://schemas.microsoft.com/office/drawing/2014/main" val="4113659335"/>
                  </a:ext>
                </a:extLst>
              </a:tr>
              <a:tr h="190500">
                <a:tc>
                  <a:txBody>
                    <a:bodyPr/>
                    <a:lstStyle/>
                    <a:p>
                      <a:pPr algn="ctr" fontAlgn="b"/>
                      <a:r>
                        <a:rPr lang="en-US" sz="1100" u="none" strike="noStrike">
                          <a:effectLst/>
                        </a:rPr>
                        <a:t>LRs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1,591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15002261"/>
                  </a:ext>
                </a:extLst>
              </a:tr>
              <a:tr h="190500">
                <a:tc>
                  <a:txBody>
                    <a:bodyPr/>
                    <a:lstStyle/>
                    <a:p>
                      <a:pPr algn="ctr" fontAlgn="b"/>
                      <a:r>
                        <a:rPr lang="en-US" sz="1100" u="none" strike="noStrike" dirty="0">
                          <a:effectLst/>
                        </a:rPr>
                        <a:t>NUCLEAR</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4,973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891505175"/>
                  </a:ext>
                </a:extLst>
              </a:tr>
              <a:tr h="190500">
                <a:tc>
                  <a:txBody>
                    <a:bodyPr/>
                    <a:lstStyle/>
                    <a:p>
                      <a:pPr algn="ctr" fontAlgn="b"/>
                      <a:r>
                        <a:rPr lang="en-US" sz="1100" u="none" strike="noStrike">
                          <a:effectLst/>
                        </a:rPr>
                        <a:t>PBPC</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91119636"/>
                  </a:ext>
                </a:extLst>
              </a:tr>
              <a:tr h="190500">
                <a:tc>
                  <a:txBody>
                    <a:bodyPr/>
                    <a:lstStyle/>
                    <a:p>
                      <a:pPr algn="ctr" fontAlgn="b"/>
                      <a:r>
                        <a:rPr lang="en-US" sz="1100" u="none" strike="noStrike" dirty="0">
                          <a:effectLst/>
                        </a:rPr>
                        <a:t>PRD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1,500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582292926"/>
                  </a:ext>
                </a:extLst>
              </a:tr>
              <a:tr h="190500">
                <a:tc>
                  <a:txBody>
                    <a:bodyPr/>
                    <a:lstStyle/>
                    <a:p>
                      <a:pPr algn="ctr" fontAlgn="b"/>
                      <a:r>
                        <a:rPr lang="en-US" sz="1100" u="none" strike="noStrike">
                          <a:effectLst/>
                        </a:rPr>
                        <a:t>PUNS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4,262</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67183440"/>
                  </a:ext>
                </a:extLst>
              </a:tr>
              <a:tr h="190500">
                <a:tc>
                  <a:txBody>
                    <a:bodyPr/>
                    <a:lstStyle/>
                    <a:p>
                      <a:pPr algn="ctr" fontAlgn="b"/>
                      <a:r>
                        <a:rPr lang="en-US" sz="1100" u="none" strike="noStrike" dirty="0">
                          <a:effectLst/>
                        </a:rPr>
                        <a:t>Reserve Shed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2,800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643519362"/>
                  </a:ext>
                </a:extLst>
              </a:tr>
              <a:tr h="190500">
                <a:tc>
                  <a:txBody>
                    <a:bodyPr/>
                    <a:lstStyle/>
                    <a:p>
                      <a:pPr algn="ctr" fontAlgn="b"/>
                      <a:r>
                        <a:rPr lang="en-US" sz="1100" u="none" strike="noStrike">
                          <a:effectLst/>
                        </a:rPr>
                        <a:t>SOLAR</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34,951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77640414"/>
                  </a:ext>
                </a:extLst>
              </a:tr>
              <a:tr h="190500">
                <a:tc>
                  <a:txBody>
                    <a:bodyPr/>
                    <a:lstStyle/>
                    <a:p>
                      <a:pPr algn="ctr" fontAlgn="b"/>
                      <a:r>
                        <a:rPr lang="en-US" sz="1100" u="none" strike="noStrike" dirty="0">
                          <a:effectLst/>
                        </a:rPr>
                        <a:t>STORAGE</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7,620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987744906"/>
                  </a:ext>
                </a:extLst>
              </a:tr>
              <a:tr h="190500">
                <a:tc>
                  <a:txBody>
                    <a:bodyPr/>
                    <a:lstStyle/>
                    <a:p>
                      <a:pPr algn="ctr" fontAlgn="b"/>
                      <a:r>
                        <a:rPr lang="en-US" sz="1100" u="none" strike="noStrike">
                          <a:effectLst/>
                        </a:rPr>
                        <a:t>TDSP</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2021136"/>
                  </a:ext>
                </a:extLst>
              </a:tr>
              <a:tr h="190500">
                <a:tc>
                  <a:txBody>
                    <a:bodyPr/>
                    <a:lstStyle/>
                    <a:p>
                      <a:pPr algn="ctr" fontAlgn="b"/>
                      <a:r>
                        <a:rPr lang="en-US" sz="1100" u="none" strike="noStrike" dirty="0">
                          <a:effectLst/>
                        </a:rPr>
                        <a:t>WIND-C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5,900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587009653"/>
                  </a:ext>
                </a:extLst>
              </a:tr>
              <a:tr h="190500">
                <a:tc>
                  <a:txBody>
                    <a:bodyPr/>
                    <a:lstStyle/>
                    <a:p>
                      <a:pPr algn="ctr" fontAlgn="b"/>
                      <a:r>
                        <a:rPr lang="en-US" sz="1100" u="none" strike="noStrike">
                          <a:effectLst/>
                        </a:rPr>
                        <a:t>WIND-O</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29,233</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42096060"/>
                  </a:ext>
                </a:extLst>
              </a:tr>
              <a:tr h="190500">
                <a:tc>
                  <a:txBody>
                    <a:bodyPr/>
                    <a:lstStyle/>
                    <a:p>
                      <a:pPr algn="ctr" fontAlgn="b"/>
                      <a:r>
                        <a:rPr lang="en-US" sz="1100" u="none" strike="noStrike" dirty="0">
                          <a:effectLst/>
                        </a:rPr>
                        <a:t>WIND-P</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4,903</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0907097"/>
                  </a:ext>
                </a:extLst>
              </a:tr>
              <a:tr h="190500">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156,563</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656206"/>
                  </a:ext>
                </a:extLst>
              </a:tr>
            </a:tbl>
          </a:graphicData>
        </a:graphic>
      </p:graphicFrame>
    </p:spTree>
    <p:extLst>
      <p:ext uri="{BB962C8B-B14F-4D97-AF65-F5344CB8AC3E}">
        <p14:creationId xmlns:p14="http://schemas.microsoft.com/office/powerpoint/2010/main" val="205073221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5594D8-7F33-43D8-8197-F9036001AA80}"/>
              </a:ext>
            </a:extLst>
          </p:cNvPr>
          <p:cNvSpPr txBox="1">
            <a:spLocks/>
          </p:cNvSpPr>
          <p:nvPr/>
        </p:nvSpPr>
        <p:spPr>
          <a:xfrm>
            <a:off x="228599" y="1066800"/>
            <a:ext cx="4343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Model individual unit outages stochastically, including:</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Full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mean time to fail, mean time to repair </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Partial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derate percentage, mean time to fail, mean time to repair</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Startup Failure</a:t>
            </a:r>
            <a:r>
              <a:rPr kumimoji="0" lang="en-US" sz="1400" b="0" i="0" u="none" strike="noStrike" kern="1200" cap="none" spc="0" normalizeH="0" baseline="0" noProof="0" dirty="0">
                <a:ln>
                  <a:noFill/>
                </a:ln>
                <a:solidFill>
                  <a:srgbClr val="000000"/>
                </a:solidFill>
                <a:effectLst/>
                <a:uLnTx/>
                <a:uFillTx/>
                <a:latin typeface="Calibri"/>
                <a:ea typeface="+mn-ea"/>
                <a:cs typeface="+mn-cs"/>
              </a:rPr>
              <a:t>: rate</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Maintenance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random occurrence and limited scheduling flexibility</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Planned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known occurrence and substantial scheduling flexibility in fleet</a:t>
            </a:r>
          </a:p>
          <a:p>
            <a:pPr lvl="1">
              <a:buClr>
                <a:schemeClr val="accent6"/>
              </a:buClr>
              <a:buSzPct val="100000"/>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Distributions of outage parameters created from:</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Historical GADS data provided by ERCOT for most of the fleet (2018-2021 excluding Yuri events)</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Units without historical GADS data are linked to units with data by unit class and size</a:t>
            </a:r>
            <a:endParaRPr kumimoji="0" lang="en-US" b="0" i="0" u="none" strike="noStrike" kern="1200" cap="none" spc="0" normalizeH="0" baseline="0" noProof="0" dirty="0">
              <a:ln>
                <a:noFill/>
              </a:ln>
              <a:solidFill>
                <a:srgbClr val="000000"/>
              </a:solidFill>
              <a:effectLst/>
              <a:uLnTx/>
              <a:uFillTx/>
              <a:latin typeface="Calibri"/>
              <a:ea typeface="+mn-ea"/>
              <a:cs typeface="+mn-cs"/>
            </a:endParaRPr>
          </a:p>
          <a:p>
            <a:pPr lvl="1">
              <a:buClr>
                <a:schemeClr val="accent6"/>
              </a:buClr>
              <a:buSzPct val="100000"/>
              <a:buFont typeface="Wingdings" panose="05000000000000000000" pitchFamily="2" charset="2"/>
              <a:buChar char="§"/>
              <a:defRPr/>
            </a:pPr>
            <a:r>
              <a:rPr lang="en-US" dirty="0">
                <a:solidFill>
                  <a:srgbClr val="000000"/>
                </a:solidFill>
                <a:latin typeface="Calibri"/>
              </a:rPr>
              <a:t>Batteries were modeled with a 5% forced outage rate</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EDC5C7B-A2D7-FC28-579B-D59E260B9524}"/>
              </a:ext>
            </a:extLst>
          </p:cNvPr>
          <p:cNvPicPr>
            <a:picLocks noChangeAspect="1"/>
          </p:cNvPicPr>
          <p:nvPr/>
        </p:nvPicPr>
        <p:blipFill>
          <a:blip r:embed="rId2"/>
          <a:stretch>
            <a:fillRect/>
          </a:stretch>
        </p:blipFill>
        <p:spPr>
          <a:xfrm>
            <a:off x="4475266" y="1594784"/>
            <a:ext cx="4668734" cy="3142635"/>
          </a:xfrm>
          <a:prstGeom prst="rect">
            <a:avLst/>
          </a:prstGeom>
        </p:spPr>
      </p:pic>
      <p:sp>
        <p:nvSpPr>
          <p:cNvPr id="6" name="Title 5">
            <a:extLst>
              <a:ext uri="{FF2B5EF4-FFF2-40B4-BE49-F238E27FC236}">
                <a16:creationId xmlns:a16="http://schemas.microsoft.com/office/drawing/2014/main" id="{8D28EB05-9E52-0826-4273-63F58B1426E6}"/>
              </a:ext>
            </a:extLst>
          </p:cNvPr>
          <p:cNvSpPr>
            <a:spLocks noGrp="1"/>
          </p:cNvSpPr>
          <p:nvPr>
            <p:ph type="title"/>
          </p:nvPr>
        </p:nvSpPr>
        <p:spPr/>
        <p:txBody>
          <a:bodyPr/>
          <a:lstStyle/>
          <a:p>
            <a:r>
              <a:rPr lang="en-US" dirty="0"/>
              <a:t>Conventional Generator Outages</a:t>
            </a:r>
          </a:p>
        </p:txBody>
      </p:sp>
    </p:spTree>
    <p:extLst>
      <p:ext uri="{BB962C8B-B14F-4D97-AF65-F5344CB8AC3E}">
        <p14:creationId xmlns:p14="http://schemas.microsoft.com/office/powerpoint/2010/main" val="1589684059"/>
      </p:ext>
    </p:extLst>
  </p:cSld>
  <p:clrMapOvr>
    <a:masterClrMapping/>
  </p:clrMapOvr>
  <p:transition spd="med">
    <p:fade/>
  </p:transition>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Load">
  <a:themeElements>
    <a:clrScheme name="1_PresentationLoad 5">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fontScheme name="1_PresentationLoa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
      <a:clrScheme name="1_PresentationLoad 2">
        <a:dk1>
          <a:srgbClr val="000000"/>
        </a:dk1>
        <a:lt1>
          <a:srgbClr val="FFFFFF"/>
        </a:lt1>
        <a:dk2>
          <a:srgbClr val="38520E"/>
        </a:dk2>
        <a:lt2>
          <a:srgbClr val="FEA501"/>
        </a:lt2>
        <a:accent1>
          <a:srgbClr val="4C7013"/>
        </a:accent1>
        <a:accent2>
          <a:srgbClr val="6B9B1A"/>
        </a:accent2>
        <a:accent3>
          <a:srgbClr val="FFFFFF"/>
        </a:accent3>
        <a:accent4>
          <a:srgbClr val="000000"/>
        </a:accent4>
        <a:accent5>
          <a:srgbClr val="B2BBAA"/>
        </a:accent5>
        <a:accent6>
          <a:srgbClr val="608C16"/>
        </a:accent6>
        <a:hlink>
          <a:srgbClr val="90BA45"/>
        </a:hlink>
        <a:folHlink>
          <a:srgbClr val="B2CF7D"/>
        </a:folHlink>
      </a:clrScheme>
      <a:clrMap bg1="lt1" tx1="dk1" bg2="lt2" tx2="dk2" accent1="accent1" accent2="accent2" accent3="accent3" accent4="accent4" accent5="accent5" accent6="accent6" hlink="hlink" folHlink="folHlink"/>
    </a:extraClrScheme>
    <a:extraClrScheme>
      <a:clrScheme name="1_PresentationLoad 3">
        <a:dk1>
          <a:srgbClr val="000000"/>
        </a:dk1>
        <a:lt1>
          <a:srgbClr val="FFFFFF"/>
        </a:lt1>
        <a:dk2>
          <a:srgbClr val="920404"/>
        </a:dk2>
        <a:lt2>
          <a:srgbClr val="4C7013"/>
        </a:lt2>
        <a:accent1>
          <a:srgbClr val="E24203"/>
        </a:accent1>
        <a:accent2>
          <a:srgbClr val="FB7303"/>
        </a:accent2>
        <a:accent3>
          <a:srgbClr val="FFFFFF"/>
        </a:accent3>
        <a:accent4>
          <a:srgbClr val="000000"/>
        </a:accent4>
        <a:accent5>
          <a:srgbClr val="EEB0AA"/>
        </a:accent5>
        <a:accent6>
          <a:srgbClr val="E36802"/>
        </a:accent6>
        <a:hlink>
          <a:srgbClr val="FEA501"/>
        </a:hlink>
        <a:folHlink>
          <a:srgbClr val="FEC82E"/>
        </a:folHlink>
      </a:clrScheme>
      <a:clrMap bg1="lt1" tx1="dk1" bg2="lt2" tx2="dk2" accent1="accent1" accent2="accent2" accent3="accent3" accent4="accent4" accent5="accent5" accent6="accent6" hlink="hlink" folHlink="folHlink"/>
    </a:extraClrScheme>
    <a:extraClrScheme>
      <a:clrScheme name="1_PresentationLoad 4">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
      <a:clrScheme name="1_PresentationLoad 5">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
      <a:clrScheme name="1_PresentationLoad 6">
        <a:dk1>
          <a:srgbClr val="FEA501"/>
        </a:dk1>
        <a:lt1>
          <a:srgbClr val="FFFFFF"/>
        </a:lt1>
        <a:dk2>
          <a:srgbClr val="000000"/>
        </a:dk2>
        <a:lt2>
          <a:srgbClr val="38520E"/>
        </a:lt2>
        <a:accent1>
          <a:srgbClr val="4C7013"/>
        </a:accent1>
        <a:accent2>
          <a:srgbClr val="6B9B1A"/>
        </a:accent2>
        <a:accent3>
          <a:srgbClr val="AAAAAA"/>
        </a:accent3>
        <a:accent4>
          <a:srgbClr val="DADADA"/>
        </a:accent4>
        <a:accent5>
          <a:srgbClr val="B2BBAA"/>
        </a:accent5>
        <a:accent6>
          <a:srgbClr val="608C16"/>
        </a:accent6>
        <a:hlink>
          <a:srgbClr val="90BA45"/>
        </a:hlink>
        <a:folHlink>
          <a:srgbClr val="B2CF7D"/>
        </a:folHlink>
      </a:clrScheme>
      <a:clrMap bg1="dk2" tx1="lt1" bg2="dk1" tx2="lt2" accent1="accent1" accent2="accent2" accent3="accent3" accent4="accent4" accent5="accent5" accent6="accent6" hlink="hlink" folHlink="folHlink"/>
    </a:extraClrScheme>
    <a:extraClrScheme>
      <a:clrScheme name="1_PresentationLoad 7">
        <a:dk1>
          <a:srgbClr val="4C7013"/>
        </a:dk1>
        <a:lt1>
          <a:srgbClr val="FFFFFF"/>
        </a:lt1>
        <a:dk2>
          <a:srgbClr val="000000"/>
        </a:dk2>
        <a:lt2>
          <a:srgbClr val="920404"/>
        </a:lt2>
        <a:accent1>
          <a:srgbClr val="E24203"/>
        </a:accent1>
        <a:accent2>
          <a:srgbClr val="FB7303"/>
        </a:accent2>
        <a:accent3>
          <a:srgbClr val="AAAAAA"/>
        </a:accent3>
        <a:accent4>
          <a:srgbClr val="DADADA"/>
        </a:accent4>
        <a:accent5>
          <a:srgbClr val="EEB0AA"/>
        </a:accent5>
        <a:accent6>
          <a:srgbClr val="E36802"/>
        </a:accent6>
        <a:hlink>
          <a:srgbClr val="FEA501"/>
        </a:hlink>
        <a:folHlink>
          <a:srgbClr val="FEC82E"/>
        </a:folHlink>
      </a:clrScheme>
      <a:clrMap bg1="dk2" tx1="lt1" bg2="dk1" tx2="lt2" accent1="accent1" accent2="accent2" accent3="accent3" accent4="accent4" accent5="accent5" accent6="accent6" hlink="hlink" folHlink="folHlink"/>
    </a:extraClrScheme>
    <a:extraClrScheme>
      <a:clrScheme name="1_PresentationLoad 8">
        <a:dk1>
          <a:srgbClr val="4C7013"/>
        </a:dk1>
        <a:lt1>
          <a:srgbClr val="FFFFFF"/>
        </a:lt1>
        <a:dk2>
          <a:srgbClr val="000000"/>
        </a:dk2>
        <a:lt2>
          <a:srgbClr val="920404"/>
        </a:lt2>
        <a:accent1>
          <a:srgbClr val="C40505"/>
        </a:accent1>
        <a:accent2>
          <a:srgbClr val="D03737"/>
        </a:accent2>
        <a:accent3>
          <a:srgbClr val="AAAAAA"/>
        </a:accent3>
        <a:accent4>
          <a:srgbClr val="DADADA"/>
        </a:accent4>
        <a:accent5>
          <a:srgbClr val="DEAAAA"/>
        </a:accent5>
        <a:accent6>
          <a:srgbClr val="BC3131"/>
        </a:accent6>
        <a:hlink>
          <a:srgbClr val="CB7B7B"/>
        </a:hlink>
        <a:folHlink>
          <a:srgbClr val="D2B1B0"/>
        </a:folHlink>
      </a:clrScheme>
      <a:clrMap bg1="dk2" tx1="lt1" bg2="dk1" tx2="lt2" accent1="accent1" accent2="accent2" accent3="accent3" accent4="accent4" accent5="accent5" accent6="accent6" hlink="hlink" folHlink="folHlink"/>
    </a:extraClrScheme>
    <a:extraClrScheme>
      <a:clrScheme name="1_PresentationLoad 9">
        <a:dk1>
          <a:srgbClr val="000000"/>
        </a:dk1>
        <a:lt1>
          <a:srgbClr val="FFFFFF"/>
        </a:lt1>
        <a:dk2>
          <a:srgbClr val="0061B2"/>
        </a:dk2>
        <a:lt2>
          <a:srgbClr val="FEA501"/>
        </a:lt2>
        <a:accent1>
          <a:srgbClr val="737373"/>
        </a:accent1>
        <a:accent2>
          <a:srgbClr val="919191"/>
        </a:accent2>
        <a:accent3>
          <a:srgbClr val="FFFFFF"/>
        </a:accent3>
        <a:accent4>
          <a:srgbClr val="000000"/>
        </a:accent4>
        <a:accent5>
          <a:srgbClr val="BCBCBC"/>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PresentationLoad 10">
        <a:dk1>
          <a:srgbClr val="FEA501"/>
        </a:dk1>
        <a:lt1>
          <a:srgbClr val="FFFFFF"/>
        </a:lt1>
        <a:dk2>
          <a:srgbClr val="000000"/>
        </a:dk2>
        <a:lt2>
          <a:srgbClr val="0061B2"/>
        </a:lt2>
        <a:accent1>
          <a:srgbClr val="737373"/>
        </a:accent1>
        <a:accent2>
          <a:srgbClr val="919191"/>
        </a:accent2>
        <a:accent3>
          <a:srgbClr val="AAAAAA"/>
        </a:accent3>
        <a:accent4>
          <a:srgbClr val="DADADA"/>
        </a:accent4>
        <a:accent5>
          <a:srgbClr val="BCBCBC"/>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197845</TotalTime>
  <Words>4091</Words>
  <Application>Microsoft Office PowerPoint</Application>
  <PresentationFormat>On-screen Show (4:3)</PresentationFormat>
  <Paragraphs>1036</Paragraphs>
  <Slides>39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Sylfaen</vt:lpstr>
      <vt:lpstr>Times New Roman</vt:lpstr>
      <vt:lpstr>Wingdings</vt:lpstr>
      <vt:lpstr>PresentationLoad</vt:lpstr>
      <vt:lpstr>1_PresentationLoad</vt:lpstr>
      <vt:lpstr>11/9/2022 Thermal ELCC Study Results</vt:lpstr>
      <vt:lpstr>Resource Accreditation</vt:lpstr>
      <vt:lpstr>Resource Accreditation and Thermal ELCCs</vt:lpstr>
      <vt:lpstr>Resource Accreditation and Thermal ELCCs</vt:lpstr>
      <vt:lpstr>Outage Variability</vt:lpstr>
      <vt:lpstr>Outage Variability</vt:lpstr>
      <vt:lpstr>ELCC Matrix</vt:lpstr>
      <vt:lpstr>ERCOT Resource Mix as Modeled within SERVM for 2024 </vt:lpstr>
      <vt:lpstr>Conventional Generator Outages</vt:lpstr>
      <vt:lpstr>Cold Weather and Fuel Availability Outages</vt:lpstr>
      <vt:lpstr>Cold Weather Forced Outages by Scenario</vt:lpstr>
      <vt:lpstr>Thermal ELCC Results</vt:lpstr>
      <vt:lpstr>Appendix</vt:lpstr>
      <vt:lpstr>ERCOT Resource Mix as Modeled within SERVM for 2024 </vt:lpstr>
      <vt:lpstr>Overview</vt:lpstr>
      <vt:lpstr>Modeled Interconnection Topology</vt:lpstr>
      <vt:lpstr>Load Modeling Load Forecast Uncertainty and Forward Period</vt:lpstr>
      <vt:lpstr>Generation Resources Fuel Prices</vt:lpstr>
      <vt:lpstr>Generation Resources Conventional Generation Outages</vt:lpstr>
      <vt:lpstr>Generation Resources Conventional Generation Outages</vt:lpstr>
      <vt:lpstr>Generation Resources Conventional Generation Outages – Cold Weather</vt:lpstr>
      <vt:lpstr>Generation Resources Private Use Networks</vt:lpstr>
      <vt:lpstr>Generation Resources Wind and Solar</vt:lpstr>
      <vt:lpstr>Generation Resources Wind and Solar</vt:lpstr>
      <vt:lpstr>Generation Resources Hydroelectric</vt:lpstr>
      <vt:lpstr>Generation Resources Hydroelectric, continued</vt:lpstr>
      <vt:lpstr>Generation Resources Storage</vt:lpstr>
      <vt:lpstr>Generation Resources Inclusion and Exclusion of Resources</vt:lpstr>
      <vt:lpstr>Demand-Side Resources Cost and Modeling of Demand Resources</vt:lpstr>
      <vt:lpstr>Demand-Side Resources Emergency Response Service (ERS)</vt:lpstr>
      <vt:lpstr>Demand-Side Resources Non-Controllable Load Resources (LRs)</vt:lpstr>
      <vt:lpstr>Demand-Side Resources Price-Responsive Demand (PRD)</vt:lpstr>
      <vt:lpstr>Demand-Side Resources Price-Responsive Demand (PRD)</vt:lpstr>
      <vt:lpstr>Demand-Side Resources 4CP</vt:lpstr>
      <vt:lpstr>System Summary Intertie Availability</vt:lpstr>
      <vt:lpstr>Scarcity Conditions Emergency Procedures and Marginal Costs</vt:lpstr>
      <vt:lpstr>Scarcity Conditions Power Balance Penalty Curve</vt:lpstr>
      <vt:lpstr>Scarcity Conditions Operating Reserve Demand Curve</vt:lpstr>
      <vt:lpstr>Scarcity Conditions Reserve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Nick</dc:creator>
  <dc:description>PresentationLoad.com</dc:description>
  <cp:lastModifiedBy>Kevin Carden</cp:lastModifiedBy>
  <cp:revision>6508</cp:revision>
  <cp:lastPrinted>2018-11-28T13:32:45Z</cp:lastPrinted>
  <dcterms:created xsi:type="dcterms:W3CDTF">2007-11-27T23:54:21Z</dcterms:created>
  <dcterms:modified xsi:type="dcterms:W3CDTF">2022-11-08T16:34:34Z</dcterms:modified>
</cp:coreProperties>
</file>