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89" r:id="rId4"/>
    <p:sldMasterId id="2147493467" r:id="rId5"/>
    <p:sldMasterId id="2147493497" r:id="rId6"/>
  </p:sldMasterIdLst>
  <p:notesMasterIdLst>
    <p:notesMasterId r:id="rId26"/>
  </p:notesMasterIdLst>
  <p:handoutMasterIdLst>
    <p:handoutMasterId r:id="rId27"/>
  </p:handoutMasterIdLst>
  <p:sldIdLst>
    <p:sldId id="260" r:id="rId7"/>
    <p:sldId id="284" r:id="rId8"/>
    <p:sldId id="261" r:id="rId9"/>
    <p:sldId id="294" r:id="rId10"/>
    <p:sldId id="301" r:id="rId11"/>
    <p:sldId id="296" r:id="rId12"/>
    <p:sldId id="262" r:id="rId13"/>
    <p:sldId id="286" r:id="rId14"/>
    <p:sldId id="287" r:id="rId15"/>
    <p:sldId id="288" r:id="rId16"/>
    <p:sldId id="289" r:id="rId17"/>
    <p:sldId id="290" r:id="rId18"/>
    <p:sldId id="291" r:id="rId19"/>
    <p:sldId id="292" r:id="rId20"/>
    <p:sldId id="293" r:id="rId21"/>
    <p:sldId id="297" r:id="rId22"/>
    <p:sldId id="298" r:id="rId23"/>
    <p:sldId id="303" r:id="rId24"/>
    <p:sldId id="280" r:id="rId25"/>
  </p:sldIdLst>
  <p:sldSz cx="9144000" cy="6858000" type="screen4x3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33926FF-832A-42D0-9291-3EA76F20DFDB}">
          <p14:sldIdLst>
            <p14:sldId id="260"/>
            <p14:sldId id="284"/>
          </p14:sldIdLst>
        </p14:section>
        <p14:section name="Meeting Minutes" id="{D18BE402-A6BF-4A3B-BBC7-FD970CD5DCEF}">
          <p14:sldIdLst>
            <p14:sldId id="261"/>
          </p14:sldIdLst>
        </p14:section>
        <p14:section name="FMEs &amp; IMFR" id="{7B07A7F3-E643-48FA-B8F7-0A8F95EAB17B}">
          <p14:sldIdLst>
            <p14:sldId id="294"/>
            <p14:sldId id="301"/>
            <p14:sldId id="296"/>
          </p14:sldIdLst>
        </p14:section>
        <p14:section name="Questions" id="{96F416E3-8143-44F1-BC34-31FDEEEDC0B2}">
          <p14:sldIdLst>
            <p14:sldId id="262"/>
          </p14:sldIdLst>
        </p14:section>
        <p14:section name="Frequency Control" id="{B8F210D6-5D03-4ACD-A13A-59DB9A6E0761}">
          <p14:sldIdLst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  <p14:sldId id="297"/>
            <p14:sldId id="298"/>
            <p14:sldId id="303"/>
            <p14:sldId id="28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 userDrawn="1">
          <p15:clr>
            <a:srgbClr val="A4A3A4"/>
          </p15:clr>
        </p15:guide>
        <p15:guide id="2" pos="221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arratano, Alex" initials="GA" lastIdx="1" clrIdx="0">
    <p:extLst>
      <p:ext uri="{19B8F6BF-5375-455C-9EA6-DF929625EA0E}">
        <p15:presenceInfo xmlns:p15="http://schemas.microsoft.com/office/powerpoint/2012/main" userId="S-1-5-21-639947351-343809578-3807592339-4001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84" autoAdjust="0"/>
    <p:restoredTop sz="87462" autoAdjust="0"/>
  </p:normalViewPr>
  <p:slideViewPr>
    <p:cSldViewPr snapToGrid="0" snapToObjects="1">
      <p:cViewPr varScale="1">
        <p:scale>
          <a:sx n="81" d="100"/>
          <a:sy n="81" d="100"/>
        </p:scale>
        <p:origin x="582" y="102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99" d="100"/>
          <a:sy n="99" d="100"/>
        </p:scale>
        <p:origin x="3528" y="78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commentAuthors" Target="commentAuthor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753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753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753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77" tIns="45789" rIns="91577" bIns="457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946" y="4422459"/>
            <a:ext cx="5617208" cy="4188778"/>
          </a:xfrm>
          <a:prstGeom prst="rect">
            <a:avLst/>
          </a:prstGeom>
        </p:spPr>
        <p:txBody>
          <a:bodyPr vert="horz" lIns="91577" tIns="45789" rIns="91577" bIns="457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753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dirty="0">
                <a:solidFill>
                  <a:schemeClr val="accent2"/>
                </a:solidFill>
              </a:rPr>
              <a:t>2,516,064 MWh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7949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dirty="0">
                <a:effectLst/>
                <a:latin typeface="Arial" panose="020B0604020202020204" pitchFamily="34" charset="0"/>
              </a:rPr>
              <a:t>6.72%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389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Previous Minimum was 109,029 MW*s on 3/22/2021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Sep Data: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accent2"/>
                </a:solidFill>
              </a:rPr>
              <a:t>Mean: </a:t>
            </a:r>
            <a:r>
              <a:rPr lang="en-US" sz="1200" b="1" baseline="0" dirty="0">
                <a:solidFill>
                  <a:schemeClr val="accent2"/>
                </a:solidFill>
              </a:rPr>
              <a:t>260,395</a:t>
            </a:r>
            <a:r>
              <a:rPr lang="en-US" sz="1200" b="1" baseline="0" dirty="0"/>
              <a:t> </a:t>
            </a:r>
            <a:r>
              <a:rPr lang="en-US" sz="1200" b="1" dirty="0">
                <a:solidFill>
                  <a:schemeClr val="accent2"/>
                </a:solidFill>
              </a:rPr>
              <a:t>MW*s</a:t>
            </a:r>
            <a:endParaRPr lang="en-US" sz="1200" b="1" baseline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accent2"/>
                </a:solidFill>
              </a:rPr>
              <a:t>Max: </a:t>
            </a:r>
            <a:r>
              <a:rPr lang="en-US" sz="1200" b="1" dirty="0">
                <a:solidFill>
                  <a:schemeClr val="accent2"/>
                </a:solidFill>
              </a:rPr>
              <a:t>302,440 MW*s</a:t>
            </a:r>
            <a:r>
              <a:rPr lang="en-US" sz="1200" b="1" baseline="0" dirty="0">
                <a:solidFill>
                  <a:schemeClr val="accent2"/>
                </a:solidFill>
              </a:rPr>
              <a:t>  </a:t>
            </a:r>
            <a:r>
              <a:rPr lang="en-US" sz="1200" dirty="0">
                <a:solidFill>
                  <a:schemeClr val="accent2"/>
                </a:solidFill>
              </a:rPr>
              <a:t>on Sep 22th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accent2"/>
                </a:solidFill>
              </a:rPr>
              <a:t>Min: </a:t>
            </a:r>
            <a:r>
              <a:rPr lang="en-US" sz="1200" b="1" baseline="0" dirty="0">
                <a:solidFill>
                  <a:schemeClr val="accent2"/>
                </a:solidFill>
              </a:rPr>
              <a:t>218,205</a:t>
            </a:r>
            <a:r>
              <a:rPr lang="en-US" sz="1200" b="1" dirty="0">
                <a:solidFill>
                  <a:schemeClr val="accent2"/>
                </a:solidFill>
              </a:rPr>
              <a:t> MW*s</a:t>
            </a:r>
            <a:r>
              <a:rPr lang="en-US" sz="1200" b="1" baseline="0" dirty="0">
                <a:solidFill>
                  <a:schemeClr val="accent2"/>
                </a:solidFill>
              </a:rPr>
              <a:t> </a:t>
            </a:r>
            <a:r>
              <a:rPr lang="en-US" sz="1200" b="1" dirty="0">
                <a:solidFill>
                  <a:schemeClr val="accent2"/>
                </a:solidFill>
              </a:rPr>
              <a:t> </a:t>
            </a:r>
            <a:r>
              <a:rPr lang="en-US" sz="1200" dirty="0">
                <a:solidFill>
                  <a:schemeClr val="accent2"/>
                </a:solidFill>
              </a:rPr>
              <a:t>on Sep 30th</a:t>
            </a: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010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For each box, the central mark (red line) is the median, the edges of the box (in blue) are the 25th and 75th percentiles, the whiskers correspond to +/- 2.7 sigma (i.e., represent 99.3% coverage, assuming the data are normally distributed. The corresponding lowest inertia in each year is given in the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table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The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circle on each boxplot is showing inertia during time when highest portion of load was served by wind/solar generation in that year. 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19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8574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2455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4965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151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15.03Mhz on avg for Sep 2022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0442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309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dirty="0">
                <a:solidFill>
                  <a:schemeClr val="accent2"/>
                </a:solidFill>
              </a:rPr>
              <a:t>37,464,823 MWh</a:t>
            </a:r>
            <a:endParaRPr lang="en-US" sz="1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6180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solidFill>
                  <a:schemeClr val="accent2"/>
                </a:solidFill>
              </a:rPr>
              <a:t>5,755,040 MWh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dirty="0">
              <a:solidFill>
                <a:schemeClr val="accent2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119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dirty="0">
                <a:effectLst/>
                <a:latin typeface="Arial" panose="020B0604020202020204" pitchFamily="34" charset="0"/>
              </a:rPr>
              <a:t>15.36%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664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Hello I'm a slide</a:t>
            </a:r>
          </a:p>
        </p:txBody>
      </p:sp>
    </p:spTree>
    <p:extLst>
      <p:ext uri="{BB962C8B-B14F-4D97-AF65-F5344CB8AC3E}">
        <p14:creationId xmlns:p14="http://schemas.microsoft.com/office/powerpoint/2010/main" val="4282101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Hello I'm a slide</a:t>
            </a:r>
          </a:p>
        </p:txBody>
      </p:sp>
    </p:spTree>
    <p:extLst>
      <p:ext uri="{BB962C8B-B14F-4D97-AF65-F5344CB8AC3E}">
        <p14:creationId xmlns:p14="http://schemas.microsoft.com/office/powerpoint/2010/main" val="14010792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9682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9720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005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81478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0133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221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71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63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24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787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40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844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1022545" y="6010274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b="1" dirty="0"/>
              <a:t>ROS</a:t>
            </a:r>
          </a:p>
          <a:p>
            <a:pPr algn="l"/>
            <a:r>
              <a:rPr lang="en-US" sz="1050" dirty="0"/>
              <a:t>11/07/22</a:t>
            </a:r>
          </a:p>
        </p:txBody>
      </p:sp>
    </p:spTree>
    <p:extLst>
      <p:ext uri="{BB962C8B-B14F-4D97-AF65-F5344CB8AC3E}">
        <p14:creationId xmlns:p14="http://schemas.microsoft.com/office/powerpoint/2010/main" val="415801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0" r:id="rId1"/>
    <p:sldLayoutId id="2147493491" r:id="rId2"/>
    <p:sldLayoutId id="2147493492" r:id="rId3"/>
    <p:sldLayoutId id="2147493493" r:id="rId4"/>
    <p:sldLayoutId id="2147493494" r:id="rId5"/>
    <p:sldLayoutId id="2147493495" r:id="rId6"/>
    <p:sldLayoutId id="2147493496" r:id="rId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1022545" y="6010274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b="1" dirty="0"/>
              <a:t>ROS</a:t>
            </a:r>
          </a:p>
          <a:p>
            <a:pPr algn="l"/>
            <a:r>
              <a:rPr lang="en-US" sz="1050" dirty="0"/>
              <a:t>8/10/22</a:t>
            </a:r>
          </a:p>
        </p:txBody>
      </p:sp>
    </p:spTree>
    <p:extLst>
      <p:ext uri="{BB962C8B-B14F-4D97-AF65-F5344CB8AC3E}">
        <p14:creationId xmlns:p14="http://schemas.microsoft.com/office/powerpoint/2010/main" val="54143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8" r:id="rId1"/>
    <p:sldLayoutId id="2147493499" r:id="rId2"/>
    <p:sldLayoutId id="2147493500" r:id="rId3"/>
    <p:sldLayoutId id="2147493501" r:id="rId4"/>
    <p:sldLayoutId id="2147493502" r:id="rId5"/>
    <p:sldLayoutId id="2147493503" r:id="rId6"/>
    <p:sldLayoutId id="2147493504" r:id="rId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787400" y="2804577"/>
            <a:ext cx="7543800" cy="2586136"/>
            <a:chOff x="787400" y="1852613"/>
            <a:chExt cx="7543800" cy="2586136"/>
          </a:xfrm>
        </p:grpSpPr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/>
                <a:t>PDCWG Report to ROS </a:t>
              </a:r>
            </a:p>
            <a:p>
              <a:endParaRPr lang="en-US" b="1" dirty="0"/>
            </a:p>
            <a:p>
              <a:r>
                <a:rPr lang="en-US" sz="2000" i="1" dirty="0"/>
                <a:t>Chair: </a:t>
              </a:r>
              <a:r>
                <a:rPr lang="en-US" sz="2000" dirty="0"/>
                <a:t>Jimmy Jackson, CPS</a:t>
              </a:r>
              <a:endParaRPr lang="en-US" sz="2000" i="1" dirty="0"/>
            </a:p>
            <a:p>
              <a:r>
                <a:rPr lang="en-US" sz="2000" i="1" dirty="0"/>
                <a:t>Vice Chair: </a:t>
              </a:r>
              <a:r>
                <a:rPr lang="en-US" sz="1800" i="1" dirty="0"/>
                <a:t>Chad Mulholland, NRG</a:t>
              </a:r>
              <a:endParaRPr lang="en-US" sz="1800" dirty="0"/>
            </a:p>
            <a:p>
              <a:endParaRPr lang="en-US" dirty="0"/>
            </a:p>
            <a:p>
              <a:r>
                <a:rPr lang="en-US" dirty="0"/>
                <a:t>ROS</a:t>
              </a:r>
            </a:p>
            <a:p>
              <a:r>
                <a:rPr lang="en-US" dirty="0"/>
                <a:t>Nov 7</a:t>
              </a:r>
              <a:r>
                <a:rPr lang="en-US" baseline="30000" dirty="0"/>
                <a:t>th</a:t>
              </a:r>
              <a:r>
                <a:rPr lang="en-US" dirty="0"/>
                <a:t>, 2022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RMS1 Performance of ERCOT Frequency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5DC3840-4AFD-477B-938E-CC3B79B549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9126" y="710128"/>
            <a:ext cx="7321947" cy="530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8936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Frequency Profile Analysis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E7080C-C1DC-4FE8-8304-A363A5CE73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9437" y="704675"/>
            <a:ext cx="7319989" cy="530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9822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Error Corrections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DA2A57-F8D8-4921-9031-1B1945DDE5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1389" y="703976"/>
            <a:ext cx="7316085" cy="530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0408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Total Energy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FF5858-7E1A-4EF1-9AA6-A91E5D3CBC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3914" y="730990"/>
            <a:ext cx="7318035" cy="530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6332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Total Energy from Wind Generation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DEEC2D5-9F36-4AD5-A0BC-61A43DB578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982" y="743684"/>
            <a:ext cx="7318035" cy="530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7109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% Energy from Wind Generation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433020-9ACA-4C82-8105-A5A94252F8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623" y="678809"/>
            <a:ext cx="7420954" cy="5376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4094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Total Energy from Solar Generation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FC056A9-E40E-4DE6-83F3-5B417C5E23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057" y="713064"/>
            <a:ext cx="7316085" cy="530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1242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% Energy from Solar Generation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1F6138-8780-491A-9EE8-7EA5AE5938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7191" y="749976"/>
            <a:ext cx="7305817" cy="530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5498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Daily Minimum System Inertia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522975-B4DD-4295-B22A-D63A24A5D0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615" y="704675"/>
            <a:ext cx="7318035" cy="530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1849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/>
              <a:t>ERCOT Inertia Trend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219768" y="6553200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D93BD3E-1E9A-4970-A6F7-E7AC52762E0C}" type="slidenum">
              <a:rPr lang="en-US" smtClean="0"/>
              <a:pPr/>
              <a:t>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6" name="Content Placeholder 7"/>
          <p:cNvGraphicFramePr>
            <a:graphicFrameLocks noGrp="1"/>
          </p:cNvGraphicFramePr>
          <p:nvPr>
            <p:ph idx="1"/>
          </p:nvPr>
        </p:nvGraphicFramePr>
        <p:xfrm>
          <a:off x="621070" y="4340304"/>
          <a:ext cx="7638344" cy="2014855"/>
        </p:xfrm>
        <a:graphic>
          <a:graphicData uri="http://schemas.openxmlformats.org/drawingml/2006/table">
            <a:tbl>
              <a:tblPr firstRow="1" firstCol="1" bandRow="1"/>
              <a:tblGrid>
                <a:gridCol w="1013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13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75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31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25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423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320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5320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5320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5320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53204">
                  <a:extLst>
                    <a:ext uri="{9D8B030D-6E8A-4147-A177-3AD203B41FA5}">
                      <a16:colId xmlns:a16="http://schemas.microsoft.com/office/drawing/2014/main" val="3747386856"/>
                    </a:ext>
                  </a:extLst>
                </a:gridCol>
              </a:tblGrid>
              <a:tr h="63959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40"/>
                        </a:spcBef>
                        <a:spcAft>
                          <a:spcPts val="240"/>
                        </a:spcAft>
                        <a:tabLst>
                          <a:tab pos="1355725" algn="l"/>
                        </a:tabLs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Date and Time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C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40"/>
                        </a:spcBef>
                        <a:spcAft>
                          <a:spcPts val="240"/>
                        </a:spcAft>
                        <a:tabLst>
                          <a:tab pos="1355725" algn="l"/>
                        </a:tabLst>
                      </a:pPr>
                      <a:r>
                        <a:rPr lang="en-US" sz="10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2013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3/10</a:t>
                      </a:r>
                      <a:br>
                        <a:rPr lang="en-US" sz="10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en-US" sz="10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3:00 AM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C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40"/>
                        </a:spcBef>
                        <a:spcAft>
                          <a:spcPts val="240"/>
                        </a:spcAft>
                        <a:tabLst>
                          <a:tab pos="1355725" algn="l"/>
                        </a:tabLst>
                      </a:pPr>
                      <a:r>
                        <a:rPr lang="en-US" sz="10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2014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3/30</a:t>
                      </a:r>
                      <a:br>
                        <a:rPr lang="en-US" sz="10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en-US" sz="10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3:00 AM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C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40"/>
                        </a:spcBef>
                        <a:spcAft>
                          <a:spcPts val="240"/>
                        </a:spcAft>
                        <a:tabLst>
                          <a:tab pos="1355725" algn="l"/>
                        </a:tabLst>
                      </a:pPr>
                      <a:r>
                        <a:rPr lang="en-US" sz="10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2015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11/25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2:00 AM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C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40"/>
                        </a:spcBef>
                        <a:spcAft>
                          <a:spcPts val="240"/>
                        </a:spcAft>
                        <a:tabLst>
                          <a:tab pos="1355725" algn="l"/>
                        </a:tabLst>
                      </a:pPr>
                      <a:r>
                        <a:rPr lang="en-US" sz="10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4/10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2:00 AM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C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40"/>
                        </a:spcBef>
                        <a:spcAft>
                          <a:spcPts val="240"/>
                        </a:spcAft>
                        <a:tabLst>
                          <a:tab pos="1355725" algn="l"/>
                        </a:tabLst>
                      </a:pPr>
                      <a:r>
                        <a:rPr lang="en-US" sz="10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2017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55725" algn="l"/>
                        </a:tabLst>
                      </a:pPr>
                      <a:r>
                        <a:rPr lang="en-US" sz="10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10/27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55725" algn="l"/>
                        </a:tabLst>
                      </a:pPr>
                      <a:r>
                        <a:rPr lang="en-US" sz="10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4:00 AM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C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40"/>
                        </a:spcBef>
                        <a:spcAft>
                          <a:spcPts val="240"/>
                        </a:spcAft>
                        <a:tabLst>
                          <a:tab pos="1355725" algn="l"/>
                        </a:tabLst>
                      </a:pPr>
                      <a:r>
                        <a:rPr lang="en-US" sz="10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2018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55725" algn="l"/>
                        </a:tabLst>
                      </a:pPr>
                      <a:r>
                        <a:rPr lang="en-US" sz="1000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11/03</a:t>
                      </a:r>
                    </a:p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55725" algn="l"/>
                        </a:tabLst>
                      </a:pPr>
                      <a:r>
                        <a:rPr lang="en-US" sz="1000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3:30 AM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C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240"/>
                        </a:spcBef>
                        <a:spcAft>
                          <a:spcPts val="240"/>
                        </a:spcAft>
                        <a:tabLst>
                          <a:tab pos="1355725" algn="l"/>
                        </a:tabLst>
                      </a:pPr>
                      <a:r>
                        <a:rPr lang="en-US" sz="1000" b="1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2019</a:t>
                      </a:r>
                    </a:p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55725" algn="l"/>
                        </a:tabLst>
                      </a:pPr>
                      <a:r>
                        <a:rPr lang="en-US" sz="1000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3/27</a:t>
                      </a:r>
                    </a:p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55725" algn="l"/>
                        </a:tabLst>
                      </a:pPr>
                      <a:r>
                        <a:rPr lang="en-US" sz="1000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1:00 AM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C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240"/>
                        </a:spcBef>
                        <a:spcAft>
                          <a:spcPts val="240"/>
                        </a:spcAft>
                        <a:tabLst>
                          <a:tab pos="1355725" algn="l"/>
                        </a:tabLst>
                      </a:pPr>
                      <a:r>
                        <a:rPr lang="en-US" sz="1000" b="1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2020 </a:t>
                      </a:r>
                    </a:p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55725" algn="l"/>
                        </a:tabLst>
                      </a:pPr>
                      <a:r>
                        <a:rPr lang="en-US" sz="1000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05/01</a:t>
                      </a:r>
                    </a:p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55725" algn="l"/>
                        </a:tabLst>
                      </a:pPr>
                      <a:r>
                        <a:rPr lang="en-US" sz="1000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2:00 AM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C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55725" algn="l"/>
                        </a:tabLst>
                      </a:pPr>
                      <a:r>
                        <a:rPr lang="en-US" sz="1000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</a:p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55725" algn="l"/>
                        </a:tabLst>
                      </a:pPr>
                      <a:r>
                        <a:rPr lang="en-US" sz="1000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03/22</a:t>
                      </a:r>
                    </a:p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55725" algn="l"/>
                        </a:tabLst>
                      </a:pPr>
                      <a:r>
                        <a:rPr lang="en-US" sz="1000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00:00</a:t>
                      </a:r>
                      <a:r>
                        <a:rPr lang="en-US" sz="1000" kern="1200" baseline="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AM</a:t>
                      </a:r>
                      <a:endParaRPr lang="en-US" sz="1000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C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55725" algn="l"/>
                        </a:tabLst>
                      </a:pPr>
                      <a:r>
                        <a:rPr lang="en-US" sz="1000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2022</a:t>
                      </a:r>
                    </a:p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55725" algn="l"/>
                        </a:tabLst>
                      </a:pPr>
                      <a:r>
                        <a:rPr lang="en-US" sz="1000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03/21</a:t>
                      </a:r>
                    </a:p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55725" algn="l"/>
                        </a:tabLst>
                      </a:pPr>
                      <a:r>
                        <a:rPr lang="en-US" sz="1000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01:00</a:t>
                      </a:r>
                      <a:r>
                        <a:rPr lang="en-US" sz="1000" kern="1200" baseline="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AM</a:t>
                      </a:r>
                      <a:endParaRPr lang="en-US" sz="1000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C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846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Min synch. Inertia (GW*s)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C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132</a:t>
                      </a:r>
                      <a:endParaRPr lang="en-US" sz="1200" b="1" dirty="0">
                        <a:solidFill>
                          <a:srgbClr val="5B6770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135</a:t>
                      </a:r>
                      <a:endParaRPr lang="en-US" sz="1200" b="1" dirty="0">
                        <a:solidFill>
                          <a:srgbClr val="5B6770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152</a:t>
                      </a:r>
                      <a:endParaRPr lang="en-US" sz="1200" b="1" dirty="0">
                        <a:solidFill>
                          <a:srgbClr val="5B6770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143</a:t>
                      </a:r>
                      <a:endParaRPr lang="en-US" sz="1200" b="1" dirty="0">
                        <a:solidFill>
                          <a:srgbClr val="5B6770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130</a:t>
                      </a:r>
                      <a:endParaRPr lang="en-US" sz="1200" b="1" dirty="0">
                        <a:solidFill>
                          <a:srgbClr val="5B6770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1200" dirty="0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128.8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1200" dirty="0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134.5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1200" dirty="0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131.1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1200" dirty="0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1200" dirty="0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518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System load at minimum synch. Inertia (MW)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C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24,726</a:t>
                      </a:r>
                      <a:endParaRPr lang="en-US" sz="1200" b="1" dirty="0">
                        <a:solidFill>
                          <a:srgbClr val="5B6770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24,540</a:t>
                      </a:r>
                      <a:endParaRPr lang="en-US" sz="1200" b="1" dirty="0">
                        <a:solidFill>
                          <a:srgbClr val="5B6770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27,190</a:t>
                      </a:r>
                      <a:endParaRPr lang="en-US" sz="1200" b="1" dirty="0">
                        <a:solidFill>
                          <a:srgbClr val="5B6770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27,831</a:t>
                      </a:r>
                      <a:endParaRPr lang="en-US" sz="1100" b="1" dirty="0">
                        <a:solidFill>
                          <a:srgbClr val="5B677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28,425</a:t>
                      </a:r>
                      <a:endParaRPr lang="en-US" sz="1100" b="1" dirty="0">
                        <a:solidFill>
                          <a:srgbClr val="5B677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28,397</a:t>
                      </a:r>
                      <a:endParaRPr lang="en-US" sz="1100" b="1" dirty="0">
                        <a:solidFill>
                          <a:srgbClr val="5B677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1200" dirty="0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29,883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1200" dirty="0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30,679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1200" dirty="0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32,599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1200" dirty="0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33,365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1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75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Non-synch. Gen. in % of System Load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C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</a:t>
                      </a:r>
                      <a:endParaRPr lang="en-US" sz="1200" b="1">
                        <a:solidFill>
                          <a:srgbClr val="5B6770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</a:t>
                      </a:r>
                      <a:endParaRPr lang="en-US" sz="1200" b="1" dirty="0">
                        <a:solidFill>
                          <a:srgbClr val="5B6770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42</a:t>
                      </a:r>
                      <a:endParaRPr lang="en-US" sz="1200" b="1" dirty="0">
                        <a:solidFill>
                          <a:srgbClr val="5B6770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47</a:t>
                      </a:r>
                      <a:endParaRPr lang="en-US" sz="1100" b="1">
                        <a:solidFill>
                          <a:srgbClr val="5B677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54</a:t>
                      </a:r>
                      <a:endParaRPr lang="en-US" sz="1100" b="1" dirty="0">
                        <a:solidFill>
                          <a:srgbClr val="5B677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53</a:t>
                      </a:r>
                      <a:endParaRPr lang="en-US" sz="1100" b="1" dirty="0">
                        <a:solidFill>
                          <a:srgbClr val="5B677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5B677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5B677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5B677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5B677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B497F8E6-EDD9-4C2D-A08C-F2A4BEF7D3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828" y="591807"/>
            <a:ext cx="7638344" cy="3982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690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Report Overview</a:t>
            </a:r>
          </a:p>
          <a:p>
            <a:pPr lvl="1"/>
            <a:r>
              <a:rPr lang="en-US" sz="2000" dirty="0"/>
              <a:t>Meeting Minutes</a:t>
            </a:r>
          </a:p>
          <a:p>
            <a:pPr lvl="1"/>
            <a:r>
              <a:rPr lang="en-US" sz="2000" dirty="0"/>
              <a:t>BAL-001-TRE-2 FMEs and IMFR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600" dirty="0">
                <a:solidFill>
                  <a:prstClr val="black"/>
                </a:solidFill>
                <a:latin typeface="Arial"/>
              </a:rPr>
              <a:t>1 FME in the month of Sep</a:t>
            </a:r>
          </a:p>
          <a:p>
            <a:pPr lvl="1"/>
            <a:r>
              <a:rPr lang="en-US" sz="2000" dirty="0"/>
              <a:t>Frequency Control Report</a:t>
            </a:r>
          </a:p>
          <a:p>
            <a:pPr marL="914400" lvl="2" indent="0">
              <a:buNone/>
            </a:pPr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 Overview &amp; Notes</a:t>
            </a:r>
          </a:p>
        </p:txBody>
      </p:sp>
    </p:spTree>
    <p:extLst>
      <p:ext uri="{BB962C8B-B14F-4D97-AF65-F5344CB8AC3E}">
        <p14:creationId xmlns:p14="http://schemas.microsoft.com/office/powerpoint/2010/main" val="3241662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208231"/>
          </a:xfrm>
        </p:spPr>
        <p:txBody>
          <a:bodyPr>
            <a:normAutofit/>
          </a:bodyPr>
          <a:lstStyle/>
          <a:p>
            <a:r>
              <a:rPr lang="en-US" sz="2400" b="1" kern="0" dirty="0"/>
              <a:t>PDCWG Meeting 10/28/2022</a:t>
            </a:r>
          </a:p>
          <a:p>
            <a:pPr lvl="1"/>
            <a:r>
              <a:rPr lang="en-US" sz="2000" kern="0" dirty="0"/>
              <a:t>Review of 2023 A/S Methodology </a:t>
            </a:r>
          </a:p>
          <a:p>
            <a:pPr lvl="1"/>
            <a:r>
              <a:rPr lang="en-US" sz="2000" kern="0" dirty="0"/>
              <a:t>NPRR1143 Discussion</a:t>
            </a:r>
          </a:p>
          <a:p>
            <a:pPr lvl="1"/>
            <a:r>
              <a:rPr lang="en-US" sz="2000" kern="0" dirty="0"/>
              <a:t>Addition of Inertia data to the ROS report Discussion</a:t>
            </a:r>
          </a:p>
          <a:p>
            <a:pPr lvl="1"/>
            <a:r>
              <a:rPr lang="en-US" sz="2000" kern="0" dirty="0"/>
              <a:t>ERCOT Reports</a:t>
            </a:r>
          </a:p>
          <a:p>
            <a:pPr lvl="1"/>
            <a:r>
              <a:rPr lang="en-US" sz="2000" kern="0" dirty="0"/>
              <a:t>TRE Report</a:t>
            </a:r>
          </a:p>
          <a:p>
            <a:pPr lvl="1"/>
            <a:endParaRPr lang="en-US" sz="2000" kern="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Meeting Minutes</a:t>
            </a:r>
          </a:p>
        </p:txBody>
      </p:sp>
    </p:spTree>
    <p:extLst>
      <p:ext uri="{BB962C8B-B14F-4D97-AF65-F5344CB8AC3E}">
        <p14:creationId xmlns:p14="http://schemas.microsoft.com/office/powerpoint/2010/main" val="3191636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Frequency Measurable Events Performance</a:t>
            </a:r>
          </a:p>
        </p:txBody>
      </p:sp>
    </p:spTree>
    <p:extLst>
      <p:ext uri="{BB962C8B-B14F-4D97-AF65-F5344CB8AC3E}">
        <p14:creationId xmlns:p14="http://schemas.microsoft.com/office/powerpoint/2010/main" val="1754938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Frequency Measurable Events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7E5D6525-8B31-4DDD-9D33-1A5553D2EB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>
            <a:normAutofit/>
          </a:bodyPr>
          <a:lstStyle/>
          <a:p>
            <a:r>
              <a:rPr lang="en-US" sz="2000" dirty="0"/>
              <a:t>There was 1 FME in September</a:t>
            </a:r>
          </a:p>
          <a:p>
            <a:pPr lvl="1"/>
            <a:r>
              <a:rPr lang="en-US" sz="1800" dirty="0"/>
              <a:t>9/5/2022 23:48:10</a:t>
            </a:r>
          </a:p>
          <a:p>
            <a:pPr lvl="2"/>
            <a:r>
              <a:rPr lang="en-US" sz="1600" dirty="0"/>
              <a:t>Loss of 1208 MW of generation</a:t>
            </a:r>
          </a:p>
          <a:p>
            <a:pPr lvl="2"/>
            <a:r>
              <a:rPr lang="en-US" sz="1600" dirty="0"/>
              <a:t>Interconnection Frequency Response: 1610 MW/0.1 Hz</a:t>
            </a:r>
          </a:p>
          <a:p>
            <a:pPr lvl="2"/>
            <a:r>
              <a:rPr lang="en-US" sz="1600" dirty="0"/>
              <a:t>91 Resources were evaluated. These includes,</a:t>
            </a:r>
          </a:p>
          <a:p>
            <a:pPr lvl="3">
              <a:buFont typeface="Arial" panose="020B0604020202020204" pitchFamily="34" charset="0"/>
              <a:buChar char="‒"/>
            </a:pPr>
            <a:r>
              <a:rPr lang="en-US" sz="1200" dirty="0"/>
              <a:t>38 Generation Resources</a:t>
            </a:r>
          </a:p>
          <a:p>
            <a:pPr lvl="3">
              <a:buFont typeface="Arial" panose="020B0604020202020204" pitchFamily="34" charset="0"/>
              <a:buChar char="‒"/>
            </a:pPr>
            <a:r>
              <a:rPr lang="en-US" sz="1200" dirty="0"/>
              <a:t>1  Controllable Load Resource</a:t>
            </a:r>
          </a:p>
          <a:p>
            <a:pPr lvl="3">
              <a:buFont typeface="Arial" panose="020B0604020202020204" pitchFamily="34" charset="0"/>
              <a:buChar char="‒"/>
            </a:pPr>
            <a:r>
              <a:rPr lang="en-US" sz="1200" dirty="0"/>
              <a:t>52 Energy Storage Resources    </a:t>
            </a:r>
          </a:p>
          <a:p>
            <a:pPr lvl="2"/>
            <a:r>
              <a:rPr lang="en-US" sz="1600" dirty="0"/>
              <a:t>6 of 91 Evaluated Resources had less than 75% of their expected Initial Primary Frequency Response.</a:t>
            </a:r>
          </a:p>
          <a:p>
            <a:pPr lvl="2"/>
            <a:r>
              <a:rPr lang="en-US" sz="1600" dirty="0"/>
              <a:t>5 of 91 Evaluated Resources had less than 75% of their expected Sustained Primary Frequency Response.</a:t>
            </a:r>
          </a:p>
          <a:p>
            <a:endParaRPr lang="en-US" sz="2000" dirty="0"/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49179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D94C124-E38C-49A0-871A-E92C87D420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005" y="679276"/>
            <a:ext cx="7319989" cy="530352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Interconnection Minimum Frequency Response (IMFR) Performance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23935" y="5982796"/>
            <a:ext cx="37152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+mj-lt"/>
                <a:ea typeface="+mj-ea"/>
                <a:cs typeface="+mj-cs"/>
              </a:rPr>
              <a:t>Frequency Response Obligation (FRO): 412  MW/0.1 Hz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D2D81DD-C9BA-4078-B561-310D5A16F119}"/>
              </a:ext>
            </a:extLst>
          </p:cNvPr>
          <p:cNvSpPr/>
          <p:nvPr/>
        </p:nvSpPr>
        <p:spPr>
          <a:xfrm>
            <a:off x="5935087" y="4330546"/>
            <a:ext cx="2092960" cy="51210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IMFR Performance currently</a:t>
            </a:r>
          </a:p>
          <a:p>
            <a:pPr algn="ctr"/>
            <a:r>
              <a:rPr lang="en-US" sz="1100" dirty="0"/>
              <a:t> 1210.77 MW/0.1HZ</a:t>
            </a:r>
          </a:p>
        </p:txBody>
      </p:sp>
    </p:spTree>
    <p:extLst>
      <p:ext uri="{BB962C8B-B14F-4D97-AF65-F5344CB8AC3E}">
        <p14:creationId xmlns:p14="http://schemas.microsoft.com/office/powerpoint/2010/main" val="25583428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295400" y="2736053"/>
            <a:ext cx="6553200" cy="1385895"/>
            <a:chOff x="1295400" y="2799182"/>
            <a:chExt cx="6553200" cy="1385895"/>
          </a:xfrm>
        </p:grpSpPr>
        <p:sp>
          <p:nvSpPr>
            <p:cNvPr id="2" name="TextBox 1"/>
            <p:cNvSpPr txBox="1"/>
            <p:nvPr/>
          </p:nvSpPr>
          <p:spPr>
            <a:xfrm>
              <a:off x="1295400" y="3199742"/>
              <a:ext cx="6553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/>
                <a:t>Questions?</a:t>
              </a:r>
              <a:endParaRPr lang="en-US" b="1" dirty="0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28750" y="2799182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438275" y="4185077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87421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Frequency Control Report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Sep 2022</a:t>
            </a:r>
          </a:p>
        </p:txBody>
      </p:sp>
    </p:spTree>
    <p:extLst>
      <p:ext uri="{BB962C8B-B14F-4D97-AF65-F5344CB8AC3E}">
        <p14:creationId xmlns:p14="http://schemas.microsoft.com/office/powerpoint/2010/main" val="20750980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856E50F-B32F-4914-A4AB-C5DDD2EF55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982" y="714212"/>
            <a:ext cx="7318035" cy="530352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CPS1 Performance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4EC3F9-FE6D-45C7-A15C-435AFE0F5B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0806" y="907380"/>
            <a:ext cx="3724979" cy="377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950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c34af464-7aa1-4edd-9be4-83dffc1cb926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15191</TotalTime>
  <Words>505</Words>
  <Application>Microsoft Office PowerPoint</Application>
  <PresentationFormat>On-screen Show (4:3)</PresentationFormat>
  <Paragraphs>140</Paragraphs>
  <Slides>19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Cambria</vt:lpstr>
      <vt:lpstr>Times New Roman</vt:lpstr>
      <vt:lpstr>Office Theme</vt:lpstr>
      <vt:lpstr>Custom Design</vt:lpstr>
      <vt:lpstr>1_Office Theme</vt:lpstr>
      <vt:lpstr>PowerPoint Presentation</vt:lpstr>
      <vt:lpstr>Report Overview &amp; Notes</vt:lpstr>
      <vt:lpstr>Meeting Minutes</vt:lpstr>
      <vt:lpstr>Frequency Measurable Events Performance</vt:lpstr>
      <vt:lpstr>Frequency Measurable Events</vt:lpstr>
      <vt:lpstr>Interconnection Minimum Frequency Response (IMFR) Performance</vt:lpstr>
      <vt:lpstr>PowerPoint Presentation</vt:lpstr>
      <vt:lpstr>Frequency Control Report</vt:lpstr>
      <vt:lpstr>CPS1 Performance</vt:lpstr>
      <vt:lpstr>RMS1 Performance of ERCOT Frequency</vt:lpstr>
      <vt:lpstr>Frequency Profile Analysis</vt:lpstr>
      <vt:lpstr>Time Error Corrections</vt:lpstr>
      <vt:lpstr>ERCOT Total Energy</vt:lpstr>
      <vt:lpstr>ERCOT Total Energy from Wind Generation</vt:lpstr>
      <vt:lpstr>ERCOT % Energy from Wind Generation</vt:lpstr>
      <vt:lpstr>ERCOT Total Energy from Solar Generation</vt:lpstr>
      <vt:lpstr>ERCOT % Energy from Solar Generation</vt:lpstr>
      <vt:lpstr>ERCOT Daily Minimum System Inertia</vt:lpstr>
      <vt:lpstr>ERCOT Inertia Trend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Mulholland, Chad</cp:lastModifiedBy>
  <cp:revision>749</cp:revision>
  <cp:lastPrinted>2021-08-03T14:43:19Z</cp:lastPrinted>
  <dcterms:created xsi:type="dcterms:W3CDTF">2010-04-12T23:12:02Z</dcterms:created>
  <dcterms:modified xsi:type="dcterms:W3CDTF">2022-11-02T19:02:56Z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