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7" r:id="rId6"/>
  </p:sldMasterIdLst>
  <p:notesMasterIdLst>
    <p:notesMasterId r:id="rId26"/>
  </p:notesMasterIdLst>
  <p:handoutMasterIdLst>
    <p:handoutMasterId r:id="rId27"/>
  </p:handoutMasterIdLst>
  <p:sldIdLst>
    <p:sldId id="260" r:id="rId7"/>
    <p:sldId id="284" r:id="rId8"/>
    <p:sldId id="261" r:id="rId9"/>
    <p:sldId id="294" r:id="rId10"/>
    <p:sldId id="301" r:id="rId11"/>
    <p:sldId id="296" r:id="rId12"/>
    <p:sldId id="262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7" r:id="rId22"/>
    <p:sldId id="298" r:id="rId23"/>
    <p:sldId id="303" r:id="rId24"/>
    <p:sldId id="280" r:id="rId25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301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  <p14:sldId id="303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87462" autoAdjust="0"/>
  </p:normalViewPr>
  <p:slideViewPr>
    <p:cSldViewPr snapToGrid="0" snapToObjects="1">
      <p:cViewPr varScale="1">
        <p:scale>
          <a:sx n="81" d="100"/>
          <a:sy n="81" d="100"/>
        </p:scale>
        <p:origin x="58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chemeClr val="accent2"/>
                </a:solidFill>
              </a:rPr>
              <a:t>2,516,064 MWh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6.72%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Previous Minimum was 109,029 MW*s on 3/22/2021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Sep Data: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Mean: </a:t>
            </a:r>
            <a:r>
              <a:rPr lang="en-US" sz="1200" b="1" baseline="0" dirty="0">
                <a:solidFill>
                  <a:schemeClr val="accent2"/>
                </a:solidFill>
              </a:rPr>
              <a:t>260,395</a:t>
            </a:r>
            <a:r>
              <a:rPr lang="en-US" sz="1200" b="1" baseline="0" dirty="0"/>
              <a:t> </a:t>
            </a:r>
            <a:r>
              <a:rPr lang="en-US" sz="1200" b="1" dirty="0">
                <a:solidFill>
                  <a:schemeClr val="accent2"/>
                </a:solidFill>
              </a:rPr>
              <a:t>MW*s</a:t>
            </a:r>
            <a:endParaRPr lang="en-US" sz="1200" b="1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Max: </a:t>
            </a:r>
            <a:r>
              <a:rPr lang="en-US" sz="1200" b="1" dirty="0">
                <a:solidFill>
                  <a:schemeClr val="accent2"/>
                </a:solidFill>
              </a:rPr>
              <a:t>302,440 MW*s</a:t>
            </a:r>
            <a:r>
              <a:rPr lang="en-US" sz="1200" b="1" baseline="0" dirty="0">
                <a:solidFill>
                  <a:schemeClr val="accent2"/>
                </a:solidFill>
              </a:rPr>
              <a:t>  </a:t>
            </a:r>
            <a:r>
              <a:rPr lang="en-US" sz="1200" dirty="0">
                <a:solidFill>
                  <a:schemeClr val="accent2"/>
                </a:solidFill>
              </a:rPr>
              <a:t>on Sep 22th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Min: </a:t>
            </a:r>
            <a:r>
              <a:rPr lang="en-US" sz="1200" b="1" baseline="0" dirty="0">
                <a:solidFill>
                  <a:schemeClr val="accent2"/>
                </a:solidFill>
              </a:rPr>
              <a:t>218,205</a:t>
            </a:r>
            <a:r>
              <a:rPr lang="en-US" sz="1200" b="1" dirty="0">
                <a:solidFill>
                  <a:schemeClr val="accent2"/>
                </a:solidFill>
              </a:rPr>
              <a:t> MW*s</a:t>
            </a:r>
            <a:r>
              <a:rPr lang="en-US" sz="1200" b="1" baseline="0" dirty="0">
                <a:solidFill>
                  <a:schemeClr val="accent2"/>
                </a:solidFill>
              </a:rPr>
              <a:t> </a:t>
            </a:r>
            <a:r>
              <a:rPr lang="en-US" sz="1200" b="1" dirty="0">
                <a:solidFill>
                  <a:schemeClr val="accent2"/>
                </a:solidFill>
              </a:rPr>
              <a:t> </a:t>
            </a:r>
            <a:r>
              <a:rPr lang="en-US" sz="1200" dirty="0">
                <a:solidFill>
                  <a:schemeClr val="accent2"/>
                </a:solidFill>
              </a:rPr>
              <a:t>on Sep 30th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1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For each box, the central mark (red line) is the median, the edges of the box (in blue) are the 25th and 75th percentiles, the whiskers correspond to +/- 2.7 sigma (i.e., represent 99.3% coverage, assuming the data are normally distributed. The corresponding lowest inertia in each year is given in the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table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circle on each boxplot is showing inertia during time when highest portion of load was served by wind/solar generation in that year.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5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15.03Mhz on avg for Sep 2022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chemeClr val="accent2"/>
                </a:solidFill>
              </a:rPr>
              <a:t>37,464,823 MWh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2"/>
                </a:solidFill>
              </a:rPr>
              <a:t>5,755,040 MWh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15.36%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40107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72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4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13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2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11/07/22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8/10/22</a:t>
            </a:r>
          </a:p>
        </p:txBody>
      </p:sp>
    </p:spTree>
    <p:extLst>
      <p:ext uri="{BB962C8B-B14F-4D97-AF65-F5344CB8AC3E}">
        <p14:creationId xmlns:p14="http://schemas.microsoft.com/office/powerpoint/2010/main" val="5414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</a:t>
              </a:r>
              <a:r>
                <a:rPr lang="en-US" sz="2000" dirty="0"/>
                <a:t>Jimmy Jackson, CPS</a:t>
              </a:r>
              <a:endParaRPr lang="en-US" sz="2000" i="1" dirty="0"/>
            </a:p>
            <a:p>
              <a:r>
                <a:rPr lang="en-US" sz="2000" i="1" dirty="0"/>
                <a:t>Vice Chair: </a:t>
              </a:r>
              <a:r>
                <a:rPr lang="en-US" sz="1800" i="1" dirty="0"/>
                <a:t>Chad Mulholland, NRG</a:t>
              </a:r>
              <a:endParaRPr lang="en-US" sz="1800" dirty="0"/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Nov 7</a:t>
              </a:r>
              <a:r>
                <a:rPr lang="en-US" baseline="30000" dirty="0"/>
                <a:t>th</a:t>
              </a:r>
              <a:r>
                <a:rPr lang="en-US" dirty="0"/>
                <a:t>, 2022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C3840-4AFD-477B-938E-CC3B79B54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126" y="710128"/>
            <a:ext cx="732194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7080C-C1DC-4FE8-8304-A363A5CE7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37" y="704675"/>
            <a:ext cx="7319989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DA2A57-F8D8-4921-9031-1B1945DDE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89" y="703976"/>
            <a:ext cx="7316085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FF5858-7E1A-4EF1-9AA6-A91E5D3CB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914" y="730990"/>
            <a:ext cx="7318035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EC2D5-9F36-4AD5-A0BC-61A43DB57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982" y="743684"/>
            <a:ext cx="7318035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433020-9ACA-4C82-8105-A5A94252F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23" y="678809"/>
            <a:ext cx="7420954" cy="53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056A9-E40E-4DE6-83F3-5B417C5E2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57" y="713064"/>
            <a:ext cx="7316085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1F6138-8780-491A-9EE8-7EA5AE593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191" y="749976"/>
            <a:ext cx="730581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Daily Minimum System Inertia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22975-B4DD-4295-B22A-D63A24A5D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615" y="704675"/>
            <a:ext cx="7318035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84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ERCOT Inertia Trend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</p:nvPr>
        </p:nvGraphicFramePr>
        <p:xfrm>
          <a:off x="621070" y="4340304"/>
          <a:ext cx="7638344" cy="2014855"/>
        </p:xfrm>
        <a:graphic>
          <a:graphicData uri="http://schemas.openxmlformats.org/drawingml/2006/table">
            <a:tbl>
              <a:tblPr firstRow="1" firstCol="1" bandRow="1"/>
              <a:tblGrid>
                <a:gridCol w="1013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2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2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32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3204">
                  <a:extLst>
                    <a:ext uri="{9D8B030D-6E8A-4147-A177-3AD203B41FA5}">
                      <a16:colId xmlns:a16="http://schemas.microsoft.com/office/drawing/2014/main" val="3747386856"/>
                    </a:ext>
                  </a:extLst>
                </a:gridCol>
              </a:tblGrid>
              <a:tr h="6395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and Time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3/10</a:t>
                      </a:r>
                      <a:b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3:00 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3/30</a:t>
                      </a:r>
                      <a:b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3:00 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2:00 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2:00 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10/27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4:00 AM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11/03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3:30 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3/27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1:00 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2:00 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03/22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00:00</a:t>
                      </a:r>
                      <a:r>
                        <a:rPr lang="en-US" sz="1000" kern="1200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AM</a:t>
                      </a:r>
                      <a:endParaRPr lang="en-US" sz="10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03/21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100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01:00</a:t>
                      </a:r>
                      <a:r>
                        <a:rPr lang="en-US" sz="1000" kern="1200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AM</a:t>
                      </a:r>
                      <a:endParaRPr lang="en-US" sz="10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synch. Inertia (GW*s)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load at minimum synch. Inertia (MW)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24,726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24,540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27,190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27,831</a:t>
                      </a:r>
                      <a:endParaRPr lang="en-US" sz="1100" b="1" dirty="0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28,425</a:t>
                      </a:r>
                      <a:endParaRPr lang="en-US" sz="1100" b="1" dirty="0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28,397</a:t>
                      </a:r>
                      <a:endParaRPr lang="en-US" sz="1100" b="1" dirty="0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30,679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Non-synch. Gen. in % of System Load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100" b="1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54</a:t>
                      </a:r>
                      <a:endParaRPr lang="en-US" sz="1100" b="1" dirty="0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53</a:t>
                      </a:r>
                      <a:endParaRPr lang="en-US" sz="1100" b="1" dirty="0">
                        <a:solidFill>
                          <a:srgbClr val="5B67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497F8E6-EDD9-4C2D-A08C-F2A4BEF7D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828" y="591807"/>
            <a:ext cx="7638344" cy="398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9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1 FME in the month of Sep</a:t>
            </a:r>
          </a:p>
          <a:p>
            <a:pPr lvl="1"/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10/28/2022</a:t>
            </a:r>
          </a:p>
          <a:p>
            <a:pPr lvl="1"/>
            <a:r>
              <a:rPr lang="en-US" sz="2000" kern="0" dirty="0"/>
              <a:t>Review of 2023 A/S Methodology </a:t>
            </a:r>
          </a:p>
          <a:p>
            <a:pPr lvl="1"/>
            <a:r>
              <a:rPr lang="en-US" sz="2000" kern="0" dirty="0"/>
              <a:t>NPRR1143 Discussion</a:t>
            </a:r>
          </a:p>
          <a:p>
            <a:pPr lvl="1"/>
            <a:r>
              <a:rPr lang="en-US" sz="2000" kern="0" dirty="0"/>
              <a:t>Addition of Inertia data to the ROS report Discussion</a:t>
            </a:r>
          </a:p>
          <a:p>
            <a:pPr lvl="1"/>
            <a:r>
              <a:rPr lang="en-US" sz="2000" kern="0" dirty="0"/>
              <a:t>ERCOT Reports</a:t>
            </a:r>
          </a:p>
          <a:p>
            <a:pPr lvl="1"/>
            <a:r>
              <a:rPr lang="en-US" sz="2000" kern="0" dirty="0"/>
              <a:t>TRE Report</a:t>
            </a:r>
          </a:p>
          <a:p>
            <a:pPr lvl="1"/>
            <a:endParaRPr lang="en-US" sz="20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was 1 FME in September</a:t>
            </a:r>
          </a:p>
          <a:p>
            <a:pPr lvl="1"/>
            <a:r>
              <a:rPr lang="en-US" sz="1800" dirty="0"/>
              <a:t>9/5/2022 23:48:10</a:t>
            </a:r>
          </a:p>
          <a:p>
            <a:pPr lvl="2"/>
            <a:r>
              <a:rPr lang="en-US" sz="1600" dirty="0"/>
              <a:t>Loss of 1208 MW of generation</a:t>
            </a:r>
          </a:p>
          <a:p>
            <a:pPr lvl="2"/>
            <a:r>
              <a:rPr lang="en-US" sz="1600" dirty="0"/>
              <a:t>Interconnection Frequency Response: 1610 MW/0.1 Hz</a:t>
            </a:r>
          </a:p>
          <a:p>
            <a:pPr lvl="2"/>
            <a:r>
              <a:rPr lang="en-US" sz="1600" dirty="0"/>
              <a:t>91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38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1  Controllable Load Resource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52 Energy Storage Resources    </a:t>
            </a:r>
          </a:p>
          <a:p>
            <a:pPr lvl="2"/>
            <a:r>
              <a:rPr lang="en-US" sz="1600" dirty="0"/>
              <a:t>6 of 91 Evaluated Resources had less than 75% of their expected Initial Primary Frequency Response.</a:t>
            </a:r>
          </a:p>
          <a:p>
            <a:pPr lvl="2"/>
            <a:r>
              <a:rPr lang="en-US" sz="1600" dirty="0"/>
              <a:t>5 of 91 Evaluated Resources had less than 75% of their expected Sustained Primary Frequency Response.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917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94C124-E38C-49A0-871A-E92C87D42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05" y="679276"/>
            <a:ext cx="7319989" cy="530352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82796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412  MW/0.1 Hz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2D81DD-C9BA-4078-B561-310D5A16F119}"/>
              </a:ext>
            </a:extLst>
          </p:cNvPr>
          <p:cNvSpPr/>
          <p:nvPr/>
        </p:nvSpPr>
        <p:spPr>
          <a:xfrm>
            <a:off x="5935087" y="4330546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 1210.77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 2022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856E50F-B32F-4914-A4AB-C5DDD2EF5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982" y="714212"/>
            <a:ext cx="7318035" cy="530352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4EC3F9-FE6D-45C7-A15C-435AFE0F5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806" y="907380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15191</TotalTime>
  <Words>505</Words>
  <Application>Microsoft Office PowerPoint</Application>
  <PresentationFormat>On-screen Show (4:3)</PresentationFormat>
  <Paragraphs>140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</vt:lpstr>
      <vt:lpstr>Times New Roman</vt:lpstr>
      <vt:lpstr>Office Theme</vt:lpstr>
      <vt:lpstr>Custom Design</vt:lpstr>
      <vt:lpstr>1_Office Theme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  <vt:lpstr>ERCOT Daily Minimum System Inertia</vt:lpstr>
      <vt:lpstr>ERCOT Inertia Trend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Mulholland, Chad</cp:lastModifiedBy>
  <cp:revision>749</cp:revision>
  <cp:lastPrinted>2021-08-03T14:43:19Z</cp:lastPrinted>
  <dcterms:created xsi:type="dcterms:W3CDTF">2010-04-12T23:12:02Z</dcterms:created>
  <dcterms:modified xsi:type="dcterms:W3CDTF">2022-11-02T19:02:56Z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