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theme/theme3.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theme/theme5.xml" ContentType="application/vnd.openxmlformats-officedocument.theme+xml"/>
  <Override PartName="/ppt/slideLayouts/slideLayout1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700" r:id="rId2"/>
    <p:sldMasterId id="2147483702" r:id="rId3"/>
    <p:sldMasterId id="2147483706" r:id="rId4"/>
    <p:sldMasterId id="2147483712" r:id="rId5"/>
    <p:sldMasterId id="2147483714" r:id="rId6"/>
  </p:sldMasterIdLst>
  <p:notesMasterIdLst>
    <p:notesMasterId r:id="rId27"/>
  </p:notesMasterIdLst>
  <p:handoutMasterIdLst>
    <p:handoutMasterId r:id="rId28"/>
  </p:handoutMasterIdLst>
  <p:sldIdLst>
    <p:sldId id="270" r:id="rId7"/>
    <p:sldId id="734" r:id="rId8"/>
    <p:sldId id="754" r:id="rId9"/>
    <p:sldId id="573" r:id="rId10"/>
    <p:sldId id="2447" r:id="rId11"/>
    <p:sldId id="2551" r:id="rId12"/>
    <p:sldId id="2610" r:id="rId13"/>
    <p:sldId id="618" r:id="rId14"/>
    <p:sldId id="2582" r:id="rId15"/>
    <p:sldId id="2583" r:id="rId16"/>
    <p:sldId id="2584" r:id="rId17"/>
    <p:sldId id="2598" r:id="rId18"/>
    <p:sldId id="2604" r:id="rId19"/>
    <p:sldId id="2606" r:id="rId20"/>
    <p:sldId id="665" r:id="rId21"/>
    <p:sldId id="2572" r:id="rId22"/>
    <p:sldId id="609" r:id="rId23"/>
    <p:sldId id="2592" r:id="rId24"/>
    <p:sldId id="2480" r:id="rId25"/>
    <p:sldId id="2599"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2" clrIdx="0"/>
  <p:cmAuthor id="1" name="Du, Pengwei" initials="DP" lastIdx="3" clrIdx="1">
    <p:extLst>
      <p:ext uri="{19B8F6BF-5375-455C-9EA6-DF929625EA0E}">
        <p15:presenceInfo xmlns:p15="http://schemas.microsoft.com/office/powerpoint/2012/main" userId="S-1-5-21-639947351-343809578-3807592339-42176" providerId="AD"/>
      </p:ext>
    </p:extLst>
  </p:cmAuthor>
  <p:cmAuthor id="2" name="Mago, Nitika" initials="NVM" lastIdx="25" clrIdx="2">
    <p:extLst>
      <p:ext uri="{19B8F6BF-5375-455C-9EA6-DF929625EA0E}">
        <p15:presenceInfo xmlns:p15="http://schemas.microsoft.com/office/powerpoint/2012/main" userId="Mago, Nitika" providerId="None"/>
      </p:ext>
    </p:extLst>
  </p:cmAuthor>
  <p:cmAuthor id="3" name="Steffan, Nick" initials="SN" lastIdx="3" clrIdx="3">
    <p:extLst>
      <p:ext uri="{19B8F6BF-5375-455C-9EA6-DF929625EA0E}">
        <p15:presenceInfo xmlns:p15="http://schemas.microsoft.com/office/powerpoint/2012/main" userId="S-1-5-21-639947351-343809578-3807592339-42285" providerId="AD"/>
      </p:ext>
    </p:extLst>
  </p:cmAuthor>
  <p:cmAuthor id="4" name="Littlefield, Jennifer" initials="LJ" lastIdx="2" clrIdx="4">
    <p:extLst>
      <p:ext uri="{19B8F6BF-5375-455C-9EA6-DF929625EA0E}">
        <p15:presenceInfo xmlns:p15="http://schemas.microsoft.com/office/powerpoint/2012/main" userId="S-1-5-21-639947351-343809578-3807592339-51623" providerId="AD"/>
      </p:ext>
    </p:extLst>
  </p:cmAuthor>
  <p:cmAuthor id="5" name="Li, Weifeng" initials="LW" lastIdx="10" clrIdx="5">
    <p:extLst>
      <p:ext uri="{19B8F6BF-5375-455C-9EA6-DF929625EA0E}">
        <p15:presenceInfo xmlns:p15="http://schemas.microsoft.com/office/powerpoint/2012/main" userId="S-1-5-21-639947351-343809578-3807592339-552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89F"/>
    <a:srgbClr val="73C8FD"/>
    <a:srgbClr val="50BC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3ED10E9-714B-421A-B853-8EB01B28AA2C}" v="13" dt="2022-10-31T22:13:36.32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76" autoAdjust="0"/>
    <p:restoredTop sz="96807" autoAdjust="0"/>
  </p:normalViewPr>
  <p:slideViewPr>
    <p:cSldViewPr snapToGrid="0">
      <p:cViewPr varScale="1">
        <p:scale>
          <a:sx n="132" d="100"/>
          <a:sy n="132" d="100"/>
        </p:scale>
        <p:origin x="522" y="132"/>
      </p:cViewPr>
      <p:guideLst>
        <p:guide orient="horz" pos="2160"/>
        <p:guide pos="2880"/>
      </p:guideLst>
    </p:cSldViewPr>
  </p:slideViewPr>
  <p:notesTextViewPr>
    <p:cViewPr>
      <p:scale>
        <a:sx n="3" d="2"/>
        <a:sy n="3" d="2"/>
      </p:scale>
      <p:origin x="0" y="0"/>
    </p:cViewPr>
  </p:notesTextViewPr>
  <p:sorterViewPr>
    <p:cViewPr>
      <p:scale>
        <a:sx n="60" d="100"/>
        <a:sy n="60" d="100"/>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34" Type="http://schemas.microsoft.com/office/2016/11/relationships/changesInfo" Target="changesInfos/changesInfo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notesMaster" Target="notesMasters/notesMaster1.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go, Nitika" userId="eb4dfd7f-5a13-4bd1-acb0-2d627733e6c8" providerId="ADAL" clId="{F3ED10E9-714B-421A-B853-8EB01B28AA2C}"/>
    <pc:docChg chg="undo custSel addSld delSld modSld delSection modSection">
      <pc:chgData name="Mago, Nitika" userId="eb4dfd7f-5a13-4bd1-acb0-2d627733e6c8" providerId="ADAL" clId="{F3ED10E9-714B-421A-B853-8EB01B28AA2C}" dt="2022-10-31T22:39:54.352" v="322" actId="404"/>
      <pc:docMkLst>
        <pc:docMk/>
      </pc:docMkLst>
      <pc:sldChg chg="addSp modSp mod">
        <pc:chgData name="Mago, Nitika" userId="eb4dfd7f-5a13-4bd1-acb0-2d627733e6c8" providerId="ADAL" clId="{F3ED10E9-714B-421A-B853-8EB01B28AA2C}" dt="2022-10-31T21:31:39.768" v="233" actId="14100"/>
        <pc:sldMkLst>
          <pc:docMk/>
          <pc:sldMk cId="1394679244" sldId="573"/>
        </pc:sldMkLst>
        <pc:spChg chg="mod">
          <ac:chgData name="Mago, Nitika" userId="eb4dfd7f-5a13-4bd1-acb0-2d627733e6c8" providerId="ADAL" clId="{F3ED10E9-714B-421A-B853-8EB01B28AA2C}" dt="2022-10-31T21:30:05.875" v="183" actId="20577"/>
          <ac:spMkLst>
            <pc:docMk/>
            <pc:sldMk cId="1394679244" sldId="573"/>
            <ac:spMk id="2" creationId="{00000000-0000-0000-0000-000000000000}"/>
          </ac:spMkLst>
        </pc:spChg>
        <pc:spChg chg="add mod">
          <ac:chgData name="Mago, Nitika" userId="eb4dfd7f-5a13-4bd1-acb0-2d627733e6c8" providerId="ADAL" clId="{F3ED10E9-714B-421A-B853-8EB01B28AA2C}" dt="2022-10-31T21:31:39.768" v="233" actId="14100"/>
          <ac:spMkLst>
            <pc:docMk/>
            <pc:sldMk cId="1394679244" sldId="573"/>
            <ac:spMk id="3" creationId="{C7478887-2AA5-4115-A24A-BFA9A0123153}"/>
          </ac:spMkLst>
        </pc:spChg>
      </pc:sldChg>
      <pc:sldChg chg="del">
        <pc:chgData name="Mago, Nitika" userId="eb4dfd7f-5a13-4bd1-acb0-2d627733e6c8" providerId="ADAL" clId="{F3ED10E9-714B-421A-B853-8EB01B28AA2C}" dt="2022-10-31T21:26:23.657" v="0" actId="47"/>
        <pc:sldMkLst>
          <pc:docMk/>
          <pc:sldMk cId="4100833966" sldId="605"/>
        </pc:sldMkLst>
      </pc:sldChg>
      <pc:sldChg chg="del">
        <pc:chgData name="Mago, Nitika" userId="eb4dfd7f-5a13-4bd1-acb0-2d627733e6c8" providerId="ADAL" clId="{F3ED10E9-714B-421A-B853-8EB01B28AA2C}" dt="2022-10-31T21:26:23.657" v="0" actId="47"/>
        <pc:sldMkLst>
          <pc:docMk/>
          <pc:sldMk cId="2969886" sldId="609"/>
        </pc:sldMkLst>
      </pc:sldChg>
      <pc:sldChg chg="add">
        <pc:chgData name="Mago, Nitika" userId="eb4dfd7f-5a13-4bd1-acb0-2d627733e6c8" providerId="ADAL" clId="{F3ED10E9-714B-421A-B853-8EB01B28AA2C}" dt="2022-10-31T21:34:16.854" v="281"/>
        <pc:sldMkLst>
          <pc:docMk/>
          <pc:sldMk cId="1663467047" sldId="609"/>
        </pc:sldMkLst>
      </pc:sldChg>
      <pc:sldChg chg="addSp modSp mod">
        <pc:chgData name="Mago, Nitika" userId="eb4dfd7f-5a13-4bd1-acb0-2d627733e6c8" providerId="ADAL" clId="{F3ED10E9-714B-421A-B853-8EB01B28AA2C}" dt="2022-10-31T21:34:02.560" v="280" actId="1076"/>
        <pc:sldMkLst>
          <pc:docMk/>
          <pc:sldMk cId="588272861" sldId="618"/>
        </pc:sldMkLst>
        <pc:spChg chg="mod">
          <ac:chgData name="Mago, Nitika" userId="eb4dfd7f-5a13-4bd1-acb0-2d627733e6c8" providerId="ADAL" clId="{F3ED10E9-714B-421A-B853-8EB01B28AA2C}" dt="2022-10-31T21:33:24.232" v="261" actId="21"/>
          <ac:spMkLst>
            <pc:docMk/>
            <pc:sldMk cId="588272861" sldId="618"/>
            <ac:spMk id="2" creationId="{00000000-0000-0000-0000-000000000000}"/>
          </ac:spMkLst>
        </pc:spChg>
        <pc:spChg chg="add mod">
          <ac:chgData name="Mago, Nitika" userId="eb4dfd7f-5a13-4bd1-acb0-2d627733e6c8" providerId="ADAL" clId="{F3ED10E9-714B-421A-B853-8EB01B28AA2C}" dt="2022-10-31T21:34:02.560" v="280" actId="1076"/>
          <ac:spMkLst>
            <pc:docMk/>
            <pc:sldMk cId="588272861" sldId="618"/>
            <ac:spMk id="5" creationId="{580069AB-74BB-40F9-B595-CF2D9E17375C}"/>
          </ac:spMkLst>
        </pc:spChg>
      </pc:sldChg>
      <pc:sldChg chg="del">
        <pc:chgData name="Mago, Nitika" userId="eb4dfd7f-5a13-4bd1-acb0-2d627733e6c8" providerId="ADAL" clId="{F3ED10E9-714B-421A-B853-8EB01B28AA2C}" dt="2022-10-31T21:26:23.657" v="0" actId="47"/>
        <pc:sldMkLst>
          <pc:docMk/>
          <pc:sldMk cId="1818385317" sldId="724"/>
        </pc:sldMkLst>
      </pc:sldChg>
      <pc:sldChg chg="del">
        <pc:chgData name="Mago, Nitika" userId="eb4dfd7f-5a13-4bd1-acb0-2d627733e6c8" providerId="ADAL" clId="{F3ED10E9-714B-421A-B853-8EB01B28AA2C}" dt="2022-10-31T21:26:23.657" v="0" actId="47"/>
        <pc:sldMkLst>
          <pc:docMk/>
          <pc:sldMk cId="380908957" sldId="738"/>
        </pc:sldMkLst>
      </pc:sldChg>
      <pc:sldChg chg="del">
        <pc:chgData name="Mago, Nitika" userId="eb4dfd7f-5a13-4bd1-acb0-2d627733e6c8" providerId="ADAL" clId="{F3ED10E9-714B-421A-B853-8EB01B28AA2C}" dt="2022-10-31T21:26:23.657" v="0" actId="47"/>
        <pc:sldMkLst>
          <pc:docMk/>
          <pc:sldMk cId="2867986710" sldId="755"/>
        </pc:sldMkLst>
      </pc:sldChg>
      <pc:sldChg chg="del">
        <pc:chgData name="Mago, Nitika" userId="eb4dfd7f-5a13-4bd1-acb0-2d627733e6c8" providerId="ADAL" clId="{F3ED10E9-714B-421A-B853-8EB01B28AA2C}" dt="2022-10-31T21:26:23.657" v="0" actId="47"/>
        <pc:sldMkLst>
          <pc:docMk/>
          <pc:sldMk cId="504883641" sldId="2417"/>
        </pc:sldMkLst>
      </pc:sldChg>
      <pc:sldChg chg="del">
        <pc:chgData name="Mago, Nitika" userId="eb4dfd7f-5a13-4bd1-acb0-2d627733e6c8" providerId="ADAL" clId="{F3ED10E9-714B-421A-B853-8EB01B28AA2C}" dt="2022-10-31T21:26:23.657" v="0" actId="47"/>
        <pc:sldMkLst>
          <pc:docMk/>
          <pc:sldMk cId="4037965929" sldId="2420"/>
        </pc:sldMkLst>
      </pc:sldChg>
      <pc:sldChg chg="del">
        <pc:chgData name="Mago, Nitika" userId="eb4dfd7f-5a13-4bd1-acb0-2d627733e6c8" providerId="ADAL" clId="{F3ED10E9-714B-421A-B853-8EB01B28AA2C}" dt="2022-10-31T21:26:23.657" v="0" actId="47"/>
        <pc:sldMkLst>
          <pc:docMk/>
          <pc:sldMk cId="1851193452" sldId="2421"/>
        </pc:sldMkLst>
      </pc:sldChg>
      <pc:sldChg chg="addSp modSp mod">
        <pc:chgData name="Mago, Nitika" userId="eb4dfd7f-5a13-4bd1-acb0-2d627733e6c8" providerId="ADAL" clId="{F3ED10E9-714B-421A-B853-8EB01B28AA2C}" dt="2022-10-31T21:32:07.887" v="238" actId="20577"/>
        <pc:sldMkLst>
          <pc:docMk/>
          <pc:sldMk cId="3978994836" sldId="2447"/>
        </pc:sldMkLst>
        <pc:spChg chg="mod">
          <ac:chgData name="Mago, Nitika" userId="eb4dfd7f-5a13-4bd1-acb0-2d627733e6c8" providerId="ADAL" clId="{F3ED10E9-714B-421A-B853-8EB01B28AA2C}" dt="2022-10-31T21:32:07.887" v="238" actId="20577"/>
          <ac:spMkLst>
            <pc:docMk/>
            <pc:sldMk cId="3978994836" sldId="2447"/>
            <ac:spMk id="2" creationId="{00000000-0000-0000-0000-000000000000}"/>
          </ac:spMkLst>
        </pc:spChg>
        <pc:spChg chg="add mod">
          <ac:chgData name="Mago, Nitika" userId="eb4dfd7f-5a13-4bd1-acb0-2d627733e6c8" providerId="ADAL" clId="{F3ED10E9-714B-421A-B853-8EB01B28AA2C}" dt="2022-10-31T21:32:01.700" v="237"/>
          <ac:spMkLst>
            <pc:docMk/>
            <pc:sldMk cId="3978994836" sldId="2447"/>
            <ac:spMk id="5" creationId="{D491B52D-5554-44A0-A4BA-54DC1D99C239}"/>
          </ac:spMkLst>
        </pc:spChg>
      </pc:sldChg>
      <pc:sldChg chg="del">
        <pc:chgData name="Mago, Nitika" userId="eb4dfd7f-5a13-4bd1-acb0-2d627733e6c8" providerId="ADAL" clId="{F3ED10E9-714B-421A-B853-8EB01B28AA2C}" dt="2022-10-31T21:26:23.657" v="0" actId="47"/>
        <pc:sldMkLst>
          <pc:docMk/>
          <pc:sldMk cId="2296244615" sldId="2474"/>
        </pc:sldMkLst>
      </pc:sldChg>
      <pc:sldChg chg="del">
        <pc:chgData name="Mago, Nitika" userId="eb4dfd7f-5a13-4bd1-acb0-2d627733e6c8" providerId="ADAL" clId="{F3ED10E9-714B-421A-B853-8EB01B28AA2C}" dt="2022-10-31T21:26:23.657" v="0" actId="47"/>
        <pc:sldMkLst>
          <pc:docMk/>
          <pc:sldMk cId="3251266753" sldId="2477"/>
        </pc:sldMkLst>
      </pc:sldChg>
      <pc:sldChg chg="del">
        <pc:chgData name="Mago, Nitika" userId="eb4dfd7f-5a13-4bd1-acb0-2d627733e6c8" providerId="ADAL" clId="{F3ED10E9-714B-421A-B853-8EB01B28AA2C}" dt="2022-10-31T21:26:23.657" v="0" actId="47"/>
        <pc:sldMkLst>
          <pc:docMk/>
          <pc:sldMk cId="1641081377" sldId="2479"/>
        </pc:sldMkLst>
      </pc:sldChg>
      <pc:sldChg chg="addSp delSp modSp add mod">
        <pc:chgData name="Mago, Nitika" userId="eb4dfd7f-5a13-4bd1-acb0-2d627733e6c8" providerId="ADAL" clId="{F3ED10E9-714B-421A-B853-8EB01B28AA2C}" dt="2022-10-31T22:14:05.115" v="316" actId="1076"/>
        <pc:sldMkLst>
          <pc:docMk/>
          <pc:sldMk cId="2020502956" sldId="2480"/>
        </pc:sldMkLst>
        <pc:spChg chg="mod">
          <ac:chgData name="Mago, Nitika" userId="eb4dfd7f-5a13-4bd1-acb0-2d627733e6c8" providerId="ADAL" clId="{F3ED10E9-714B-421A-B853-8EB01B28AA2C}" dt="2022-10-31T22:13:00.105" v="308" actId="404"/>
          <ac:spMkLst>
            <pc:docMk/>
            <pc:sldMk cId="2020502956" sldId="2480"/>
            <ac:spMk id="3" creationId="{319C5559-C380-433F-A2C6-332271A888E4}"/>
          </ac:spMkLst>
        </pc:spChg>
        <pc:graphicFrameChg chg="add mod">
          <ac:chgData name="Mago, Nitika" userId="eb4dfd7f-5a13-4bd1-acb0-2d627733e6c8" providerId="ADAL" clId="{F3ED10E9-714B-421A-B853-8EB01B28AA2C}" dt="2022-10-31T22:13:36.200" v="312"/>
          <ac:graphicFrameMkLst>
            <pc:docMk/>
            <pc:sldMk cId="2020502956" sldId="2480"/>
            <ac:graphicFrameMk id="9" creationId="{261ACD9D-9A6B-4C3E-A304-D896C04BE08E}"/>
          </ac:graphicFrameMkLst>
        </pc:graphicFrameChg>
        <pc:picChg chg="del">
          <ac:chgData name="Mago, Nitika" userId="eb4dfd7f-5a13-4bd1-acb0-2d627733e6c8" providerId="ADAL" clId="{F3ED10E9-714B-421A-B853-8EB01B28AA2C}" dt="2022-10-31T22:11:25.850" v="290" actId="478"/>
          <ac:picMkLst>
            <pc:docMk/>
            <pc:sldMk cId="2020502956" sldId="2480"/>
            <ac:picMk id="5" creationId="{D10704C7-B568-4FE6-BCE9-6B83045DA3C9}"/>
          </ac:picMkLst>
        </pc:picChg>
        <pc:picChg chg="add del mod">
          <ac:chgData name="Mago, Nitika" userId="eb4dfd7f-5a13-4bd1-acb0-2d627733e6c8" providerId="ADAL" clId="{F3ED10E9-714B-421A-B853-8EB01B28AA2C}" dt="2022-10-31T22:12:17.206" v="298" actId="478"/>
          <ac:picMkLst>
            <pc:docMk/>
            <pc:sldMk cId="2020502956" sldId="2480"/>
            <ac:picMk id="6" creationId="{17F253E8-E7EE-401B-9E5E-7095BFFCDAF3}"/>
          </ac:picMkLst>
        </pc:picChg>
        <pc:picChg chg="add del mod">
          <ac:chgData name="Mago, Nitika" userId="eb4dfd7f-5a13-4bd1-acb0-2d627733e6c8" providerId="ADAL" clId="{F3ED10E9-714B-421A-B853-8EB01B28AA2C}" dt="2022-10-31T22:12:51.395" v="303" actId="478"/>
          <ac:picMkLst>
            <pc:docMk/>
            <pc:sldMk cId="2020502956" sldId="2480"/>
            <ac:picMk id="7" creationId="{087BA177-AC93-4325-9BC9-6350C5342BDD}"/>
          </ac:picMkLst>
        </pc:picChg>
        <pc:picChg chg="add del mod">
          <ac:chgData name="Mago, Nitika" userId="eb4dfd7f-5a13-4bd1-acb0-2d627733e6c8" providerId="ADAL" clId="{F3ED10E9-714B-421A-B853-8EB01B28AA2C}" dt="2022-10-31T22:13:32.678" v="309" actId="478"/>
          <ac:picMkLst>
            <pc:docMk/>
            <pc:sldMk cId="2020502956" sldId="2480"/>
            <ac:picMk id="8" creationId="{4B1C5462-9012-4688-9303-7FCE088A8CA6}"/>
          </ac:picMkLst>
        </pc:picChg>
        <pc:picChg chg="add mod">
          <ac:chgData name="Mago, Nitika" userId="eb4dfd7f-5a13-4bd1-acb0-2d627733e6c8" providerId="ADAL" clId="{F3ED10E9-714B-421A-B853-8EB01B28AA2C}" dt="2022-10-31T22:14:05.115" v="316" actId="1076"/>
          <ac:picMkLst>
            <pc:docMk/>
            <pc:sldMk cId="2020502956" sldId="2480"/>
            <ac:picMk id="10" creationId="{A6FFC057-C239-49DE-9603-28A15F5E3F97}"/>
          </ac:picMkLst>
        </pc:picChg>
      </pc:sldChg>
      <pc:sldChg chg="del">
        <pc:chgData name="Mago, Nitika" userId="eb4dfd7f-5a13-4bd1-acb0-2d627733e6c8" providerId="ADAL" clId="{F3ED10E9-714B-421A-B853-8EB01B28AA2C}" dt="2022-10-31T21:26:23.657" v="0" actId="47"/>
        <pc:sldMkLst>
          <pc:docMk/>
          <pc:sldMk cId="3696275116" sldId="2480"/>
        </pc:sldMkLst>
      </pc:sldChg>
      <pc:sldChg chg="del">
        <pc:chgData name="Mago, Nitika" userId="eb4dfd7f-5a13-4bd1-acb0-2d627733e6c8" providerId="ADAL" clId="{F3ED10E9-714B-421A-B853-8EB01B28AA2C}" dt="2022-10-31T21:26:23.657" v="0" actId="47"/>
        <pc:sldMkLst>
          <pc:docMk/>
          <pc:sldMk cId="30910581" sldId="2490"/>
        </pc:sldMkLst>
      </pc:sldChg>
      <pc:sldChg chg="del">
        <pc:chgData name="Mago, Nitika" userId="eb4dfd7f-5a13-4bd1-acb0-2d627733e6c8" providerId="ADAL" clId="{F3ED10E9-714B-421A-B853-8EB01B28AA2C}" dt="2022-10-31T21:26:23.657" v="0" actId="47"/>
        <pc:sldMkLst>
          <pc:docMk/>
          <pc:sldMk cId="2541531515" sldId="2492"/>
        </pc:sldMkLst>
      </pc:sldChg>
      <pc:sldChg chg="del">
        <pc:chgData name="Mago, Nitika" userId="eb4dfd7f-5a13-4bd1-acb0-2d627733e6c8" providerId="ADAL" clId="{F3ED10E9-714B-421A-B853-8EB01B28AA2C}" dt="2022-10-31T21:26:23.657" v="0" actId="47"/>
        <pc:sldMkLst>
          <pc:docMk/>
          <pc:sldMk cId="2772534288" sldId="2503"/>
        </pc:sldMkLst>
      </pc:sldChg>
      <pc:sldChg chg="del">
        <pc:chgData name="Mago, Nitika" userId="eb4dfd7f-5a13-4bd1-acb0-2d627733e6c8" providerId="ADAL" clId="{F3ED10E9-714B-421A-B853-8EB01B28AA2C}" dt="2022-10-31T21:26:23.657" v="0" actId="47"/>
        <pc:sldMkLst>
          <pc:docMk/>
          <pc:sldMk cId="1370682069" sldId="2504"/>
        </pc:sldMkLst>
      </pc:sldChg>
      <pc:sldChg chg="del">
        <pc:chgData name="Mago, Nitika" userId="eb4dfd7f-5a13-4bd1-acb0-2d627733e6c8" providerId="ADAL" clId="{F3ED10E9-714B-421A-B853-8EB01B28AA2C}" dt="2022-10-31T21:26:23.657" v="0" actId="47"/>
        <pc:sldMkLst>
          <pc:docMk/>
          <pc:sldMk cId="1737017962" sldId="2505"/>
        </pc:sldMkLst>
      </pc:sldChg>
      <pc:sldChg chg="del">
        <pc:chgData name="Mago, Nitika" userId="eb4dfd7f-5a13-4bd1-acb0-2d627733e6c8" providerId="ADAL" clId="{F3ED10E9-714B-421A-B853-8EB01B28AA2C}" dt="2022-10-31T21:26:23.657" v="0" actId="47"/>
        <pc:sldMkLst>
          <pc:docMk/>
          <pc:sldMk cId="2015964711" sldId="2509"/>
        </pc:sldMkLst>
      </pc:sldChg>
      <pc:sldChg chg="modSp mod">
        <pc:chgData name="Mago, Nitika" userId="eb4dfd7f-5a13-4bd1-acb0-2d627733e6c8" providerId="ADAL" clId="{F3ED10E9-714B-421A-B853-8EB01B28AA2C}" dt="2022-10-31T21:29:10.713" v="174" actId="1076"/>
        <pc:sldMkLst>
          <pc:docMk/>
          <pc:sldMk cId="1260168994" sldId="2551"/>
        </pc:sldMkLst>
        <pc:spChg chg="mod">
          <ac:chgData name="Mago, Nitika" userId="eb4dfd7f-5a13-4bd1-acb0-2d627733e6c8" providerId="ADAL" clId="{F3ED10E9-714B-421A-B853-8EB01B28AA2C}" dt="2022-10-31T21:27:12.808" v="17" actId="20577"/>
          <ac:spMkLst>
            <pc:docMk/>
            <pc:sldMk cId="1260168994" sldId="2551"/>
            <ac:spMk id="2" creationId="{06569910-24B0-42FE-9193-F9A6902E2922}"/>
          </ac:spMkLst>
        </pc:spChg>
        <pc:spChg chg="mod">
          <ac:chgData name="Mago, Nitika" userId="eb4dfd7f-5a13-4bd1-acb0-2d627733e6c8" providerId="ADAL" clId="{F3ED10E9-714B-421A-B853-8EB01B28AA2C}" dt="2022-10-31T21:29:06.708" v="173" actId="20577"/>
          <ac:spMkLst>
            <pc:docMk/>
            <pc:sldMk cId="1260168994" sldId="2551"/>
            <ac:spMk id="3" creationId="{4C3AE801-F440-477B-BA06-F98A5DE35C7B}"/>
          </ac:spMkLst>
        </pc:spChg>
        <pc:picChg chg="mod">
          <ac:chgData name="Mago, Nitika" userId="eb4dfd7f-5a13-4bd1-acb0-2d627733e6c8" providerId="ADAL" clId="{F3ED10E9-714B-421A-B853-8EB01B28AA2C}" dt="2022-10-31T21:29:10.713" v="174" actId="1076"/>
          <ac:picMkLst>
            <pc:docMk/>
            <pc:sldMk cId="1260168994" sldId="2551"/>
            <ac:picMk id="5" creationId="{44D4668F-D445-4CA5-B8FF-9846E1378E09}"/>
          </ac:picMkLst>
        </pc:picChg>
      </pc:sldChg>
      <pc:sldChg chg="del">
        <pc:chgData name="Mago, Nitika" userId="eb4dfd7f-5a13-4bd1-acb0-2d627733e6c8" providerId="ADAL" clId="{F3ED10E9-714B-421A-B853-8EB01B28AA2C}" dt="2022-10-31T21:26:23.657" v="0" actId="47"/>
        <pc:sldMkLst>
          <pc:docMk/>
          <pc:sldMk cId="1350320330" sldId="2572"/>
        </pc:sldMkLst>
      </pc:sldChg>
      <pc:sldChg chg="add">
        <pc:chgData name="Mago, Nitika" userId="eb4dfd7f-5a13-4bd1-acb0-2d627733e6c8" providerId="ADAL" clId="{F3ED10E9-714B-421A-B853-8EB01B28AA2C}" dt="2022-10-31T21:34:16.854" v="281"/>
        <pc:sldMkLst>
          <pc:docMk/>
          <pc:sldMk cId="1469702208" sldId="2572"/>
        </pc:sldMkLst>
      </pc:sldChg>
      <pc:sldChg chg="del">
        <pc:chgData name="Mago, Nitika" userId="eb4dfd7f-5a13-4bd1-acb0-2d627733e6c8" providerId="ADAL" clId="{F3ED10E9-714B-421A-B853-8EB01B28AA2C}" dt="2022-10-31T21:26:23.657" v="0" actId="47"/>
        <pc:sldMkLst>
          <pc:docMk/>
          <pc:sldMk cId="3258155473" sldId="2575"/>
        </pc:sldMkLst>
      </pc:sldChg>
      <pc:sldChg chg="del">
        <pc:chgData name="Mago, Nitika" userId="eb4dfd7f-5a13-4bd1-acb0-2d627733e6c8" providerId="ADAL" clId="{F3ED10E9-714B-421A-B853-8EB01B28AA2C}" dt="2022-10-31T21:26:23.657" v="0" actId="47"/>
        <pc:sldMkLst>
          <pc:docMk/>
          <pc:sldMk cId="4149302880" sldId="2578"/>
        </pc:sldMkLst>
      </pc:sldChg>
      <pc:sldChg chg="del">
        <pc:chgData name="Mago, Nitika" userId="eb4dfd7f-5a13-4bd1-acb0-2d627733e6c8" providerId="ADAL" clId="{F3ED10E9-714B-421A-B853-8EB01B28AA2C}" dt="2022-10-31T21:26:23.657" v="0" actId="47"/>
        <pc:sldMkLst>
          <pc:docMk/>
          <pc:sldMk cId="511235661" sldId="2579"/>
        </pc:sldMkLst>
      </pc:sldChg>
      <pc:sldChg chg="del">
        <pc:chgData name="Mago, Nitika" userId="eb4dfd7f-5a13-4bd1-acb0-2d627733e6c8" providerId="ADAL" clId="{F3ED10E9-714B-421A-B853-8EB01B28AA2C}" dt="2022-10-31T21:26:23.657" v="0" actId="47"/>
        <pc:sldMkLst>
          <pc:docMk/>
          <pc:sldMk cId="716973421" sldId="2580"/>
        </pc:sldMkLst>
      </pc:sldChg>
      <pc:sldChg chg="del">
        <pc:chgData name="Mago, Nitika" userId="eb4dfd7f-5a13-4bd1-acb0-2d627733e6c8" providerId="ADAL" clId="{F3ED10E9-714B-421A-B853-8EB01B28AA2C}" dt="2022-10-31T21:26:23.657" v="0" actId="47"/>
        <pc:sldMkLst>
          <pc:docMk/>
          <pc:sldMk cId="4233351990" sldId="2581"/>
        </pc:sldMkLst>
      </pc:sldChg>
      <pc:sldChg chg="del">
        <pc:chgData name="Mago, Nitika" userId="eb4dfd7f-5a13-4bd1-acb0-2d627733e6c8" providerId="ADAL" clId="{F3ED10E9-714B-421A-B853-8EB01B28AA2C}" dt="2022-10-31T21:26:23.657" v="0" actId="47"/>
        <pc:sldMkLst>
          <pc:docMk/>
          <pc:sldMk cId="3256210250" sldId="2585"/>
        </pc:sldMkLst>
      </pc:sldChg>
      <pc:sldChg chg="del">
        <pc:chgData name="Mago, Nitika" userId="eb4dfd7f-5a13-4bd1-acb0-2d627733e6c8" providerId="ADAL" clId="{F3ED10E9-714B-421A-B853-8EB01B28AA2C}" dt="2022-10-31T21:26:23.657" v="0" actId="47"/>
        <pc:sldMkLst>
          <pc:docMk/>
          <pc:sldMk cId="2380539027" sldId="2586"/>
        </pc:sldMkLst>
      </pc:sldChg>
      <pc:sldChg chg="del">
        <pc:chgData name="Mago, Nitika" userId="eb4dfd7f-5a13-4bd1-acb0-2d627733e6c8" providerId="ADAL" clId="{F3ED10E9-714B-421A-B853-8EB01B28AA2C}" dt="2022-10-31T21:26:23.657" v="0" actId="47"/>
        <pc:sldMkLst>
          <pc:docMk/>
          <pc:sldMk cId="140248579" sldId="2587"/>
        </pc:sldMkLst>
      </pc:sldChg>
      <pc:sldChg chg="del">
        <pc:chgData name="Mago, Nitika" userId="eb4dfd7f-5a13-4bd1-acb0-2d627733e6c8" providerId="ADAL" clId="{F3ED10E9-714B-421A-B853-8EB01B28AA2C}" dt="2022-10-31T21:26:23.657" v="0" actId="47"/>
        <pc:sldMkLst>
          <pc:docMk/>
          <pc:sldMk cId="3793797677" sldId="2588"/>
        </pc:sldMkLst>
      </pc:sldChg>
      <pc:sldChg chg="add del">
        <pc:chgData name="Mago, Nitika" userId="eb4dfd7f-5a13-4bd1-acb0-2d627733e6c8" providerId="ADAL" clId="{F3ED10E9-714B-421A-B853-8EB01B28AA2C}" dt="2022-10-31T21:34:25.313" v="282"/>
        <pc:sldMkLst>
          <pc:docMk/>
          <pc:sldMk cId="3232725263" sldId="2592"/>
        </pc:sldMkLst>
      </pc:sldChg>
      <pc:sldChg chg="del">
        <pc:chgData name="Mago, Nitika" userId="eb4dfd7f-5a13-4bd1-acb0-2d627733e6c8" providerId="ADAL" clId="{F3ED10E9-714B-421A-B853-8EB01B28AA2C}" dt="2022-10-31T21:26:23.657" v="0" actId="47"/>
        <pc:sldMkLst>
          <pc:docMk/>
          <pc:sldMk cId="2582358761" sldId="2596"/>
        </pc:sldMkLst>
      </pc:sldChg>
      <pc:sldChg chg="del">
        <pc:chgData name="Mago, Nitika" userId="eb4dfd7f-5a13-4bd1-acb0-2d627733e6c8" providerId="ADAL" clId="{F3ED10E9-714B-421A-B853-8EB01B28AA2C}" dt="2022-10-31T21:26:23.657" v="0" actId="47"/>
        <pc:sldMkLst>
          <pc:docMk/>
          <pc:sldMk cId="2006409665" sldId="2597"/>
        </pc:sldMkLst>
      </pc:sldChg>
      <pc:sldChg chg="modSp mod">
        <pc:chgData name="Mago, Nitika" userId="eb4dfd7f-5a13-4bd1-acb0-2d627733e6c8" providerId="ADAL" clId="{F3ED10E9-714B-421A-B853-8EB01B28AA2C}" dt="2022-10-31T21:35:18.714" v="289" actId="20577"/>
        <pc:sldMkLst>
          <pc:docMk/>
          <pc:sldMk cId="364035805" sldId="2598"/>
        </pc:sldMkLst>
        <pc:spChg chg="mod">
          <ac:chgData name="Mago, Nitika" userId="eb4dfd7f-5a13-4bd1-acb0-2d627733e6c8" providerId="ADAL" clId="{F3ED10E9-714B-421A-B853-8EB01B28AA2C}" dt="2022-10-31T21:35:18.714" v="289" actId="20577"/>
          <ac:spMkLst>
            <pc:docMk/>
            <pc:sldMk cId="364035805" sldId="2598"/>
            <ac:spMk id="3" creationId="{619995B8-2790-490E-97C7-8097AE09F658}"/>
          </ac:spMkLst>
        </pc:spChg>
      </pc:sldChg>
      <pc:sldChg chg="del">
        <pc:chgData name="Mago, Nitika" userId="eb4dfd7f-5a13-4bd1-acb0-2d627733e6c8" providerId="ADAL" clId="{F3ED10E9-714B-421A-B853-8EB01B28AA2C}" dt="2022-10-31T21:34:45.374" v="284" actId="2696"/>
        <pc:sldMkLst>
          <pc:docMk/>
          <pc:sldMk cId="1135123539" sldId="2599"/>
        </pc:sldMkLst>
      </pc:sldChg>
      <pc:sldChg chg="modSp add mod">
        <pc:chgData name="Mago, Nitika" userId="eb4dfd7f-5a13-4bd1-acb0-2d627733e6c8" providerId="ADAL" clId="{F3ED10E9-714B-421A-B853-8EB01B28AA2C}" dt="2022-10-31T22:39:54.352" v="322" actId="404"/>
        <pc:sldMkLst>
          <pc:docMk/>
          <pc:sldMk cId="2052131910" sldId="2599"/>
        </pc:sldMkLst>
        <pc:spChg chg="mod">
          <ac:chgData name="Mago, Nitika" userId="eb4dfd7f-5a13-4bd1-acb0-2d627733e6c8" providerId="ADAL" clId="{F3ED10E9-714B-421A-B853-8EB01B28AA2C}" dt="2022-10-31T22:39:54.352" v="322" actId="404"/>
          <ac:spMkLst>
            <pc:docMk/>
            <pc:sldMk cId="2052131910" sldId="2599"/>
            <ac:spMk id="2" creationId="{835B74DA-FC0D-4F73-8E03-2925D6A5D410}"/>
          </ac:spMkLst>
        </pc:spChg>
      </pc:sldChg>
      <pc:sldChg chg="del">
        <pc:chgData name="Mago, Nitika" userId="eb4dfd7f-5a13-4bd1-acb0-2d627733e6c8" providerId="ADAL" clId="{F3ED10E9-714B-421A-B853-8EB01B28AA2C}" dt="2022-10-31T21:26:23.657" v="0" actId="47"/>
        <pc:sldMkLst>
          <pc:docMk/>
          <pc:sldMk cId="1962304842" sldId="2605"/>
        </pc:sldMkLst>
      </pc:sldChg>
      <pc:sldChg chg="del">
        <pc:chgData name="Mago, Nitika" userId="eb4dfd7f-5a13-4bd1-acb0-2d627733e6c8" providerId="ADAL" clId="{F3ED10E9-714B-421A-B853-8EB01B28AA2C}" dt="2022-10-31T21:26:23.657" v="0" actId="47"/>
        <pc:sldMkLst>
          <pc:docMk/>
          <pc:sldMk cId="2157147021" sldId="2607"/>
        </pc:sldMkLst>
      </pc:sldChg>
      <pc:sldChg chg="del">
        <pc:chgData name="Mago, Nitika" userId="eb4dfd7f-5a13-4bd1-acb0-2d627733e6c8" providerId="ADAL" clId="{F3ED10E9-714B-421A-B853-8EB01B28AA2C}" dt="2022-10-31T21:26:23.657" v="0" actId="47"/>
        <pc:sldMkLst>
          <pc:docMk/>
          <pc:sldMk cId="3372190215" sldId="2608"/>
        </pc:sldMkLst>
      </pc:sldChg>
      <pc:sldChg chg="del">
        <pc:chgData name="Mago, Nitika" userId="eb4dfd7f-5a13-4bd1-acb0-2d627733e6c8" providerId="ADAL" clId="{F3ED10E9-714B-421A-B853-8EB01B28AA2C}" dt="2022-10-31T21:26:23.657" v="0" actId="47"/>
        <pc:sldMkLst>
          <pc:docMk/>
          <pc:sldMk cId="2059320787" sldId="2609"/>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FADBA4A-CF1B-46AC-9045-2B6612C0624C}" type="datetimeFigureOut">
              <a:rPr lang="en-US" smtClean="0"/>
              <a:t>10/31/2022</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6EE2B4-D30B-4D65-BC1C-DE57E4765049}" type="slidenum">
              <a:rPr lang="en-US" smtClean="0"/>
              <a:t>‹#›</a:t>
            </a:fld>
            <a:endParaRPr lang="en-US"/>
          </a:p>
        </p:txBody>
      </p:sp>
    </p:spTree>
    <p:extLst>
      <p:ext uri="{BB962C8B-B14F-4D97-AF65-F5344CB8AC3E}">
        <p14:creationId xmlns:p14="http://schemas.microsoft.com/office/powerpoint/2010/main" val="207912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3C6F44-CB68-48CB-8188-A47D4423899A}" type="datetimeFigureOut">
              <a:rPr lang="en-US" smtClean="0"/>
              <a:t>10/31/2022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72613F-3576-4EE9-945C-25503B987A39}" type="slidenum">
              <a:rPr lang="en-US" smtClean="0"/>
              <a:t>‹#›</a:t>
            </a:fld>
            <a:endParaRPr lang="en-US"/>
          </a:p>
        </p:txBody>
      </p:sp>
    </p:spTree>
    <p:extLst>
      <p:ext uri="{BB962C8B-B14F-4D97-AF65-F5344CB8AC3E}">
        <p14:creationId xmlns:p14="http://schemas.microsoft.com/office/powerpoint/2010/main" val="173994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a:t>
            </a:fld>
            <a:endParaRPr lang="en-US"/>
          </a:p>
        </p:txBody>
      </p:sp>
    </p:spTree>
    <p:extLst>
      <p:ext uri="{BB962C8B-B14F-4D97-AF65-F5344CB8AC3E}">
        <p14:creationId xmlns:p14="http://schemas.microsoft.com/office/powerpoint/2010/main" val="3087105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OY2022 IFRO – 412 MW/0.1 Hz | Limit 1,240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OY2023 IFRO – 463 MW/0.1 Hz | Limit 1,390 MW</a:t>
            </a:r>
          </a:p>
          <a:p>
            <a:endParaRPr lang="en-US" b="1" dirty="0"/>
          </a:p>
        </p:txBody>
      </p:sp>
      <p:sp>
        <p:nvSpPr>
          <p:cNvPr id="4" name="Slide Number Placeholder 3"/>
          <p:cNvSpPr>
            <a:spLocks noGrp="1"/>
          </p:cNvSpPr>
          <p:nvPr>
            <p:ph type="sldNum" sz="quarter" idx="10"/>
          </p:nvPr>
        </p:nvSpPr>
        <p:spPr/>
        <p:txBody>
          <a:bodyPr/>
          <a:lstStyle/>
          <a:p>
            <a:fld id="{A772613F-3576-4EE9-945C-25503B987A39}" type="slidenum">
              <a:rPr lang="en-US" smtClean="0"/>
              <a:t>5</a:t>
            </a:fld>
            <a:endParaRPr lang="en-US"/>
          </a:p>
        </p:txBody>
      </p:sp>
    </p:spTree>
    <p:extLst>
      <p:ext uri="{BB962C8B-B14F-4D97-AF65-F5344CB8AC3E}">
        <p14:creationId xmlns:p14="http://schemas.microsoft.com/office/powerpoint/2010/main" val="32730195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FFR priority hours.</a:t>
            </a:r>
          </a:p>
        </p:txBody>
      </p:sp>
      <p:sp>
        <p:nvSpPr>
          <p:cNvPr id="4" name="Slide Number Placeholder 3"/>
          <p:cNvSpPr>
            <a:spLocks noGrp="1"/>
          </p:cNvSpPr>
          <p:nvPr>
            <p:ph type="sldNum" sz="quarter" idx="5"/>
          </p:nvPr>
        </p:nvSpPr>
        <p:spPr/>
        <p:txBody>
          <a:bodyPr/>
          <a:lstStyle/>
          <a:p>
            <a:fld id="{A772613F-3576-4EE9-945C-25503B987A39}" type="slidenum">
              <a:rPr lang="en-US" smtClean="0"/>
              <a:t>6</a:t>
            </a:fld>
            <a:endParaRPr lang="en-US"/>
          </a:p>
        </p:txBody>
      </p:sp>
    </p:spTree>
    <p:extLst>
      <p:ext uri="{BB962C8B-B14F-4D97-AF65-F5344CB8AC3E}">
        <p14:creationId xmlns:p14="http://schemas.microsoft.com/office/powerpoint/2010/main" val="14265213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Avg</a:t>
            </a:r>
            <a:r>
              <a:rPr lang="en-US" baseline="0" dirty="0"/>
              <a:t> Reg Up adjustment for wind is 1.57 MW</a:t>
            </a:r>
          </a:p>
          <a:p>
            <a:pPr defTabSz="966612">
              <a:defRPr/>
            </a:pPr>
            <a:r>
              <a:rPr lang="en-US" dirty="0"/>
              <a:t>Avg</a:t>
            </a:r>
            <a:r>
              <a:rPr lang="en-US" baseline="0" dirty="0"/>
              <a:t> Reg Down adjustment for wind is 1.44 MW</a:t>
            </a:r>
            <a:endParaRPr lang="en-US" dirty="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17</a:t>
            </a:fld>
            <a:endParaRPr lang="en-US"/>
          </a:p>
        </p:txBody>
      </p:sp>
    </p:spTree>
    <p:extLst>
      <p:ext uri="{BB962C8B-B14F-4D97-AF65-F5344CB8AC3E}">
        <p14:creationId xmlns:p14="http://schemas.microsoft.com/office/powerpoint/2010/main" val="22415481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RRS quantity for 2022 decrease between 8 MW (310 GW.s case) and 82 MW (170 GW.s case)</a:t>
            </a:r>
          </a:p>
        </p:txBody>
      </p:sp>
      <p:sp>
        <p:nvSpPr>
          <p:cNvPr id="4" name="Slide Number Placeholder 3"/>
          <p:cNvSpPr>
            <a:spLocks noGrp="1"/>
          </p:cNvSpPr>
          <p:nvPr>
            <p:ph type="sldNum" sz="quarter" idx="10"/>
          </p:nvPr>
        </p:nvSpPr>
        <p:spPr/>
        <p:txBody>
          <a:bodyPr/>
          <a:lstStyle/>
          <a:p>
            <a:fld id="{A772613F-3576-4EE9-945C-25503B987A39}" type="slidenum">
              <a:rPr lang="en-US" smtClean="0"/>
              <a:t>18</a:t>
            </a:fld>
            <a:endParaRPr lang="en-US"/>
          </a:p>
        </p:txBody>
      </p:sp>
    </p:spTree>
    <p:extLst>
      <p:ext uri="{BB962C8B-B14F-4D97-AF65-F5344CB8AC3E}">
        <p14:creationId xmlns:p14="http://schemas.microsoft.com/office/powerpoint/2010/main" val="35817216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25648147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34319304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534129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28906387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5718874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743912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4759300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50697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342695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2374833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316189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8977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997456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193213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a:prstGeom prst="rect">
            <a:avLst/>
          </a:prstGeo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40"/>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255214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0402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9.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2.xml"/><Relationship Id="rId7" Type="http://schemas.openxmlformats.org/officeDocument/2006/relationships/image" Target="../media/image1.pn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theme" Target="../theme/theme4.xml"/><Relationship Id="rId5" Type="http://schemas.openxmlformats.org/officeDocument/2006/relationships/slideLayout" Target="../slideLayouts/slideLayout14.xml"/><Relationship Id="rId4" Type="http://schemas.openxmlformats.org/officeDocument/2006/relationships/slideLayout" Target="../slideLayouts/slideLayout13.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5.xml"/><Relationship Id="rId1" Type="http://schemas.openxmlformats.org/officeDocument/2006/relationships/slideLayout" Target="../slideLayouts/slideLayout1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6.xml"/><Relationship Id="rId1"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1500750949"/>
      </p:ext>
    </p:extLst>
  </p:cSld>
  <p:clrMap bg1="lt1" tx1="dk1" bg2="lt2" tx2="dk2" accent1="accent1" accent2="accent2" accent3="accent3" accent4="accent4" accent5="accent5" accent6="accent6" hlink="hlink" folHlink="folHlink"/>
  <p:sldLayoutIdLst>
    <p:sldLayoutId id="2147483698" r:id="rId1"/>
    <p:sldLayoutId id="2147483664" r:id="rId2"/>
    <p:sldLayoutId id="2147483690" r:id="rId3"/>
    <p:sldLayoutId id="2147483691" r:id="rId4"/>
    <p:sldLayoutId id="2147483682" r:id="rId5"/>
    <p:sldLayoutId id="2147483705" r:id="rId6"/>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638841176"/>
      </p:ext>
    </p:extLst>
  </p:cSld>
  <p:clrMap bg1="lt1" tx1="dk1" bg2="lt2" tx2="dk2" accent1="accent1" accent2="accent2" accent3="accent3" accent4="accent4" accent5="accent5" accent6="accent6" hlink="hlink" folHlink="folHlink"/>
  <p:sldLayoutIdLst>
    <p:sldLayoutId id="2147483701" r:id="rId1"/>
    <p:sldLayoutId id="2147483704"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503856"/>
      </p:ext>
    </p:extLst>
  </p:cSld>
  <p:clrMap bg1="lt1" tx1="dk1" bg2="lt2" tx2="dk2" accent1="accent1" accent2="accent2" accent3="accent3" accent4="accent4" accent5="accent5" accent6="accent6" hlink="hlink" folHlink="folHlink"/>
  <p:sldLayoutIdLst>
    <p:sldLayoutId id="2147483703"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729941671"/>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986546653"/>
      </p:ext>
    </p:extLst>
  </p:cSld>
  <p:clrMap bg1="lt1" tx1="dk1" bg2="lt2" tx2="dk2" accent1="accent1" accent2="accent2" accent3="accent3" accent4="accent4" accent5="accent5" accent6="accent6" hlink="hlink" folHlink="folHlink"/>
  <p:sldLayoutIdLst>
    <p:sldLayoutId id="2147483713"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8752182"/>
      </p:ext>
    </p:extLst>
  </p:cSld>
  <p:clrMap bg1="lt1" tx1="dk1" bg2="lt2" tx2="dk2" accent1="accent1" accent2="accent2" accent3="accent3" accent4="accent4" accent5="accent5" accent6="accent6" hlink="hlink" folHlink="folHlink"/>
  <p:sldLayoutIdLst>
    <p:sldLayoutId id="2147483715"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2.xml"/><Relationship Id="rId4" Type="http://schemas.openxmlformats.org/officeDocument/2006/relationships/image" Target="../media/image12.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3"/>
          </p:nvPr>
        </p:nvSpPr>
        <p:spPr/>
        <p:txBody>
          <a:bodyPr/>
          <a:lstStyle/>
          <a:p>
            <a:r>
              <a:rPr lang="en-US" dirty="0"/>
              <a:t>Nov 2, 2022 </a:t>
            </a:r>
          </a:p>
          <a:p>
            <a:r>
              <a:rPr lang="en-US" dirty="0"/>
              <a:t>WMS</a:t>
            </a:r>
          </a:p>
        </p:txBody>
      </p:sp>
      <p:sp>
        <p:nvSpPr>
          <p:cNvPr id="2" name="Text Placeholder 1">
            <a:extLst>
              <a:ext uri="{FF2B5EF4-FFF2-40B4-BE49-F238E27FC236}">
                <a16:creationId xmlns:a16="http://schemas.microsoft.com/office/drawing/2014/main" id="{31A4EAB1-0721-4B26-8BAB-03BDAC2AA93E}"/>
              </a:ext>
            </a:extLst>
          </p:cNvPr>
          <p:cNvSpPr>
            <a:spLocks noGrp="1"/>
          </p:cNvSpPr>
          <p:nvPr>
            <p:ph type="body" sz="quarter" idx="10"/>
          </p:nvPr>
        </p:nvSpPr>
        <p:spPr/>
        <p:txBody>
          <a:bodyPr/>
          <a:lstStyle/>
          <a:p>
            <a:r>
              <a:rPr lang="en-US" dirty="0"/>
              <a:t>ERCOT Staff</a:t>
            </a:r>
          </a:p>
          <a:p>
            <a:endParaRPr lang="en-US" dirty="0"/>
          </a:p>
        </p:txBody>
      </p:sp>
      <p:sp>
        <p:nvSpPr>
          <p:cNvPr id="5" name="Text Placeholder 4"/>
          <p:cNvSpPr>
            <a:spLocks noGrp="1"/>
          </p:cNvSpPr>
          <p:nvPr>
            <p:ph type="body" sz="quarter" idx="11"/>
          </p:nvPr>
        </p:nvSpPr>
        <p:spPr/>
        <p:txBody>
          <a:bodyPr/>
          <a:lstStyle/>
          <a:p>
            <a:r>
              <a:rPr lang="en-US" sz="2800" dirty="0"/>
              <a:t>Proposed 2023 Ancillary Service Methodology And Preliminary Quantities</a:t>
            </a:r>
          </a:p>
        </p:txBody>
      </p:sp>
    </p:spTree>
    <p:extLst>
      <p:ext uri="{BB962C8B-B14F-4D97-AF65-F5344CB8AC3E}">
        <p14:creationId xmlns:p14="http://schemas.microsoft.com/office/powerpoint/2010/main" val="21880547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76A18-E4F0-4610-A6CB-F96564616443}"/>
              </a:ext>
            </a:extLst>
          </p:cNvPr>
          <p:cNvSpPr>
            <a:spLocks noGrp="1"/>
          </p:cNvSpPr>
          <p:nvPr>
            <p:ph type="title"/>
          </p:nvPr>
        </p:nvSpPr>
        <p:spPr/>
        <p:txBody>
          <a:bodyPr/>
          <a:lstStyle/>
          <a:p>
            <a:r>
              <a:rPr lang="en-US" dirty="0"/>
              <a:t>Non-Spin Comparison August</a:t>
            </a:r>
            <a:br>
              <a:rPr lang="en-US" dirty="0"/>
            </a:br>
            <a:endParaRPr lang="en-US" dirty="0"/>
          </a:p>
        </p:txBody>
      </p:sp>
      <p:sp>
        <p:nvSpPr>
          <p:cNvPr id="3" name="Content Placeholder 2">
            <a:extLst>
              <a:ext uri="{FF2B5EF4-FFF2-40B4-BE49-F238E27FC236}">
                <a16:creationId xmlns:a16="http://schemas.microsoft.com/office/drawing/2014/main" id="{56D52EE1-1B6B-4BFE-833C-1177C22ACF9F}"/>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184964A6-6007-41DE-AC0F-682793305664}"/>
              </a:ext>
            </a:extLst>
          </p:cNvPr>
          <p:cNvSpPr>
            <a:spLocks noGrp="1"/>
          </p:cNvSpPr>
          <p:nvPr>
            <p:ph type="sldNum" sz="quarter" idx="4"/>
          </p:nvPr>
        </p:nvSpPr>
        <p:spPr/>
        <p:txBody>
          <a:bodyPr/>
          <a:lstStyle/>
          <a:p>
            <a:fld id="{1D93BD3E-1E9A-4970-A6F7-E7AC52762E0C}" type="slidenum">
              <a:rPr lang="en-US" smtClean="0"/>
              <a:pPr/>
              <a:t>10</a:t>
            </a:fld>
            <a:endParaRPr lang="en-US" dirty="0"/>
          </a:p>
        </p:txBody>
      </p:sp>
      <p:pic>
        <p:nvPicPr>
          <p:cNvPr id="7" name="Picture 6">
            <a:extLst>
              <a:ext uri="{FF2B5EF4-FFF2-40B4-BE49-F238E27FC236}">
                <a16:creationId xmlns:a16="http://schemas.microsoft.com/office/drawing/2014/main" id="{07DBF906-01B2-4180-8BB9-22E0D1355696}"/>
              </a:ext>
            </a:extLst>
          </p:cNvPr>
          <p:cNvPicPr>
            <a:picLocks noChangeAspect="1"/>
          </p:cNvPicPr>
          <p:nvPr/>
        </p:nvPicPr>
        <p:blipFill>
          <a:blip r:embed="rId2"/>
          <a:stretch>
            <a:fillRect/>
          </a:stretch>
        </p:blipFill>
        <p:spPr>
          <a:xfrm>
            <a:off x="331864" y="1109271"/>
            <a:ext cx="8480271" cy="4639458"/>
          </a:xfrm>
          <a:prstGeom prst="rect">
            <a:avLst/>
          </a:prstGeom>
        </p:spPr>
      </p:pic>
    </p:spTree>
    <p:extLst>
      <p:ext uri="{BB962C8B-B14F-4D97-AF65-F5344CB8AC3E}">
        <p14:creationId xmlns:p14="http://schemas.microsoft.com/office/powerpoint/2010/main" val="14302266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23A3D-4FCC-4AEB-99EC-86856FE0AA61}"/>
              </a:ext>
            </a:extLst>
          </p:cNvPr>
          <p:cNvSpPr>
            <a:spLocks noGrp="1"/>
          </p:cNvSpPr>
          <p:nvPr>
            <p:ph type="title"/>
          </p:nvPr>
        </p:nvSpPr>
        <p:spPr/>
        <p:txBody>
          <a:bodyPr/>
          <a:lstStyle/>
          <a:p>
            <a:r>
              <a:rPr lang="en-US" dirty="0"/>
              <a:t>Hourly Average Non-Spin Comparison</a:t>
            </a:r>
          </a:p>
        </p:txBody>
      </p:sp>
      <p:sp>
        <p:nvSpPr>
          <p:cNvPr id="3" name="Content Placeholder 2">
            <a:extLst>
              <a:ext uri="{FF2B5EF4-FFF2-40B4-BE49-F238E27FC236}">
                <a16:creationId xmlns:a16="http://schemas.microsoft.com/office/drawing/2014/main" id="{6BF5CCEA-1D89-4E7F-950B-181159EFC0ED}"/>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64973574-514B-4D9A-B81B-D7A58F2FA1C1}"/>
              </a:ext>
            </a:extLst>
          </p:cNvPr>
          <p:cNvSpPr>
            <a:spLocks noGrp="1"/>
          </p:cNvSpPr>
          <p:nvPr>
            <p:ph type="sldNum" sz="quarter" idx="4"/>
          </p:nvPr>
        </p:nvSpPr>
        <p:spPr/>
        <p:txBody>
          <a:bodyPr/>
          <a:lstStyle/>
          <a:p>
            <a:fld id="{1D93BD3E-1E9A-4970-A6F7-E7AC52762E0C}" type="slidenum">
              <a:rPr lang="en-US" smtClean="0"/>
              <a:pPr/>
              <a:t>11</a:t>
            </a:fld>
            <a:endParaRPr lang="en-US" dirty="0"/>
          </a:p>
        </p:txBody>
      </p:sp>
      <p:pic>
        <p:nvPicPr>
          <p:cNvPr id="5" name="Picture 4">
            <a:extLst>
              <a:ext uri="{FF2B5EF4-FFF2-40B4-BE49-F238E27FC236}">
                <a16:creationId xmlns:a16="http://schemas.microsoft.com/office/drawing/2014/main" id="{85C17F59-73F7-40E6-80D4-E27048F6D5CF}"/>
              </a:ext>
            </a:extLst>
          </p:cNvPr>
          <p:cNvPicPr>
            <a:picLocks noChangeAspect="1"/>
          </p:cNvPicPr>
          <p:nvPr/>
        </p:nvPicPr>
        <p:blipFill>
          <a:blip r:embed="rId2"/>
          <a:stretch>
            <a:fillRect/>
          </a:stretch>
        </p:blipFill>
        <p:spPr>
          <a:xfrm>
            <a:off x="255658" y="1158043"/>
            <a:ext cx="8632684" cy="4541914"/>
          </a:xfrm>
          <a:prstGeom prst="rect">
            <a:avLst/>
          </a:prstGeom>
        </p:spPr>
      </p:pic>
    </p:spTree>
    <p:extLst>
      <p:ext uri="{BB962C8B-B14F-4D97-AF65-F5344CB8AC3E}">
        <p14:creationId xmlns:p14="http://schemas.microsoft.com/office/powerpoint/2010/main" val="383423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938D1-51E0-44D5-BD5A-48198FD810B9}"/>
              </a:ext>
            </a:extLst>
          </p:cNvPr>
          <p:cNvSpPr>
            <a:spLocks noGrp="1"/>
          </p:cNvSpPr>
          <p:nvPr>
            <p:ph type="title"/>
          </p:nvPr>
        </p:nvSpPr>
        <p:spPr/>
        <p:txBody>
          <a:bodyPr/>
          <a:lstStyle/>
          <a:p>
            <a:r>
              <a:rPr lang="en-US" dirty="0"/>
              <a:t>ECRS Requirements Methodology - 2023</a:t>
            </a:r>
          </a:p>
        </p:txBody>
      </p:sp>
      <p:sp>
        <p:nvSpPr>
          <p:cNvPr id="3" name="Content Placeholder 2">
            <a:extLst>
              <a:ext uri="{FF2B5EF4-FFF2-40B4-BE49-F238E27FC236}">
                <a16:creationId xmlns:a16="http://schemas.microsoft.com/office/drawing/2014/main" id="{619995B8-2790-490E-97C7-8097AE09F658}"/>
              </a:ext>
            </a:extLst>
          </p:cNvPr>
          <p:cNvSpPr>
            <a:spLocks noGrp="1"/>
          </p:cNvSpPr>
          <p:nvPr>
            <p:ph idx="1"/>
          </p:nvPr>
        </p:nvSpPr>
        <p:spPr/>
        <p:txBody>
          <a:bodyPr/>
          <a:lstStyle/>
          <a:p>
            <a:r>
              <a:rPr lang="en-US" sz="1400" dirty="0"/>
              <a:t>In 2023, ERCOT is proposing to compute ECRS requirements as the sum of capacity needed to recover frequency following a large unit trip and capacity needed to support net load forecast errors during sustained net load ramps.</a:t>
            </a:r>
            <a:endParaRPr lang="en-US" sz="1600" dirty="0"/>
          </a:p>
          <a:p>
            <a:pPr lvl="1"/>
            <a:endParaRPr lang="en-US" sz="1400" dirty="0"/>
          </a:p>
          <a:p>
            <a:r>
              <a:rPr lang="en-US" sz="1400" b="1" i="1" u="sng" dirty="0"/>
              <a:t>Frequency Recovery Portion</a:t>
            </a:r>
          </a:p>
          <a:p>
            <a:pPr lvl="1"/>
            <a:r>
              <a:rPr lang="en-US" sz="1400" dirty="0"/>
              <a:t>For various inertia levels, a medium-sized supply-side resource is tripped such that frequency nadir is just above 59.7 Hz.  Amount of response needed equals to return frequency to 59.98 Hz is determined </a:t>
            </a:r>
          </a:p>
          <a:p>
            <a:pPr marL="342900" lvl="1" indent="0">
              <a:buNone/>
            </a:pPr>
            <a:r>
              <a:rPr lang="en-US" sz="1400" dirty="0"/>
              <a:t>	</a:t>
            </a:r>
            <a:r>
              <a:rPr lang="en-US" sz="1400" dirty="0" err="1"/>
              <a:t>MW</a:t>
            </a:r>
            <a:r>
              <a:rPr lang="en-US" sz="1400" baseline="-25000" dirty="0" err="1"/>
              <a:t>need</a:t>
            </a:r>
            <a:r>
              <a:rPr lang="en-US" sz="1400" dirty="0"/>
              <a:t> = (59.98 Hz – </a:t>
            </a:r>
            <a:r>
              <a:rPr lang="en-US" sz="1400" dirty="0" err="1"/>
              <a:t>Freq</a:t>
            </a:r>
            <a:r>
              <a:rPr lang="en-US" sz="1400" baseline="-25000" dirty="0" err="1"/>
              <a:t>B</a:t>
            </a:r>
            <a:r>
              <a:rPr lang="en-US" sz="1400" baseline="-25000" dirty="0"/>
              <a:t>-point</a:t>
            </a:r>
            <a:r>
              <a:rPr lang="en-US" sz="1400" dirty="0"/>
              <a:t>) * (1% load in MW/0.1 Hz)</a:t>
            </a:r>
          </a:p>
          <a:p>
            <a:pPr lvl="1"/>
            <a:r>
              <a:rPr lang="en-US" sz="1400" dirty="0"/>
              <a:t>Calculated for each hour of each month from last two-year data</a:t>
            </a:r>
          </a:p>
          <a:p>
            <a:pPr lvl="1"/>
            <a:endParaRPr lang="en-US" sz="1400" dirty="0"/>
          </a:p>
          <a:p>
            <a:r>
              <a:rPr lang="en-US" sz="1400" b="1" u="sng" dirty="0"/>
              <a:t>Intra-Hour Net Load Forecast errors (NLFE)</a:t>
            </a:r>
          </a:p>
          <a:p>
            <a:pPr lvl="1"/>
            <a:r>
              <a:rPr lang="en-US" sz="1400" dirty="0"/>
              <a:t>85</a:t>
            </a:r>
            <a:r>
              <a:rPr lang="en-US" sz="1400" baseline="30000" dirty="0"/>
              <a:t>th</a:t>
            </a:r>
            <a:r>
              <a:rPr lang="en-US" sz="1400" dirty="0"/>
              <a:t> – 95</a:t>
            </a:r>
            <a:r>
              <a:rPr lang="en-US" sz="1400" baseline="30000" dirty="0"/>
              <a:t>th</a:t>
            </a:r>
            <a:r>
              <a:rPr lang="en-US" sz="1400" dirty="0"/>
              <a:t> percentile of 30-minute ahead intra-hour netload forecast errors for last two years</a:t>
            </a:r>
          </a:p>
          <a:p>
            <a:pPr lvl="2"/>
            <a:r>
              <a:rPr lang="en-US" sz="1400" dirty="0"/>
              <a:t>The percentile is associated with the risk of net load ramp. The larger the netload ramp, the higher the percentile.</a:t>
            </a:r>
          </a:p>
          <a:p>
            <a:pPr lvl="1"/>
            <a:r>
              <a:rPr lang="en-US" sz="1400" dirty="0"/>
              <a:t>An additional adjustment will be included to account for the impact of increase in the solar generation installed capacity on the net load forecast error.</a:t>
            </a:r>
          </a:p>
          <a:p>
            <a:pPr marL="685800" lvl="2" indent="0">
              <a:buNone/>
            </a:pPr>
            <a:endParaRPr lang="en-US" dirty="0"/>
          </a:p>
          <a:p>
            <a:r>
              <a:rPr lang="en-US" sz="1400" dirty="0"/>
              <a:t>The preliminary ECRS quantities for January 2023 through September 2023 in subsequent slides have been computed using the proposed methodology.</a:t>
            </a:r>
          </a:p>
        </p:txBody>
      </p:sp>
      <p:sp>
        <p:nvSpPr>
          <p:cNvPr id="4" name="Slide Number Placeholder 3">
            <a:extLst>
              <a:ext uri="{FF2B5EF4-FFF2-40B4-BE49-F238E27FC236}">
                <a16:creationId xmlns:a16="http://schemas.microsoft.com/office/drawing/2014/main" id="{37A1A8C8-501E-4701-AEDA-8ACBE2119D08}"/>
              </a:ext>
            </a:extLst>
          </p:cNvPr>
          <p:cNvSpPr>
            <a:spLocks noGrp="1"/>
          </p:cNvSpPr>
          <p:nvPr>
            <p:ph type="sldNum" sz="quarter" idx="4"/>
          </p:nvPr>
        </p:nvSpPr>
        <p:spPr/>
        <p:txBody>
          <a:bodyPr/>
          <a:lstStyle/>
          <a:p>
            <a:fld id="{1D93BD3E-1E9A-4970-A6F7-E7AC52762E0C}" type="slidenum">
              <a:rPr lang="en-US" smtClean="0"/>
              <a:pPr/>
              <a:t>12</a:t>
            </a:fld>
            <a:endParaRPr lang="en-US" dirty="0"/>
          </a:p>
        </p:txBody>
      </p:sp>
    </p:spTree>
    <p:extLst>
      <p:ext uri="{BB962C8B-B14F-4D97-AF65-F5344CB8AC3E}">
        <p14:creationId xmlns:p14="http://schemas.microsoft.com/office/powerpoint/2010/main" val="3640358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916FFF8-B715-4335-9192-EBE36FCCC732}"/>
              </a:ext>
            </a:extLst>
          </p:cNvPr>
          <p:cNvSpPr>
            <a:spLocks noGrp="1"/>
          </p:cNvSpPr>
          <p:nvPr>
            <p:ph type="sldNum" sz="quarter" idx="4"/>
          </p:nvPr>
        </p:nvSpPr>
        <p:spPr/>
        <p:txBody>
          <a:bodyPr/>
          <a:lstStyle/>
          <a:p>
            <a:fld id="{1D93BD3E-1E9A-4970-A6F7-E7AC52762E0C}" type="slidenum">
              <a:rPr lang="en-US" smtClean="0"/>
              <a:pPr/>
              <a:t>13</a:t>
            </a:fld>
            <a:endParaRPr lang="en-US" dirty="0"/>
          </a:p>
        </p:txBody>
      </p:sp>
      <p:sp>
        <p:nvSpPr>
          <p:cNvPr id="2" name="Title 1">
            <a:extLst>
              <a:ext uri="{FF2B5EF4-FFF2-40B4-BE49-F238E27FC236}">
                <a16:creationId xmlns:a16="http://schemas.microsoft.com/office/drawing/2014/main" id="{D7095599-8A60-440F-AE3B-6D07EA0FE46C}"/>
              </a:ext>
            </a:extLst>
          </p:cNvPr>
          <p:cNvSpPr>
            <a:spLocks noGrp="1"/>
          </p:cNvSpPr>
          <p:nvPr>
            <p:ph type="title"/>
          </p:nvPr>
        </p:nvSpPr>
        <p:spPr/>
        <p:txBody>
          <a:bodyPr/>
          <a:lstStyle/>
          <a:p>
            <a:r>
              <a:rPr lang="en-US" dirty="0"/>
              <a:t>ECRS Requirement for 2023</a:t>
            </a:r>
          </a:p>
        </p:txBody>
      </p:sp>
      <p:graphicFrame>
        <p:nvGraphicFramePr>
          <p:cNvPr id="7" name="Table 6">
            <a:extLst>
              <a:ext uri="{FF2B5EF4-FFF2-40B4-BE49-F238E27FC236}">
                <a16:creationId xmlns:a16="http://schemas.microsoft.com/office/drawing/2014/main" id="{24F518FC-46A9-4217-BAF1-DC7549EE18FA}"/>
              </a:ext>
            </a:extLst>
          </p:cNvPr>
          <p:cNvGraphicFramePr>
            <a:graphicFrameLocks noGrp="1"/>
          </p:cNvGraphicFramePr>
          <p:nvPr>
            <p:extLst>
              <p:ext uri="{D42A27DB-BD31-4B8C-83A1-F6EECF244321}">
                <p14:modId xmlns:p14="http://schemas.microsoft.com/office/powerpoint/2010/main" val="550607443"/>
              </p:ext>
            </p:extLst>
          </p:nvPr>
        </p:nvGraphicFramePr>
        <p:xfrm>
          <a:off x="3316514" y="6324859"/>
          <a:ext cx="3062512" cy="518160"/>
        </p:xfrm>
        <a:graphic>
          <a:graphicData uri="http://schemas.openxmlformats.org/drawingml/2006/table">
            <a:tbl>
              <a:tblPr firstRow="1" bandRow="1">
                <a:tableStyleId>{5C22544A-7EE6-4342-B048-85BDC9FD1C3A}</a:tableStyleId>
              </a:tblPr>
              <a:tblGrid>
                <a:gridCol w="765628">
                  <a:extLst>
                    <a:ext uri="{9D8B030D-6E8A-4147-A177-3AD203B41FA5}">
                      <a16:colId xmlns:a16="http://schemas.microsoft.com/office/drawing/2014/main" val="2720912986"/>
                    </a:ext>
                  </a:extLst>
                </a:gridCol>
                <a:gridCol w="765628">
                  <a:extLst>
                    <a:ext uri="{9D8B030D-6E8A-4147-A177-3AD203B41FA5}">
                      <a16:colId xmlns:a16="http://schemas.microsoft.com/office/drawing/2014/main" val="4119458946"/>
                    </a:ext>
                  </a:extLst>
                </a:gridCol>
                <a:gridCol w="765628">
                  <a:extLst>
                    <a:ext uri="{9D8B030D-6E8A-4147-A177-3AD203B41FA5}">
                      <a16:colId xmlns:a16="http://schemas.microsoft.com/office/drawing/2014/main" val="3373204135"/>
                    </a:ext>
                  </a:extLst>
                </a:gridCol>
                <a:gridCol w="765628">
                  <a:extLst>
                    <a:ext uri="{9D8B030D-6E8A-4147-A177-3AD203B41FA5}">
                      <a16:colId xmlns:a16="http://schemas.microsoft.com/office/drawing/2014/main" val="2101921213"/>
                    </a:ext>
                  </a:extLst>
                </a:gridCol>
              </a:tblGrid>
              <a:tr h="204996">
                <a:tc>
                  <a:txBody>
                    <a:bodyPr/>
                    <a:lstStyle/>
                    <a:p>
                      <a:pPr algn="ctr"/>
                      <a:endParaRPr lang="en-US" sz="1000" dirty="0"/>
                    </a:p>
                  </a:txBody>
                  <a:tcPr anchor="ctr"/>
                </a:tc>
                <a:tc>
                  <a:txBody>
                    <a:bodyPr/>
                    <a:lstStyle/>
                    <a:p>
                      <a:pPr algn="ctr"/>
                      <a:r>
                        <a:rPr lang="en-US" sz="1000" dirty="0"/>
                        <a:t>Min</a:t>
                      </a:r>
                    </a:p>
                  </a:txBody>
                  <a:tcPr anchor="ctr"/>
                </a:tc>
                <a:tc>
                  <a:txBody>
                    <a:bodyPr/>
                    <a:lstStyle/>
                    <a:p>
                      <a:pPr algn="ctr"/>
                      <a:r>
                        <a:rPr lang="en-US" sz="1000" dirty="0"/>
                        <a:t>Mean</a:t>
                      </a:r>
                    </a:p>
                  </a:txBody>
                  <a:tcPr anchor="ctr"/>
                </a:tc>
                <a:tc>
                  <a:txBody>
                    <a:bodyPr/>
                    <a:lstStyle/>
                    <a:p>
                      <a:pPr algn="ctr"/>
                      <a:r>
                        <a:rPr lang="en-US" sz="1000" dirty="0"/>
                        <a:t>Max</a:t>
                      </a:r>
                    </a:p>
                  </a:txBody>
                  <a:tcPr anchor="ctr"/>
                </a:tc>
                <a:extLst>
                  <a:ext uri="{0D108BD9-81ED-4DB2-BD59-A6C34878D82A}">
                    <a16:rowId xmlns:a16="http://schemas.microsoft.com/office/drawing/2014/main" val="3474610873"/>
                  </a:ext>
                </a:extLst>
              </a:tr>
              <a:tr h="274320">
                <a:tc>
                  <a:txBody>
                    <a:bodyPr/>
                    <a:lstStyle/>
                    <a:p>
                      <a:pPr algn="ctr"/>
                      <a:r>
                        <a:rPr lang="en-US" sz="1000" dirty="0"/>
                        <a:t>ECRS</a:t>
                      </a:r>
                    </a:p>
                  </a:txBody>
                  <a:tcPr anchor="ctr"/>
                </a:tc>
                <a:tc>
                  <a:txBody>
                    <a:bodyPr/>
                    <a:lstStyle/>
                    <a:p>
                      <a:pPr algn="ctr"/>
                      <a:r>
                        <a:rPr lang="en-US" sz="1000" dirty="0"/>
                        <a:t>1,209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000" dirty="0"/>
                        <a:t>1,981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000" dirty="0"/>
                        <a:t>3,039 MW</a:t>
                      </a:r>
                    </a:p>
                  </a:txBody>
                  <a:tcPr anchor="ctr"/>
                </a:tc>
                <a:extLst>
                  <a:ext uri="{0D108BD9-81ED-4DB2-BD59-A6C34878D82A}">
                    <a16:rowId xmlns:a16="http://schemas.microsoft.com/office/drawing/2014/main" val="1696164621"/>
                  </a:ext>
                </a:extLst>
              </a:tr>
            </a:tbl>
          </a:graphicData>
        </a:graphic>
      </p:graphicFrame>
      <p:sp>
        <p:nvSpPr>
          <p:cNvPr id="11" name="TextBox 10">
            <a:extLst>
              <a:ext uri="{FF2B5EF4-FFF2-40B4-BE49-F238E27FC236}">
                <a16:creationId xmlns:a16="http://schemas.microsoft.com/office/drawing/2014/main" id="{BD631C44-2B47-4624-8F10-2CCC5EA9F556}"/>
              </a:ext>
            </a:extLst>
          </p:cNvPr>
          <p:cNvSpPr txBox="1"/>
          <p:nvPr/>
        </p:nvSpPr>
        <p:spPr>
          <a:xfrm>
            <a:off x="1103098" y="724922"/>
            <a:ext cx="2548950" cy="276999"/>
          </a:xfrm>
          <a:prstGeom prst="rect">
            <a:avLst/>
          </a:prstGeom>
          <a:noFill/>
        </p:spPr>
        <p:txBody>
          <a:bodyPr wrap="square" rtlCol="0">
            <a:spAutoFit/>
          </a:bodyPr>
          <a:lstStyle/>
          <a:p>
            <a:r>
              <a:rPr lang="en-US" sz="1200" b="1" cap="small" dirty="0"/>
              <a:t>Frequency Recovery (F.R.)</a:t>
            </a:r>
          </a:p>
        </p:txBody>
      </p:sp>
      <p:sp>
        <p:nvSpPr>
          <p:cNvPr id="13" name="TextBox 12">
            <a:extLst>
              <a:ext uri="{FF2B5EF4-FFF2-40B4-BE49-F238E27FC236}">
                <a16:creationId xmlns:a16="http://schemas.microsoft.com/office/drawing/2014/main" id="{58911315-7227-4EDB-82C3-AC00FDAF2A14}"/>
              </a:ext>
            </a:extLst>
          </p:cNvPr>
          <p:cNvSpPr txBox="1"/>
          <p:nvPr/>
        </p:nvSpPr>
        <p:spPr>
          <a:xfrm>
            <a:off x="5819429" y="600878"/>
            <a:ext cx="2485572" cy="461665"/>
          </a:xfrm>
          <a:prstGeom prst="rect">
            <a:avLst/>
          </a:prstGeom>
          <a:noFill/>
        </p:spPr>
        <p:txBody>
          <a:bodyPr wrap="square" rtlCol="0">
            <a:spAutoFit/>
          </a:bodyPr>
          <a:lstStyle/>
          <a:p>
            <a:pPr algn="ctr"/>
            <a:r>
              <a:rPr lang="en-US" sz="1200" b="1" cap="small" dirty="0"/>
              <a:t>Intra-Hour NLFE </a:t>
            </a:r>
          </a:p>
          <a:p>
            <a:pPr algn="ctr"/>
            <a:r>
              <a:rPr lang="en-US" sz="1200" b="1" cap="small" dirty="0"/>
              <a:t>w Solar Adjustment</a:t>
            </a:r>
          </a:p>
        </p:txBody>
      </p:sp>
      <p:graphicFrame>
        <p:nvGraphicFramePr>
          <p:cNvPr id="15" name="Table 14">
            <a:extLst>
              <a:ext uri="{FF2B5EF4-FFF2-40B4-BE49-F238E27FC236}">
                <a16:creationId xmlns:a16="http://schemas.microsoft.com/office/drawing/2014/main" id="{A2E93480-04DA-4805-9FA6-47B0B7E7361F}"/>
              </a:ext>
            </a:extLst>
          </p:cNvPr>
          <p:cNvGraphicFramePr>
            <a:graphicFrameLocks noGrp="1"/>
          </p:cNvGraphicFramePr>
          <p:nvPr>
            <p:extLst>
              <p:ext uri="{D42A27DB-BD31-4B8C-83A1-F6EECF244321}">
                <p14:modId xmlns:p14="http://schemas.microsoft.com/office/powerpoint/2010/main" val="2418569605"/>
              </p:ext>
            </p:extLst>
          </p:nvPr>
        </p:nvGraphicFramePr>
        <p:xfrm>
          <a:off x="1023096" y="3422166"/>
          <a:ext cx="2440769" cy="430873"/>
        </p:xfrm>
        <a:graphic>
          <a:graphicData uri="http://schemas.openxmlformats.org/drawingml/2006/table">
            <a:tbl>
              <a:tblPr firstRow="1" bandRow="1">
                <a:tableStyleId>{5C22544A-7EE6-4342-B048-85BDC9FD1C3A}</a:tableStyleId>
              </a:tblPr>
              <a:tblGrid>
                <a:gridCol w="400158">
                  <a:extLst>
                    <a:ext uri="{9D8B030D-6E8A-4147-A177-3AD203B41FA5}">
                      <a16:colId xmlns:a16="http://schemas.microsoft.com/office/drawing/2014/main" val="2720912986"/>
                    </a:ext>
                  </a:extLst>
                </a:gridCol>
                <a:gridCol w="653143">
                  <a:extLst>
                    <a:ext uri="{9D8B030D-6E8A-4147-A177-3AD203B41FA5}">
                      <a16:colId xmlns:a16="http://schemas.microsoft.com/office/drawing/2014/main" val="4119458946"/>
                    </a:ext>
                  </a:extLst>
                </a:gridCol>
                <a:gridCol w="711200">
                  <a:extLst>
                    <a:ext uri="{9D8B030D-6E8A-4147-A177-3AD203B41FA5}">
                      <a16:colId xmlns:a16="http://schemas.microsoft.com/office/drawing/2014/main" val="3373204135"/>
                    </a:ext>
                  </a:extLst>
                </a:gridCol>
                <a:gridCol w="676268">
                  <a:extLst>
                    <a:ext uri="{9D8B030D-6E8A-4147-A177-3AD203B41FA5}">
                      <a16:colId xmlns:a16="http://schemas.microsoft.com/office/drawing/2014/main" val="2101921213"/>
                    </a:ext>
                  </a:extLst>
                </a:gridCol>
              </a:tblGrid>
              <a:tr h="168334">
                <a:tc>
                  <a:txBody>
                    <a:bodyPr/>
                    <a:lstStyle/>
                    <a:p>
                      <a:pPr algn="ctr"/>
                      <a:endParaRPr lang="en-US" sz="800" dirty="0"/>
                    </a:p>
                  </a:txBody>
                  <a:tcPr anchor="ctr"/>
                </a:tc>
                <a:tc>
                  <a:txBody>
                    <a:bodyPr/>
                    <a:lstStyle/>
                    <a:p>
                      <a:pPr algn="ctr"/>
                      <a:r>
                        <a:rPr lang="en-US" sz="800" dirty="0"/>
                        <a:t>Min</a:t>
                      </a:r>
                    </a:p>
                  </a:txBody>
                  <a:tcPr anchor="ctr"/>
                </a:tc>
                <a:tc>
                  <a:txBody>
                    <a:bodyPr/>
                    <a:lstStyle/>
                    <a:p>
                      <a:pPr algn="ctr"/>
                      <a:r>
                        <a:rPr lang="en-US" sz="800" dirty="0"/>
                        <a:t>Mean</a:t>
                      </a:r>
                    </a:p>
                  </a:txBody>
                  <a:tcPr anchor="ctr"/>
                </a:tc>
                <a:tc>
                  <a:txBody>
                    <a:bodyPr/>
                    <a:lstStyle/>
                    <a:p>
                      <a:pPr algn="ctr"/>
                      <a:r>
                        <a:rPr lang="en-US" sz="800" dirty="0"/>
                        <a:t>Max</a:t>
                      </a:r>
                    </a:p>
                  </a:txBody>
                  <a:tcPr anchor="ctr"/>
                </a:tc>
                <a:extLst>
                  <a:ext uri="{0D108BD9-81ED-4DB2-BD59-A6C34878D82A}">
                    <a16:rowId xmlns:a16="http://schemas.microsoft.com/office/drawing/2014/main" val="3474610873"/>
                  </a:ext>
                </a:extLst>
              </a:tr>
              <a:tr h="217513">
                <a:tc>
                  <a:txBody>
                    <a:bodyPr/>
                    <a:lstStyle/>
                    <a:p>
                      <a:pPr algn="ctr"/>
                      <a:r>
                        <a:rPr lang="en-US" sz="800" dirty="0"/>
                        <a:t>F.R.</a:t>
                      </a:r>
                    </a:p>
                  </a:txBody>
                  <a:tcPr anchor="ctr"/>
                </a:tc>
                <a:tc>
                  <a:txBody>
                    <a:bodyPr/>
                    <a:lstStyle/>
                    <a:p>
                      <a:pPr algn="ctr"/>
                      <a:r>
                        <a:rPr lang="en-US" sz="800" dirty="0"/>
                        <a:t>574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dirty="0"/>
                        <a:t>974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dirty="0"/>
                        <a:t>1,572 MW</a:t>
                      </a:r>
                    </a:p>
                  </a:txBody>
                  <a:tcPr anchor="ctr"/>
                </a:tc>
                <a:extLst>
                  <a:ext uri="{0D108BD9-81ED-4DB2-BD59-A6C34878D82A}">
                    <a16:rowId xmlns:a16="http://schemas.microsoft.com/office/drawing/2014/main" val="1696164621"/>
                  </a:ext>
                </a:extLst>
              </a:tr>
            </a:tbl>
          </a:graphicData>
        </a:graphic>
      </p:graphicFrame>
      <p:graphicFrame>
        <p:nvGraphicFramePr>
          <p:cNvPr id="16" name="Table 15">
            <a:extLst>
              <a:ext uri="{FF2B5EF4-FFF2-40B4-BE49-F238E27FC236}">
                <a16:creationId xmlns:a16="http://schemas.microsoft.com/office/drawing/2014/main" id="{35168550-E510-432F-9532-078C2FF39369}"/>
              </a:ext>
            </a:extLst>
          </p:cNvPr>
          <p:cNvGraphicFramePr>
            <a:graphicFrameLocks noGrp="1"/>
          </p:cNvGraphicFramePr>
          <p:nvPr>
            <p:extLst>
              <p:ext uri="{D42A27DB-BD31-4B8C-83A1-F6EECF244321}">
                <p14:modId xmlns:p14="http://schemas.microsoft.com/office/powerpoint/2010/main" val="2577282514"/>
              </p:ext>
            </p:extLst>
          </p:nvPr>
        </p:nvGraphicFramePr>
        <p:xfrm>
          <a:off x="5668473" y="3422167"/>
          <a:ext cx="2787484" cy="430873"/>
        </p:xfrm>
        <a:graphic>
          <a:graphicData uri="http://schemas.openxmlformats.org/drawingml/2006/table">
            <a:tbl>
              <a:tblPr firstRow="1" bandRow="1">
                <a:tableStyleId>{5C22544A-7EE6-4342-B048-85BDC9FD1C3A}</a:tableStyleId>
              </a:tblPr>
              <a:tblGrid>
                <a:gridCol w="767491">
                  <a:extLst>
                    <a:ext uri="{9D8B030D-6E8A-4147-A177-3AD203B41FA5}">
                      <a16:colId xmlns:a16="http://schemas.microsoft.com/office/drawing/2014/main" val="2720912986"/>
                    </a:ext>
                  </a:extLst>
                </a:gridCol>
                <a:gridCol w="648393">
                  <a:extLst>
                    <a:ext uri="{9D8B030D-6E8A-4147-A177-3AD203B41FA5}">
                      <a16:colId xmlns:a16="http://schemas.microsoft.com/office/drawing/2014/main" val="4119458946"/>
                    </a:ext>
                  </a:extLst>
                </a:gridCol>
                <a:gridCol w="673331">
                  <a:extLst>
                    <a:ext uri="{9D8B030D-6E8A-4147-A177-3AD203B41FA5}">
                      <a16:colId xmlns:a16="http://schemas.microsoft.com/office/drawing/2014/main" val="3373204135"/>
                    </a:ext>
                  </a:extLst>
                </a:gridCol>
                <a:gridCol w="698269">
                  <a:extLst>
                    <a:ext uri="{9D8B030D-6E8A-4147-A177-3AD203B41FA5}">
                      <a16:colId xmlns:a16="http://schemas.microsoft.com/office/drawing/2014/main" val="2101921213"/>
                    </a:ext>
                  </a:extLst>
                </a:gridCol>
              </a:tblGrid>
              <a:tr h="168334">
                <a:tc>
                  <a:txBody>
                    <a:bodyPr/>
                    <a:lstStyle/>
                    <a:p>
                      <a:pPr algn="ctr"/>
                      <a:endParaRPr lang="en-US" sz="800" dirty="0"/>
                    </a:p>
                  </a:txBody>
                  <a:tcPr anchor="ctr"/>
                </a:tc>
                <a:tc>
                  <a:txBody>
                    <a:bodyPr/>
                    <a:lstStyle/>
                    <a:p>
                      <a:pPr algn="ctr"/>
                      <a:r>
                        <a:rPr lang="en-US" sz="800" dirty="0"/>
                        <a:t>Min</a:t>
                      </a:r>
                    </a:p>
                  </a:txBody>
                  <a:tcPr anchor="ctr"/>
                </a:tc>
                <a:tc>
                  <a:txBody>
                    <a:bodyPr/>
                    <a:lstStyle/>
                    <a:p>
                      <a:pPr algn="ctr"/>
                      <a:r>
                        <a:rPr lang="en-US" sz="800" dirty="0"/>
                        <a:t>Mean</a:t>
                      </a:r>
                    </a:p>
                  </a:txBody>
                  <a:tcPr anchor="ctr"/>
                </a:tc>
                <a:tc>
                  <a:txBody>
                    <a:bodyPr/>
                    <a:lstStyle/>
                    <a:p>
                      <a:pPr algn="ctr"/>
                      <a:r>
                        <a:rPr lang="en-US" sz="800" dirty="0"/>
                        <a:t>Max</a:t>
                      </a:r>
                    </a:p>
                  </a:txBody>
                  <a:tcPr anchor="ctr"/>
                </a:tc>
                <a:extLst>
                  <a:ext uri="{0D108BD9-81ED-4DB2-BD59-A6C34878D82A}">
                    <a16:rowId xmlns:a16="http://schemas.microsoft.com/office/drawing/2014/main" val="3474610873"/>
                  </a:ext>
                </a:extLst>
              </a:tr>
              <a:tr h="217513">
                <a:tc>
                  <a:txBody>
                    <a:bodyPr/>
                    <a:lstStyle/>
                    <a:p>
                      <a:pPr algn="ctr"/>
                      <a:r>
                        <a:rPr lang="en-US" sz="800" dirty="0"/>
                        <a:t>NLFE w Adj</a:t>
                      </a:r>
                    </a:p>
                  </a:txBody>
                  <a:tcPr anchor="ctr"/>
                </a:tc>
                <a:tc>
                  <a:txBody>
                    <a:bodyPr/>
                    <a:lstStyle/>
                    <a:p>
                      <a:pPr algn="ctr"/>
                      <a:r>
                        <a:rPr lang="en-US" sz="800" dirty="0"/>
                        <a:t>460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dirty="0"/>
                        <a:t>1008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dirty="0"/>
                        <a:t>2,027 MW</a:t>
                      </a:r>
                    </a:p>
                  </a:txBody>
                  <a:tcPr anchor="ctr"/>
                </a:tc>
                <a:extLst>
                  <a:ext uri="{0D108BD9-81ED-4DB2-BD59-A6C34878D82A}">
                    <a16:rowId xmlns:a16="http://schemas.microsoft.com/office/drawing/2014/main" val="1696164621"/>
                  </a:ext>
                </a:extLst>
              </a:tr>
            </a:tbl>
          </a:graphicData>
        </a:graphic>
      </p:graphicFrame>
      <p:sp>
        <p:nvSpPr>
          <p:cNvPr id="17" name="TextBox 16">
            <a:extLst>
              <a:ext uri="{FF2B5EF4-FFF2-40B4-BE49-F238E27FC236}">
                <a16:creationId xmlns:a16="http://schemas.microsoft.com/office/drawing/2014/main" id="{AE22368E-8E5F-4E28-832A-64DE8A0E883E}"/>
              </a:ext>
            </a:extLst>
          </p:cNvPr>
          <p:cNvSpPr txBox="1"/>
          <p:nvPr/>
        </p:nvSpPr>
        <p:spPr>
          <a:xfrm>
            <a:off x="4414964" y="1918038"/>
            <a:ext cx="390272" cy="584775"/>
          </a:xfrm>
          <a:prstGeom prst="rect">
            <a:avLst/>
          </a:prstGeom>
          <a:noFill/>
        </p:spPr>
        <p:txBody>
          <a:bodyPr wrap="square" rtlCol="0">
            <a:spAutoFit/>
          </a:bodyPr>
          <a:lstStyle/>
          <a:p>
            <a:r>
              <a:rPr lang="en-US" sz="3200" b="1" cap="small" dirty="0"/>
              <a:t>+</a:t>
            </a:r>
          </a:p>
        </p:txBody>
      </p:sp>
      <p:pic>
        <p:nvPicPr>
          <p:cNvPr id="10" name="Picture 9">
            <a:extLst>
              <a:ext uri="{FF2B5EF4-FFF2-40B4-BE49-F238E27FC236}">
                <a16:creationId xmlns:a16="http://schemas.microsoft.com/office/drawing/2014/main" id="{080F6517-3071-46CB-B728-8F5F8DE3FA1A}"/>
              </a:ext>
            </a:extLst>
          </p:cNvPr>
          <p:cNvPicPr>
            <a:picLocks noChangeAspect="1"/>
          </p:cNvPicPr>
          <p:nvPr/>
        </p:nvPicPr>
        <p:blipFill rotWithShape="1">
          <a:blip r:embed="rId2"/>
          <a:srcRect l="5932" t="5236" r="5612" b="2669"/>
          <a:stretch/>
        </p:blipFill>
        <p:spPr>
          <a:xfrm>
            <a:off x="615849" y="979665"/>
            <a:ext cx="3255264" cy="2468880"/>
          </a:xfrm>
          <a:prstGeom prst="rect">
            <a:avLst/>
          </a:prstGeom>
        </p:spPr>
      </p:pic>
      <p:pic>
        <p:nvPicPr>
          <p:cNvPr id="18" name="Picture 17">
            <a:extLst>
              <a:ext uri="{FF2B5EF4-FFF2-40B4-BE49-F238E27FC236}">
                <a16:creationId xmlns:a16="http://schemas.microsoft.com/office/drawing/2014/main" id="{A1CD8046-9868-404D-8C56-A67ACD87EEA5}"/>
              </a:ext>
            </a:extLst>
          </p:cNvPr>
          <p:cNvPicPr>
            <a:picLocks noChangeAspect="1"/>
          </p:cNvPicPr>
          <p:nvPr/>
        </p:nvPicPr>
        <p:blipFill rotWithShape="1">
          <a:blip r:embed="rId3"/>
          <a:srcRect l="5765" t="4388" r="5859" b="5429"/>
          <a:stretch/>
        </p:blipFill>
        <p:spPr>
          <a:xfrm>
            <a:off x="5434157" y="975986"/>
            <a:ext cx="3256117" cy="2468880"/>
          </a:xfrm>
          <a:prstGeom prst="rect">
            <a:avLst/>
          </a:prstGeom>
        </p:spPr>
      </p:pic>
      <p:pic>
        <p:nvPicPr>
          <p:cNvPr id="20" name="Picture 19">
            <a:extLst>
              <a:ext uri="{FF2B5EF4-FFF2-40B4-BE49-F238E27FC236}">
                <a16:creationId xmlns:a16="http://schemas.microsoft.com/office/drawing/2014/main" id="{3DDBB833-8A64-4B11-AFBB-72F322A7835B}"/>
              </a:ext>
            </a:extLst>
          </p:cNvPr>
          <p:cNvPicPr>
            <a:picLocks noChangeAspect="1"/>
          </p:cNvPicPr>
          <p:nvPr/>
        </p:nvPicPr>
        <p:blipFill rotWithShape="1">
          <a:blip r:embed="rId4"/>
          <a:srcRect l="4117" t="5224" r="5279" b="4704"/>
          <a:stretch/>
        </p:blipFill>
        <p:spPr>
          <a:xfrm>
            <a:off x="3160602" y="3874581"/>
            <a:ext cx="3374337" cy="2468880"/>
          </a:xfrm>
          <a:prstGeom prst="rect">
            <a:avLst/>
          </a:prstGeom>
        </p:spPr>
      </p:pic>
    </p:spTree>
    <p:extLst>
      <p:ext uri="{BB962C8B-B14F-4D97-AF65-F5344CB8AC3E}">
        <p14:creationId xmlns:p14="http://schemas.microsoft.com/office/powerpoint/2010/main" val="10095712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E3E8D1-CA94-4C5D-B75C-0A8C16F14602}"/>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BE48230F-D4D9-408E-86EC-136F161A1BC9}"/>
              </a:ext>
            </a:extLst>
          </p:cNvPr>
          <p:cNvSpPr>
            <a:spLocks noGrp="1"/>
          </p:cNvSpPr>
          <p:nvPr>
            <p:ph idx="1"/>
          </p:nvPr>
        </p:nvSpPr>
        <p:spPr/>
        <p:txBody>
          <a:bodyPr/>
          <a:lstStyle/>
          <a:p>
            <a:r>
              <a:rPr lang="en-US" sz="1600" dirty="0"/>
              <a:t>In summary,</a:t>
            </a:r>
          </a:p>
          <a:p>
            <a:pPr lvl="1"/>
            <a:r>
              <a:rPr lang="en-US" sz="1400" dirty="0"/>
              <a:t>ERCOT is not proposing any changes in the methodologies used to compute Regulation Service and RRS requirements for 2023.</a:t>
            </a:r>
          </a:p>
          <a:p>
            <a:pPr lvl="1"/>
            <a:endParaRPr lang="en-US" sz="800" dirty="0"/>
          </a:p>
          <a:p>
            <a:pPr lvl="1"/>
            <a:r>
              <a:rPr lang="en-US" sz="1400" dirty="0"/>
              <a:t>To align with in ERCOT’s 2023 IFRO, minimum RRS-PFR limit for 2023 will change to 1,390 MW. </a:t>
            </a:r>
          </a:p>
          <a:p>
            <a:pPr lvl="1"/>
            <a:endParaRPr lang="en-US" sz="800" dirty="0"/>
          </a:p>
          <a:p>
            <a:pPr lvl="1" algn="just"/>
            <a:r>
              <a:rPr lang="en-US" sz="1400" dirty="0"/>
              <a:t>ERCOT is proposing some changes in the methodology used to compute minimum Non-Spin requirements in 2023. Specifically,</a:t>
            </a:r>
          </a:p>
          <a:p>
            <a:pPr lvl="2" algn="just"/>
            <a:r>
              <a:rPr lang="en-US" sz="1400" dirty="0"/>
              <a:t>Prior to ECRS: Use 85</a:t>
            </a:r>
            <a:r>
              <a:rPr lang="en-US" sz="1400" baseline="30000" dirty="0"/>
              <a:t>th</a:t>
            </a:r>
            <a:r>
              <a:rPr lang="en-US" sz="1400" dirty="0"/>
              <a:t> to 95</a:t>
            </a:r>
            <a:r>
              <a:rPr lang="en-US" sz="1400" baseline="30000" dirty="0"/>
              <a:t>th</a:t>
            </a:r>
            <a:r>
              <a:rPr lang="en-US" sz="1400" dirty="0"/>
              <a:t> percentile of 10 Hours Ahead (HA) max. net load forecast error </a:t>
            </a:r>
          </a:p>
          <a:p>
            <a:pPr lvl="2" algn="just"/>
            <a:r>
              <a:rPr lang="en-US" sz="1400" dirty="0"/>
              <a:t>After ECRS: Use 75</a:t>
            </a:r>
            <a:r>
              <a:rPr lang="en-US" sz="1400" baseline="30000" dirty="0"/>
              <a:t>th</a:t>
            </a:r>
            <a:r>
              <a:rPr lang="en-US" sz="1400" dirty="0"/>
              <a:t> to 95</a:t>
            </a:r>
            <a:r>
              <a:rPr lang="en-US" sz="1400" baseline="30000" dirty="0"/>
              <a:t>th</a:t>
            </a:r>
            <a:r>
              <a:rPr lang="en-US" sz="1400" dirty="0"/>
              <a:t> percentile of 6 HA hourly avg. net load forecast error</a:t>
            </a:r>
          </a:p>
          <a:p>
            <a:pPr lvl="2" algn="just"/>
            <a:endParaRPr lang="en-US" sz="800" dirty="0"/>
          </a:p>
          <a:p>
            <a:pPr lvl="1" algn="just"/>
            <a:r>
              <a:rPr lang="en-US" sz="1400" dirty="0"/>
              <a:t>Upon its implementation, ERCOT is proposing to compute ECRS requirements as the sum of capacity needed to recover frequency following a large unit trip and capacity needed to support sustained net load ramps.</a:t>
            </a:r>
          </a:p>
          <a:p>
            <a:pPr lvl="1" algn="just"/>
            <a:endParaRPr lang="en-US" sz="1400" dirty="0"/>
          </a:p>
          <a:p>
            <a:r>
              <a:rPr lang="en-US" sz="1600" dirty="0"/>
              <a:t>ERCOT is requesting WMS’ endorsement of the 2023 A/S Methodology. </a:t>
            </a:r>
          </a:p>
          <a:p>
            <a:endParaRPr lang="en-US" dirty="0"/>
          </a:p>
        </p:txBody>
      </p:sp>
      <p:sp>
        <p:nvSpPr>
          <p:cNvPr id="4" name="Slide Number Placeholder 3">
            <a:extLst>
              <a:ext uri="{FF2B5EF4-FFF2-40B4-BE49-F238E27FC236}">
                <a16:creationId xmlns:a16="http://schemas.microsoft.com/office/drawing/2014/main" id="{10318F9F-BE03-4A7E-BE1B-E59F5157ECEE}"/>
              </a:ext>
            </a:extLst>
          </p:cNvPr>
          <p:cNvSpPr>
            <a:spLocks noGrp="1"/>
          </p:cNvSpPr>
          <p:nvPr>
            <p:ph type="sldNum" sz="quarter" idx="4"/>
          </p:nvPr>
        </p:nvSpPr>
        <p:spPr/>
        <p:txBody>
          <a:bodyPr/>
          <a:lstStyle/>
          <a:p>
            <a:fld id="{1D93BD3E-1E9A-4970-A6F7-E7AC52762E0C}" type="slidenum">
              <a:rPr lang="en-US" smtClean="0"/>
              <a:pPr/>
              <a:t>14</a:t>
            </a:fld>
            <a:endParaRPr lang="en-US" dirty="0"/>
          </a:p>
        </p:txBody>
      </p:sp>
    </p:spTree>
    <p:extLst>
      <p:ext uri="{BB962C8B-B14F-4D97-AF65-F5344CB8AC3E}">
        <p14:creationId xmlns:p14="http://schemas.microsoft.com/office/powerpoint/2010/main" val="23955314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15</a:t>
            </a:fld>
            <a:endParaRPr lang="en-US" dirty="0"/>
          </a:p>
        </p:txBody>
      </p:sp>
      <p:sp>
        <p:nvSpPr>
          <p:cNvPr id="5" name="Content Placeholder 4"/>
          <p:cNvSpPr>
            <a:spLocks noGrp="1"/>
          </p:cNvSpPr>
          <p:nvPr>
            <p:ph idx="16"/>
          </p:nvPr>
        </p:nvSpPr>
        <p:spPr/>
        <p:txBody>
          <a:bodyPr/>
          <a:lstStyle/>
          <a:p>
            <a:r>
              <a:rPr lang="en-US" dirty="0"/>
              <a:t>Suggestions? </a:t>
            </a:r>
          </a:p>
        </p:txBody>
      </p:sp>
    </p:spTree>
    <p:extLst>
      <p:ext uri="{BB962C8B-B14F-4D97-AF65-F5344CB8AC3E}">
        <p14:creationId xmlns:p14="http://schemas.microsoft.com/office/powerpoint/2010/main" val="9457468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B9F46-0750-4CA9-8718-B5E38FC716D7}"/>
              </a:ext>
            </a:extLst>
          </p:cNvPr>
          <p:cNvSpPr>
            <a:spLocks noGrp="1"/>
          </p:cNvSpPr>
          <p:nvPr>
            <p:ph type="title"/>
          </p:nvPr>
        </p:nvSpPr>
        <p:spPr/>
        <p:txBody>
          <a:bodyPr/>
          <a:lstStyle/>
          <a:p>
            <a:r>
              <a:rPr lang="en-US" dirty="0"/>
              <a:t>2023 Solar Adjustment Tables </a:t>
            </a:r>
          </a:p>
        </p:txBody>
      </p:sp>
      <p:sp>
        <p:nvSpPr>
          <p:cNvPr id="3" name="Content Placeholder 2">
            <a:extLst>
              <a:ext uri="{FF2B5EF4-FFF2-40B4-BE49-F238E27FC236}">
                <a16:creationId xmlns:a16="http://schemas.microsoft.com/office/drawing/2014/main" id="{371740EB-C3D9-43B6-89F5-51CFF135EC3E}"/>
              </a:ext>
            </a:extLst>
          </p:cNvPr>
          <p:cNvSpPr>
            <a:spLocks noGrp="1"/>
          </p:cNvSpPr>
          <p:nvPr>
            <p:ph idx="1"/>
          </p:nvPr>
        </p:nvSpPr>
        <p:spPr/>
        <p:txBody>
          <a:bodyPr/>
          <a:lstStyle/>
          <a:p>
            <a:pPr marL="0" indent="0">
              <a:buNone/>
            </a:pPr>
            <a:r>
              <a:rPr lang="en-US" sz="1400" dirty="0"/>
              <a:t>Solar Adjustment Tables track incremental MWs of Regulation needed to account for additional variability per 1000 MW increase in installed solar capacity. </a:t>
            </a:r>
            <a:r>
              <a:rPr lang="en-US" sz="1400" i="1" dirty="0"/>
              <a:t>The methodology for 2023 Solar Adjustment tables has been updated to better align it with how 5-minute wind and solar forecasted ramps are currently used in operations.</a:t>
            </a:r>
          </a:p>
          <a:p>
            <a:pPr marL="0" indent="0">
              <a:buNone/>
            </a:pPr>
            <a:endParaRPr lang="en-US" dirty="0"/>
          </a:p>
        </p:txBody>
      </p:sp>
      <p:sp>
        <p:nvSpPr>
          <p:cNvPr id="4" name="Slide Number Placeholder 3">
            <a:extLst>
              <a:ext uri="{FF2B5EF4-FFF2-40B4-BE49-F238E27FC236}">
                <a16:creationId xmlns:a16="http://schemas.microsoft.com/office/drawing/2014/main" id="{EBCC0E46-894F-410D-8A3E-3319B8F217F8}"/>
              </a:ext>
            </a:extLst>
          </p:cNvPr>
          <p:cNvSpPr>
            <a:spLocks noGrp="1"/>
          </p:cNvSpPr>
          <p:nvPr>
            <p:ph type="sldNum" sz="quarter" idx="4"/>
          </p:nvPr>
        </p:nvSpPr>
        <p:spPr/>
        <p:txBody>
          <a:bodyPr/>
          <a:lstStyle/>
          <a:p>
            <a:fld id="{1D93BD3E-1E9A-4970-A6F7-E7AC52762E0C}" type="slidenum">
              <a:rPr lang="en-US" smtClean="0"/>
              <a:pPr/>
              <a:t>16</a:t>
            </a:fld>
            <a:endParaRPr lang="en-US" dirty="0"/>
          </a:p>
        </p:txBody>
      </p:sp>
      <p:graphicFrame>
        <p:nvGraphicFramePr>
          <p:cNvPr id="10" name="Table 4">
            <a:extLst>
              <a:ext uri="{FF2B5EF4-FFF2-40B4-BE49-F238E27FC236}">
                <a16:creationId xmlns:a16="http://schemas.microsoft.com/office/drawing/2014/main" id="{ADA2ECCC-17FE-4032-A6AB-EA6ACBDB2224}"/>
              </a:ext>
            </a:extLst>
          </p:cNvPr>
          <p:cNvGraphicFramePr>
            <a:graphicFrameLocks noGrp="1"/>
          </p:cNvGraphicFramePr>
          <p:nvPr/>
        </p:nvGraphicFramePr>
        <p:xfrm>
          <a:off x="3049685" y="5396699"/>
          <a:ext cx="3120830" cy="1046668"/>
        </p:xfrm>
        <a:graphic>
          <a:graphicData uri="http://schemas.openxmlformats.org/drawingml/2006/table">
            <a:tbl>
              <a:tblPr firstRow="1" bandRow="1">
                <a:tableStyleId>{5C22544A-7EE6-4342-B048-85BDC9FD1C3A}</a:tableStyleId>
              </a:tblPr>
              <a:tblGrid>
                <a:gridCol w="1095829">
                  <a:extLst>
                    <a:ext uri="{9D8B030D-6E8A-4147-A177-3AD203B41FA5}">
                      <a16:colId xmlns:a16="http://schemas.microsoft.com/office/drawing/2014/main" val="2119510708"/>
                    </a:ext>
                  </a:extLst>
                </a:gridCol>
                <a:gridCol w="609600">
                  <a:extLst>
                    <a:ext uri="{9D8B030D-6E8A-4147-A177-3AD203B41FA5}">
                      <a16:colId xmlns:a16="http://schemas.microsoft.com/office/drawing/2014/main" val="2548856872"/>
                    </a:ext>
                  </a:extLst>
                </a:gridCol>
                <a:gridCol w="587828">
                  <a:extLst>
                    <a:ext uri="{9D8B030D-6E8A-4147-A177-3AD203B41FA5}">
                      <a16:colId xmlns:a16="http://schemas.microsoft.com/office/drawing/2014/main" val="1635201852"/>
                    </a:ext>
                  </a:extLst>
                </a:gridCol>
                <a:gridCol w="827573">
                  <a:extLst>
                    <a:ext uri="{9D8B030D-6E8A-4147-A177-3AD203B41FA5}">
                      <a16:colId xmlns:a16="http://schemas.microsoft.com/office/drawing/2014/main" val="3176084866"/>
                    </a:ext>
                  </a:extLst>
                </a:gridCol>
              </a:tblGrid>
              <a:tr h="227338">
                <a:tc>
                  <a:txBody>
                    <a:bodyPr/>
                    <a:lstStyle/>
                    <a:p>
                      <a:pPr algn="ctr"/>
                      <a:endParaRPr lang="en-US" sz="1200" dirty="0"/>
                    </a:p>
                  </a:txBody>
                  <a:tcPr anchor="ctr"/>
                </a:tc>
                <a:tc>
                  <a:txBody>
                    <a:bodyPr/>
                    <a:lstStyle/>
                    <a:p>
                      <a:pPr algn="ctr"/>
                      <a:r>
                        <a:rPr lang="en-US" sz="1200" dirty="0"/>
                        <a:t>Min</a:t>
                      </a:r>
                    </a:p>
                    <a:p>
                      <a:pPr algn="ctr"/>
                      <a:r>
                        <a:rPr lang="en-US" sz="1200" dirty="0"/>
                        <a:t>(MW)</a:t>
                      </a:r>
                    </a:p>
                  </a:txBody>
                  <a:tcPr anchor="ctr"/>
                </a:tc>
                <a:tc>
                  <a:txBody>
                    <a:bodyPr/>
                    <a:lstStyle/>
                    <a:p>
                      <a:pPr algn="ctr"/>
                      <a:r>
                        <a:rPr lang="en-US" sz="1200" dirty="0"/>
                        <a:t>Max</a:t>
                      </a:r>
                    </a:p>
                    <a:p>
                      <a:pPr algn="ctr"/>
                      <a:r>
                        <a:rPr lang="en-US" sz="1200" dirty="0"/>
                        <a:t>(MW)</a:t>
                      </a:r>
                    </a:p>
                  </a:txBody>
                  <a:tcPr anchor="ctr"/>
                </a:tc>
                <a:tc>
                  <a:txBody>
                    <a:bodyPr/>
                    <a:lstStyle/>
                    <a:p>
                      <a:pPr algn="ctr"/>
                      <a:r>
                        <a:rPr lang="en-US" sz="1200" dirty="0">
                          <a:solidFill>
                            <a:schemeClr val="bg2"/>
                          </a:solidFill>
                        </a:rPr>
                        <a:t>Average</a:t>
                      </a:r>
                    </a:p>
                    <a:p>
                      <a:pPr algn="ctr"/>
                      <a:r>
                        <a:rPr lang="en-US" sz="1200" dirty="0">
                          <a:solidFill>
                            <a:schemeClr val="bg2"/>
                          </a:solidFill>
                        </a:rPr>
                        <a:t>(MW)</a:t>
                      </a:r>
                    </a:p>
                  </a:txBody>
                  <a:tcPr anchor="ctr"/>
                </a:tc>
                <a:extLst>
                  <a:ext uri="{0D108BD9-81ED-4DB2-BD59-A6C34878D82A}">
                    <a16:rowId xmlns:a16="http://schemas.microsoft.com/office/drawing/2014/main" val="530250454"/>
                  </a:ext>
                </a:extLst>
              </a:tr>
              <a:tr h="256438">
                <a:tc>
                  <a:txBody>
                    <a:bodyPr/>
                    <a:lstStyle/>
                    <a:p>
                      <a:pPr algn="ctr"/>
                      <a:r>
                        <a:rPr lang="en-US" sz="1200" dirty="0"/>
                        <a:t>Reg Up</a:t>
                      </a:r>
                    </a:p>
                  </a:txBody>
                  <a:tcPr anchor="ctr"/>
                </a:tc>
                <a:tc>
                  <a:txBody>
                    <a:bodyPr/>
                    <a:lstStyle/>
                    <a:p>
                      <a:pPr algn="ctr"/>
                      <a:r>
                        <a:rPr lang="en-US" sz="1200" dirty="0"/>
                        <a:t>0</a:t>
                      </a:r>
                    </a:p>
                  </a:txBody>
                  <a:tcPr anchor="ctr"/>
                </a:tc>
                <a:tc>
                  <a:txBody>
                    <a:bodyPr/>
                    <a:lstStyle/>
                    <a:p>
                      <a:pPr algn="ctr"/>
                      <a:r>
                        <a:rPr lang="en-US" sz="1200" dirty="0"/>
                        <a:t>25.4</a:t>
                      </a:r>
                    </a:p>
                  </a:txBody>
                  <a:tcPr anchor="ctr"/>
                </a:tc>
                <a:tc>
                  <a:txBody>
                    <a:bodyPr/>
                    <a:lstStyle/>
                    <a:p>
                      <a:pPr algn="ctr"/>
                      <a:r>
                        <a:rPr lang="en-US" sz="1200" dirty="0"/>
                        <a:t>9.9</a:t>
                      </a:r>
                    </a:p>
                  </a:txBody>
                  <a:tcPr anchor="ctr"/>
                </a:tc>
                <a:extLst>
                  <a:ext uri="{0D108BD9-81ED-4DB2-BD59-A6C34878D82A}">
                    <a16:rowId xmlns:a16="http://schemas.microsoft.com/office/drawing/2014/main" val="2691255007"/>
                  </a:ext>
                </a:extLst>
              </a:tr>
              <a:tr h="315148">
                <a:tc>
                  <a:txBody>
                    <a:bodyPr/>
                    <a:lstStyle/>
                    <a:p>
                      <a:pPr algn="ctr"/>
                      <a:r>
                        <a:rPr lang="en-US" sz="1200" dirty="0"/>
                        <a:t>Reg Down</a:t>
                      </a:r>
                    </a:p>
                  </a:txBody>
                  <a:tcPr anchor="ctr"/>
                </a:tc>
                <a:tc>
                  <a:txBody>
                    <a:bodyPr/>
                    <a:lstStyle/>
                    <a:p>
                      <a:pPr algn="ctr"/>
                      <a:r>
                        <a:rPr lang="en-US" sz="1200" dirty="0"/>
                        <a:t>0</a:t>
                      </a:r>
                    </a:p>
                  </a:txBody>
                  <a:tcPr anchor="ctr"/>
                </a:tc>
                <a:tc>
                  <a:txBody>
                    <a:bodyPr/>
                    <a:lstStyle/>
                    <a:p>
                      <a:pPr algn="ctr"/>
                      <a:r>
                        <a:rPr lang="en-US" sz="1200" dirty="0"/>
                        <a:t>22.4</a:t>
                      </a:r>
                    </a:p>
                  </a:txBody>
                  <a:tcPr anchor="ctr"/>
                </a:tc>
                <a:tc>
                  <a:txBody>
                    <a:bodyPr/>
                    <a:lstStyle/>
                    <a:p>
                      <a:pPr algn="ctr"/>
                      <a:r>
                        <a:rPr lang="en-US" sz="1200" dirty="0"/>
                        <a:t>8.2</a:t>
                      </a:r>
                    </a:p>
                  </a:txBody>
                  <a:tcPr anchor="ctr"/>
                </a:tc>
                <a:extLst>
                  <a:ext uri="{0D108BD9-81ED-4DB2-BD59-A6C34878D82A}">
                    <a16:rowId xmlns:a16="http://schemas.microsoft.com/office/drawing/2014/main" val="810201912"/>
                  </a:ext>
                </a:extLst>
              </a:tr>
            </a:tbl>
          </a:graphicData>
        </a:graphic>
      </p:graphicFrame>
      <p:pic>
        <p:nvPicPr>
          <p:cNvPr id="13" name="Picture 12">
            <a:extLst>
              <a:ext uri="{FF2B5EF4-FFF2-40B4-BE49-F238E27FC236}">
                <a16:creationId xmlns:a16="http://schemas.microsoft.com/office/drawing/2014/main" id="{C891DB0B-BED6-4D9D-8FDF-2BE665804F58}"/>
              </a:ext>
            </a:extLst>
          </p:cNvPr>
          <p:cNvPicPr>
            <a:picLocks noChangeAspect="1"/>
          </p:cNvPicPr>
          <p:nvPr/>
        </p:nvPicPr>
        <p:blipFill rotWithShape="1">
          <a:blip r:embed="rId2"/>
          <a:srcRect r="8044"/>
          <a:stretch/>
        </p:blipFill>
        <p:spPr>
          <a:xfrm>
            <a:off x="-165930" y="1722138"/>
            <a:ext cx="4776030" cy="3895344"/>
          </a:xfrm>
          <a:prstGeom prst="rect">
            <a:avLst/>
          </a:prstGeom>
        </p:spPr>
      </p:pic>
      <p:pic>
        <p:nvPicPr>
          <p:cNvPr id="9" name="Picture 8">
            <a:extLst>
              <a:ext uri="{FF2B5EF4-FFF2-40B4-BE49-F238E27FC236}">
                <a16:creationId xmlns:a16="http://schemas.microsoft.com/office/drawing/2014/main" id="{C25D180A-80E0-4B83-A66B-5154E50D30A9}"/>
              </a:ext>
            </a:extLst>
          </p:cNvPr>
          <p:cNvPicPr>
            <a:picLocks noChangeAspect="1"/>
          </p:cNvPicPr>
          <p:nvPr/>
        </p:nvPicPr>
        <p:blipFill rotWithShape="1">
          <a:blip r:embed="rId3"/>
          <a:srcRect l="3478" r="9387"/>
          <a:stretch/>
        </p:blipFill>
        <p:spPr>
          <a:xfrm>
            <a:off x="4618453" y="1722138"/>
            <a:ext cx="4525547" cy="3895344"/>
          </a:xfrm>
          <a:prstGeom prst="rect">
            <a:avLst/>
          </a:prstGeom>
        </p:spPr>
      </p:pic>
    </p:spTree>
    <p:extLst>
      <p:ext uri="{BB962C8B-B14F-4D97-AF65-F5344CB8AC3E}">
        <p14:creationId xmlns:p14="http://schemas.microsoft.com/office/powerpoint/2010/main" val="14697022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2023 Wind Adjustment Tables</a:t>
            </a:r>
          </a:p>
        </p:txBody>
      </p:sp>
      <p:sp>
        <p:nvSpPr>
          <p:cNvPr id="3" name="Content Placeholder 2">
            <a:extLst>
              <a:ext uri="{FF2B5EF4-FFF2-40B4-BE49-F238E27FC236}">
                <a16:creationId xmlns:a16="http://schemas.microsoft.com/office/drawing/2014/main" id="{D981CE3D-4238-4A4E-A825-5634CED16829}"/>
              </a:ext>
            </a:extLst>
          </p:cNvPr>
          <p:cNvSpPr>
            <a:spLocks noGrp="1"/>
          </p:cNvSpPr>
          <p:nvPr>
            <p:ph idx="1"/>
          </p:nvPr>
        </p:nvSpPr>
        <p:spPr/>
        <p:txBody>
          <a:bodyPr/>
          <a:lstStyle/>
          <a:p>
            <a:pPr marL="0" indent="0">
              <a:buNone/>
            </a:pPr>
            <a:r>
              <a:rPr lang="en-US" sz="1400" dirty="0"/>
              <a:t>Wind Adjustment Tables track incremental MWs of Regulation needed to account for additional variability per 1000 MW increase in installed wind capacity. </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17</a:t>
            </a:fld>
            <a:endParaRPr lang="en-US" dirty="0"/>
          </a:p>
        </p:txBody>
      </p:sp>
      <p:pic>
        <p:nvPicPr>
          <p:cNvPr id="5" name="Picture 4">
            <a:extLst>
              <a:ext uri="{FF2B5EF4-FFF2-40B4-BE49-F238E27FC236}">
                <a16:creationId xmlns:a16="http://schemas.microsoft.com/office/drawing/2014/main" id="{3A7BE0DE-FCD1-4274-8E7F-E6678AAF37EA}"/>
              </a:ext>
            </a:extLst>
          </p:cNvPr>
          <p:cNvPicPr>
            <a:picLocks noChangeAspect="1"/>
          </p:cNvPicPr>
          <p:nvPr/>
        </p:nvPicPr>
        <p:blipFill>
          <a:blip r:embed="rId3"/>
          <a:stretch>
            <a:fillRect/>
          </a:stretch>
        </p:blipFill>
        <p:spPr>
          <a:xfrm>
            <a:off x="97148" y="1344053"/>
            <a:ext cx="8949704" cy="2645893"/>
          </a:xfrm>
          <a:prstGeom prst="rect">
            <a:avLst/>
          </a:prstGeom>
        </p:spPr>
      </p:pic>
      <p:pic>
        <p:nvPicPr>
          <p:cNvPr id="7" name="Picture 6">
            <a:extLst>
              <a:ext uri="{FF2B5EF4-FFF2-40B4-BE49-F238E27FC236}">
                <a16:creationId xmlns:a16="http://schemas.microsoft.com/office/drawing/2014/main" id="{1F08AA7C-15A0-4788-8579-B9740D183080}"/>
              </a:ext>
            </a:extLst>
          </p:cNvPr>
          <p:cNvPicPr>
            <a:picLocks noChangeAspect="1"/>
          </p:cNvPicPr>
          <p:nvPr/>
        </p:nvPicPr>
        <p:blipFill>
          <a:blip r:embed="rId4"/>
          <a:stretch>
            <a:fillRect/>
          </a:stretch>
        </p:blipFill>
        <p:spPr>
          <a:xfrm>
            <a:off x="97148" y="3685062"/>
            <a:ext cx="8949704" cy="2651990"/>
          </a:xfrm>
          <a:prstGeom prst="rect">
            <a:avLst/>
          </a:prstGeom>
        </p:spPr>
      </p:pic>
    </p:spTree>
    <p:extLst>
      <p:ext uri="{BB962C8B-B14F-4D97-AF65-F5344CB8AC3E}">
        <p14:creationId xmlns:p14="http://schemas.microsoft.com/office/powerpoint/2010/main" val="16634670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2023 RRS Table</a:t>
            </a:r>
          </a:p>
        </p:txBody>
      </p:sp>
      <p:sp>
        <p:nvSpPr>
          <p:cNvPr id="4" name="Content Placeholder 3"/>
          <p:cNvSpPr>
            <a:spLocks noGrp="1"/>
          </p:cNvSpPr>
          <p:nvPr>
            <p:ph idx="1"/>
          </p:nvPr>
        </p:nvSpPr>
        <p:spPr/>
        <p:txBody>
          <a:bodyPr/>
          <a:lstStyle/>
          <a:p>
            <a:endParaRPr lang="en-US" dirty="0"/>
          </a:p>
        </p:txBody>
      </p:sp>
      <p:graphicFrame>
        <p:nvGraphicFramePr>
          <p:cNvPr id="6" name="Table 5"/>
          <p:cNvGraphicFramePr>
            <a:graphicFrameLocks noGrp="1"/>
          </p:cNvGraphicFramePr>
          <p:nvPr/>
        </p:nvGraphicFramePr>
        <p:xfrm>
          <a:off x="278892" y="855406"/>
          <a:ext cx="7936877" cy="2195888"/>
        </p:xfrm>
        <a:graphic>
          <a:graphicData uri="http://schemas.openxmlformats.org/drawingml/2006/table">
            <a:tbl>
              <a:tblPr/>
              <a:tblGrid>
                <a:gridCol w="610529">
                  <a:extLst>
                    <a:ext uri="{9D8B030D-6E8A-4147-A177-3AD203B41FA5}">
                      <a16:colId xmlns:a16="http://schemas.microsoft.com/office/drawing/2014/main" val="20000"/>
                    </a:ext>
                  </a:extLst>
                </a:gridCol>
                <a:gridCol w="610529">
                  <a:extLst>
                    <a:ext uri="{9D8B030D-6E8A-4147-A177-3AD203B41FA5}">
                      <a16:colId xmlns:a16="http://schemas.microsoft.com/office/drawing/2014/main" val="20001"/>
                    </a:ext>
                  </a:extLst>
                </a:gridCol>
                <a:gridCol w="610529">
                  <a:extLst>
                    <a:ext uri="{9D8B030D-6E8A-4147-A177-3AD203B41FA5}">
                      <a16:colId xmlns:a16="http://schemas.microsoft.com/office/drawing/2014/main" val="20002"/>
                    </a:ext>
                  </a:extLst>
                </a:gridCol>
                <a:gridCol w="610529">
                  <a:extLst>
                    <a:ext uri="{9D8B030D-6E8A-4147-A177-3AD203B41FA5}">
                      <a16:colId xmlns:a16="http://schemas.microsoft.com/office/drawing/2014/main" val="20003"/>
                    </a:ext>
                  </a:extLst>
                </a:gridCol>
                <a:gridCol w="610529">
                  <a:extLst>
                    <a:ext uri="{9D8B030D-6E8A-4147-A177-3AD203B41FA5}">
                      <a16:colId xmlns:a16="http://schemas.microsoft.com/office/drawing/2014/main" val="20004"/>
                    </a:ext>
                  </a:extLst>
                </a:gridCol>
                <a:gridCol w="610529">
                  <a:extLst>
                    <a:ext uri="{9D8B030D-6E8A-4147-A177-3AD203B41FA5}">
                      <a16:colId xmlns:a16="http://schemas.microsoft.com/office/drawing/2014/main" val="20005"/>
                    </a:ext>
                  </a:extLst>
                </a:gridCol>
                <a:gridCol w="610529">
                  <a:extLst>
                    <a:ext uri="{9D8B030D-6E8A-4147-A177-3AD203B41FA5}">
                      <a16:colId xmlns:a16="http://schemas.microsoft.com/office/drawing/2014/main" val="20006"/>
                    </a:ext>
                  </a:extLst>
                </a:gridCol>
                <a:gridCol w="610529">
                  <a:extLst>
                    <a:ext uri="{9D8B030D-6E8A-4147-A177-3AD203B41FA5}">
                      <a16:colId xmlns:a16="http://schemas.microsoft.com/office/drawing/2014/main" val="20007"/>
                    </a:ext>
                  </a:extLst>
                </a:gridCol>
                <a:gridCol w="610529">
                  <a:extLst>
                    <a:ext uri="{9D8B030D-6E8A-4147-A177-3AD203B41FA5}">
                      <a16:colId xmlns:a16="http://schemas.microsoft.com/office/drawing/2014/main" val="20008"/>
                    </a:ext>
                  </a:extLst>
                </a:gridCol>
                <a:gridCol w="610529">
                  <a:extLst>
                    <a:ext uri="{9D8B030D-6E8A-4147-A177-3AD203B41FA5}">
                      <a16:colId xmlns:a16="http://schemas.microsoft.com/office/drawing/2014/main" val="20009"/>
                    </a:ext>
                  </a:extLst>
                </a:gridCol>
                <a:gridCol w="610529">
                  <a:extLst>
                    <a:ext uri="{9D8B030D-6E8A-4147-A177-3AD203B41FA5}">
                      <a16:colId xmlns:a16="http://schemas.microsoft.com/office/drawing/2014/main" val="20010"/>
                    </a:ext>
                  </a:extLst>
                </a:gridCol>
                <a:gridCol w="610529">
                  <a:extLst>
                    <a:ext uri="{9D8B030D-6E8A-4147-A177-3AD203B41FA5}">
                      <a16:colId xmlns:a16="http://schemas.microsoft.com/office/drawing/2014/main" val="20011"/>
                    </a:ext>
                  </a:extLst>
                </a:gridCol>
                <a:gridCol w="610529">
                  <a:extLst>
                    <a:ext uri="{9D8B030D-6E8A-4147-A177-3AD203B41FA5}">
                      <a16:colId xmlns:a16="http://schemas.microsoft.com/office/drawing/2014/main" val="20012"/>
                    </a:ext>
                  </a:extLst>
                </a:gridCol>
              </a:tblGrid>
              <a:tr h="303274">
                <a:tc>
                  <a:txBody>
                    <a:bodyPr/>
                    <a:lstStyle/>
                    <a:p>
                      <a:pPr algn="ctr" rtl="0" fontAlgn="ctr"/>
                      <a:r>
                        <a:rPr lang="en-US" sz="1000" b="1" i="0" u="none" strike="noStrike" dirty="0">
                          <a:solidFill>
                            <a:srgbClr val="FFFFFF"/>
                          </a:solidFill>
                          <a:effectLst/>
                          <a:latin typeface="Arial" panose="020B0604020202020204" pitchFamily="34" charset="0"/>
                        </a:rPr>
                        <a:t> </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2</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3</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4</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5</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6</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7</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8</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9</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10</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12</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extLst>
                  <a:ext uri="{0D108BD9-81ED-4DB2-BD59-A6C34878D82A}">
                    <a16:rowId xmlns:a16="http://schemas.microsoft.com/office/drawing/2014/main" val="10000"/>
                  </a:ext>
                </a:extLst>
              </a:tr>
              <a:tr h="365760">
                <a:tc>
                  <a:txBody>
                    <a:bodyPr/>
                    <a:lstStyle/>
                    <a:p>
                      <a:pPr algn="ctr" rtl="0" fontAlgn="ctr"/>
                      <a:r>
                        <a:rPr lang="en-US" sz="900" b="1" i="0" u="none" strike="noStrike" dirty="0">
                          <a:solidFill>
                            <a:srgbClr val="000000"/>
                          </a:solidFill>
                          <a:effectLst/>
                          <a:latin typeface="Arial" panose="020B0604020202020204" pitchFamily="34" charset="0"/>
                        </a:rPr>
                        <a:t>LR/PFR</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2.35:1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2.06:1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1.94:1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1.83:1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1.74:1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1.65:1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1.44:1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1.39:1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1.33:1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1"/>
                  </a:ext>
                </a:extLst>
              </a:tr>
              <a:tr h="365760">
                <a:tc>
                  <a:txBody>
                    <a:bodyPr/>
                    <a:lstStyle/>
                    <a:p>
                      <a:pPr algn="ctr" rtl="0" fontAlgn="ctr"/>
                      <a:r>
                        <a:rPr lang="en-US" sz="900" b="1" i="0" u="none" strike="noStrike" dirty="0">
                          <a:solidFill>
                            <a:srgbClr val="000000"/>
                          </a:solidFill>
                          <a:effectLst/>
                          <a:latin typeface="Arial" panose="020B0604020202020204" pitchFamily="34" charset="0"/>
                        </a:rPr>
                        <a:t>Inertia (GW∙s)</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130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2"/>
                  </a:ext>
                </a:extLst>
              </a:tr>
              <a:tr h="365760">
                <a:tc>
                  <a:txBody>
                    <a:bodyPr/>
                    <a:lstStyle/>
                    <a:p>
                      <a:pPr algn="ctr" rtl="0" fontAlgn="ctr"/>
                      <a:r>
                        <a:rPr lang="en-US" sz="900" b="1" i="0" u="none" strike="noStrike" dirty="0">
                          <a:solidFill>
                            <a:srgbClr val="000000"/>
                          </a:solidFill>
                          <a:effectLst/>
                          <a:latin typeface="Arial" panose="020B0604020202020204" pitchFamily="34" charset="0"/>
                        </a:rPr>
                        <a:t>PFR Req.</a:t>
                      </a:r>
                      <a:r>
                        <a:rPr lang="en-US" sz="900" b="1" i="0" u="none" strike="noStrike" baseline="0" dirty="0">
                          <a:solidFill>
                            <a:srgbClr val="000000"/>
                          </a:solidFill>
                          <a:effectLst/>
                          <a:latin typeface="Arial" panose="020B0604020202020204" pitchFamily="34" charset="0"/>
                        </a:rPr>
                        <a:t> </a:t>
                      </a:r>
                      <a:r>
                        <a:rPr lang="en-US" sz="900" b="1" i="0" u="none" strike="noStrike" dirty="0">
                          <a:solidFill>
                            <a:srgbClr val="000000"/>
                          </a:solidFill>
                          <a:effectLst/>
                          <a:latin typeface="Arial" panose="020B0604020202020204" pitchFamily="34" charset="0"/>
                        </a:rPr>
                        <a:t>(no LR)</a:t>
                      </a:r>
                    </a:p>
                    <a:p>
                      <a:pPr algn="ctr" rtl="0" fontAlgn="ctr"/>
                      <a:r>
                        <a:rPr lang="en-US" sz="900" b="1" i="0" u="none" strike="noStrike" dirty="0">
                          <a:solidFill>
                            <a:srgbClr val="000000"/>
                          </a:solidFill>
                          <a:effectLst/>
                          <a:latin typeface="Arial" panose="020B0604020202020204" pitchFamily="34" charset="0"/>
                        </a:rPr>
                        <a:t>(MW)</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5960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5563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5200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4892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4622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4329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4114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3920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3744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3522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3314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3139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3"/>
                  </a:ext>
                </a:extLst>
              </a:tr>
              <a:tr h="365760">
                <a:tc>
                  <a:txBody>
                    <a:bodyPr/>
                    <a:lstStyle/>
                    <a:p>
                      <a:pPr algn="ctr" rtl="0" fontAlgn="ctr"/>
                      <a:r>
                        <a:rPr lang="en-US" sz="900" b="1" i="0" u="none" strike="noStrike" dirty="0">
                          <a:solidFill>
                            <a:srgbClr val="FF0000"/>
                          </a:solidFill>
                          <a:effectLst/>
                          <a:latin typeface="Arial" panose="020B0604020202020204" pitchFamily="34" charset="0"/>
                        </a:rPr>
                        <a:t>*</a:t>
                      </a:r>
                      <a:r>
                        <a:rPr lang="en-US" sz="900" b="1" i="0" u="none" strike="noStrike" dirty="0">
                          <a:solidFill>
                            <a:srgbClr val="000000"/>
                          </a:solidFill>
                          <a:effectLst/>
                          <a:latin typeface="Arial" panose="020B0604020202020204" pitchFamily="34" charset="0"/>
                        </a:rPr>
                        <a:t>RRS </a:t>
                      </a:r>
                      <a:r>
                        <a:rPr lang="en-US" sz="900" b="1" i="0" u="none" strike="noStrike" dirty="0" err="1">
                          <a:solidFill>
                            <a:srgbClr val="000000"/>
                          </a:solidFill>
                          <a:effectLst/>
                          <a:latin typeface="Arial" panose="020B0604020202020204" pitchFamily="34" charset="0"/>
                        </a:rPr>
                        <a:t>Curr</a:t>
                      </a:r>
                      <a:r>
                        <a:rPr lang="en-US" sz="900" b="1" i="0" u="none" strike="noStrike" dirty="0">
                          <a:solidFill>
                            <a:srgbClr val="000000"/>
                          </a:solidFill>
                          <a:effectLst/>
                          <a:latin typeface="Arial" panose="020B0604020202020204" pitchFamily="34" charset="0"/>
                        </a:rPr>
                        <a:t> IFRO (MW)</a:t>
                      </a:r>
                      <a:endParaRPr lang="en-US" sz="900" b="1" i="0" u="none" strike="noStrike" dirty="0">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0" i="1" u="none" strike="noStrike">
                          <a:solidFill>
                            <a:srgbClr val="000000"/>
                          </a:solidFill>
                          <a:effectLst/>
                          <a:latin typeface="Arial" panose="020B0604020202020204" pitchFamily="34" charset="0"/>
                        </a:rPr>
                        <a:t>3293</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3234</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3178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3128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3088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3015</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2982</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2936</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2898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2825</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2732</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2668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4"/>
                  </a:ext>
                </a:extLst>
              </a:tr>
              <a:tr h="365760">
                <a:tc>
                  <a:txBody>
                    <a:bodyPr/>
                    <a:lstStyle/>
                    <a:p>
                      <a:pPr algn="ctr" rtl="0" fontAlgn="ctr"/>
                      <a:r>
                        <a:rPr lang="en-US" sz="900" b="1" i="0" u="none" strike="noStrike" dirty="0">
                          <a:solidFill>
                            <a:srgbClr val="FF0000"/>
                          </a:solidFill>
                          <a:effectLst/>
                          <a:latin typeface="Arial" panose="020B0604020202020204" pitchFamily="34" charset="0"/>
                        </a:rPr>
                        <a:t>**</a:t>
                      </a:r>
                      <a:r>
                        <a:rPr lang="en-US" sz="900" b="1" i="0" u="none" strike="noStrike" dirty="0">
                          <a:solidFill>
                            <a:srgbClr val="000000"/>
                          </a:solidFill>
                          <a:effectLst/>
                          <a:latin typeface="Arial" panose="020B0604020202020204" pitchFamily="34" charset="0"/>
                        </a:rPr>
                        <a:t>RRS </a:t>
                      </a:r>
                      <a:r>
                        <a:rPr lang="en-US" sz="900" b="1" i="0" u="none" strike="noStrike" dirty="0" err="1">
                          <a:solidFill>
                            <a:srgbClr val="000000"/>
                          </a:solidFill>
                          <a:effectLst/>
                          <a:latin typeface="Arial" panose="020B0604020202020204" pitchFamily="34" charset="0"/>
                        </a:rPr>
                        <a:t>Upd</a:t>
                      </a:r>
                      <a:r>
                        <a:rPr lang="en-US" sz="900" b="1" i="0" u="none" strike="noStrike" dirty="0">
                          <a:solidFill>
                            <a:srgbClr val="000000"/>
                          </a:solidFill>
                          <a:effectLst/>
                          <a:latin typeface="Arial" panose="020B0604020202020204" pitchFamily="34" charset="0"/>
                        </a:rPr>
                        <a:t> IFRO (MW)</a:t>
                      </a:r>
                      <a:endParaRPr lang="en-US" sz="900" b="1" i="0" u="none" strike="noStrike" dirty="0">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3335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3287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3239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3195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3156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3079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3041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2991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2949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2871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2774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2705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5"/>
                  </a:ext>
                </a:extLst>
              </a:tr>
            </a:tbl>
          </a:graphicData>
        </a:graphic>
      </p:graphicFrame>
      <p:graphicFrame>
        <p:nvGraphicFramePr>
          <p:cNvPr id="19" name="Table 18"/>
          <p:cNvGraphicFramePr>
            <a:graphicFrameLocks noGrp="1"/>
          </p:cNvGraphicFramePr>
          <p:nvPr/>
        </p:nvGraphicFramePr>
        <p:xfrm>
          <a:off x="278892" y="3218255"/>
          <a:ext cx="8577072" cy="2166265"/>
        </p:xfrm>
        <a:graphic>
          <a:graphicData uri="http://schemas.openxmlformats.org/drawingml/2006/table">
            <a:tbl>
              <a:tblPr/>
              <a:tblGrid>
                <a:gridCol w="612648">
                  <a:extLst>
                    <a:ext uri="{9D8B030D-6E8A-4147-A177-3AD203B41FA5}">
                      <a16:colId xmlns:a16="http://schemas.microsoft.com/office/drawing/2014/main" val="20000"/>
                    </a:ext>
                  </a:extLst>
                </a:gridCol>
                <a:gridCol w="612648">
                  <a:extLst>
                    <a:ext uri="{9D8B030D-6E8A-4147-A177-3AD203B41FA5}">
                      <a16:colId xmlns:a16="http://schemas.microsoft.com/office/drawing/2014/main" val="20001"/>
                    </a:ext>
                  </a:extLst>
                </a:gridCol>
                <a:gridCol w="612648">
                  <a:extLst>
                    <a:ext uri="{9D8B030D-6E8A-4147-A177-3AD203B41FA5}">
                      <a16:colId xmlns:a16="http://schemas.microsoft.com/office/drawing/2014/main" val="20002"/>
                    </a:ext>
                  </a:extLst>
                </a:gridCol>
                <a:gridCol w="612648">
                  <a:extLst>
                    <a:ext uri="{9D8B030D-6E8A-4147-A177-3AD203B41FA5}">
                      <a16:colId xmlns:a16="http://schemas.microsoft.com/office/drawing/2014/main" val="20003"/>
                    </a:ext>
                  </a:extLst>
                </a:gridCol>
                <a:gridCol w="612648">
                  <a:extLst>
                    <a:ext uri="{9D8B030D-6E8A-4147-A177-3AD203B41FA5}">
                      <a16:colId xmlns:a16="http://schemas.microsoft.com/office/drawing/2014/main" val="20004"/>
                    </a:ext>
                  </a:extLst>
                </a:gridCol>
                <a:gridCol w="612648">
                  <a:extLst>
                    <a:ext uri="{9D8B030D-6E8A-4147-A177-3AD203B41FA5}">
                      <a16:colId xmlns:a16="http://schemas.microsoft.com/office/drawing/2014/main" val="20005"/>
                    </a:ext>
                  </a:extLst>
                </a:gridCol>
                <a:gridCol w="612648">
                  <a:extLst>
                    <a:ext uri="{9D8B030D-6E8A-4147-A177-3AD203B41FA5}">
                      <a16:colId xmlns:a16="http://schemas.microsoft.com/office/drawing/2014/main" val="20006"/>
                    </a:ext>
                  </a:extLst>
                </a:gridCol>
                <a:gridCol w="612648">
                  <a:extLst>
                    <a:ext uri="{9D8B030D-6E8A-4147-A177-3AD203B41FA5}">
                      <a16:colId xmlns:a16="http://schemas.microsoft.com/office/drawing/2014/main" val="20007"/>
                    </a:ext>
                  </a:extLst>
                </a:gridCol>
                <a:gridCol w="612648">
                  <a:extLst>
                    <a:ext uri="{9D8B030D-6E8A-4147-A177-3AD203B41FA5}">
                      <a16:colId xmlns:a16="http://schemas.microsoft.com/office/drawing/2014/main" val="20008"/>
                    </a:ext>
                  </a:extLst>
                </a:gridCol>
                <a:gridCol w="612648">
                  <a:extLst>
                    <a:ext uri="{9D8B030D-6E8A-4147-A177-3AD203B41FA5}">
                      <a16:colId xmlns:a16="http://schemas.microsoft.com/office/drawing/2014/main" val="20009"/>
                    </a:ext>
                  </a:extLst>
                </a:gridCol>
                <a:gridCol w="612648">
                  <a:extLst>
                    <a:ext uri="{9D8B030D-6E8A-4147-A177-3AD203B41FA5}">
                      <a16:colId xmlns:a16="http://schemas.microsoft.com/office/drawing/2014/main" val="20010"/>
                    </a:ext>
                  </a:extLst>
                </a:gridCol>
                <a:gridCol w="612648">
                  <a:extLst>
                    <a:ext uri="{9D8B030D-6E8A-4147-A177-3AD203B41FA5}">
                      <a16:colId xmlns:a16="http://schemas.microsoft.com/office/drawing/2014/main" val="20011"/>
                    </a:ext>
                  </a:extLst>
                </a:gridCol>
                <a:gridCol w="612648">
                  <a:extLst>
                    <a:ext uri="{9D8B030D-6E8A-4147-A177-3AD203B41FA5}">
                      <a16:colId xmlns:a16="http://schemas.microsoft.com/office/drawing/2014/main" val="20012"/>
                    </a:ext>
                  </a:extLst>
                </a:gridCol>
                <a:gridCol w="612648">
                  <a:extLst>
                    <a:ext uri="{9D8B030D-6E8A-4147-A177-3AD203B41FA5}">
                      <a16:colId xmlns:a16="http://schemas.microsoft.com/office/drawing/2014/main" val="20013"/>
                    </a:ext>
                  </a:extLst>
                </a:gridCol>
              </a:tblGrid>
              <a:tr h="252721">
                <a:tc>
                  <a:txBody>
                    <a:bodyPr/>
                    <a:lstStyle/>
                    <a:p>
                      <a:pPr algn="ctr" rtl="0" fontAlgn="ctr"/>
                      <a:r>
                        <a:rPr lang="en-US" sz="900" b="1" i="0" u="none" strike="noStrike" dirty="0">
                          <a:solidFill>
                            <a:srgbClr val="FFFFFF"/>
                          </a:solidFill>
                          <a:effectLst/>
                          <a:latin typeface="Arial" panose="020B0604020202020204" pitchFamily="34" charset="0"/>
                        </a:rPr>
                        <a:t> </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13</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14</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15</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16</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17</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18</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19</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20</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21</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22</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23</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24</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25</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extLst>
                  <a:ext uri="{0D108BD9-81ED-4DB2-BD59-A6C34878D82A}">
                    <a16:rowId xmlns:a16="http://schemas.microsoft.com/office/drawing/2014/main" val="10000"/>
                  </a:ext>
                </a:extLst>
              </a:tr>
              <a:tr h="365760">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LR/PFR</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1.28:1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1.24:1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1.19:1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1.15:1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1.12:1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1.08:1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1"/>
                  </a:ext>
                </a:extLst>
              </a:tr>
              <a:tr h="334943">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Inertia (GW∙s)</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2"/>
                  </a:ext>
                </a:extLst>
              </a:tr>
              <a:tr h="365760">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PFR Req. (no LR) (MW) </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3004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2890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2784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2595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2353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3"/>
                  </a:ext>
                </a:extLst>
              </a:tr>
              <a:tr h="365760">
                <a:tc>
                  <a:txBody>
                    <a:bodyPr/>
                    <a:lstStyle/>
                    <a:p>
                      <a:pPr algn="ctr" rtl="0" fontAlgn="ctr"/>
                      <a:r>
                        <a:rPr lang="en-US" sz="900" b="1" i="0" u="none" strike="noStrike">
                          <a:solidFill>
                            <a:srgbClr val="FF0000"/>
                          </a:solidFill>
                          <a:effectLst/>
                          <a:latin typeface="Arial" panose="020B0604020202020204" pitchFamily="34" charset="0"/>
                        </a:rPr>
                        <a:t>*</a:t>
                      </a:r>
                      <a:r>
                        <a:rPr lang="en-US" sz="900" b="1" i="0" u="none" strike="noStrike">
                          <a:solidFill>
                            <a:srgbClr val="000000"/>
                          </a:solidFill>
                          <a:effectLst/>
                          <a:latin typeface="Arial" panose="020B0604020202020204" pitchFamily="34" charset="0"/>
                        </a:rPr>
                        <a:t>RRS Curr IFRO (MW)</a:t>
                      </a:r>
                      <a:endParaRPr lang="en-US" sz="900" b="1" i="0" u="none" strike="noStrike">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0" i="1" u="none" strike="noStrike">
                          <a:solidFill>
                            <a:srgbClr val="000000"/>
                          </a:solidFill>
                          <a:effectLst/>
                          <a:latin typeface="Arial" panose="020B0604020202020204" pitchFamily="34" charset="0"/>
                        </a:rPr>
                        <a:t>2618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2571</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2538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2498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2450</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2416</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2375</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2342</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FF0000"/>
                          </a:solidFill>
                          <a:effectLst/>
                          <a:latin typeface="Arial" panose="020B0604020202020204" pitchFamily="34" charset="0"/>
                        </a:rPr>
                        <a:t>2290</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FF0000"/>
                          </a:solidFill>
                          <a:effectLst/>
                          <a:latin typeface="Arial" panose="020B0604020202020204" pitchFamily="34" charset="0"/>
                        </a:rPr>
                        <a:t>2230</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FF0000"/>
                          </a:solidFill>
                          <a:effectLst/>
                          <a:latin typeface="Arial" panose="020B0604020202020204" pitchFamily="34" charset="0"/>
                        </a:rPr>
                        <a:t>2173</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FF0000"/>
                          </a:solidFill>
                          <a:effectLst/>
                          <a:latin typeface="Arial" panose="020B0604020202020204" pitchFamily="34" charset="0"/>
                        </a:rPr>
                        <a:t>2119</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FF0000"/>
                          </a:solidFill>
                          <a:effectLst/>
                          <a:latin typeface="Arial" panose="020B0604020202020204" pitchFamily="34" charset="0"/>
                        </a:rPr>
                        <a:t>2068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4"/>
                  </a:ext>
                </a:extLst>
              </a:tr>
              <a:tr h="365760">
                <a:tc>
                  <a:txBody>
                    <a:bodyPr/>
                    <a:lstStyle/>
                    <a:p>
                      <a:pPr algn="ctr" rtl="0" fontAlgn="ctr"/>
                      <a:r>
                        <a:rPr lang="en-US" sz="900" b="1" i="0" u="none" strike="noStrike">
                          <a:solidFill>
                            <a:srgbClr val="FF0000"/>
                          </a:solidFill>
                          <a:effectLst/>
                          <a:latin typeface="Arial" panose="020B0604020202020204" pitchFamily="34" charset="0"/>
                        </a:rPr>
                        <a:t>**</a:t>
                      </a:r>
                      <a:r>
                        <a:rPr lang="en-US" sz="900" b="1" i="0" u="none" strike="noStrike">
                          <a:solidFill>
                            <a:srgbClr val="000000"/>
                          </a:solidFill>
                          <a:effectLst/>
                          <a:latin typeface="Arial" panose="020B0604020202020204" pitchFamily="34" charset="0"/>
                        </a:rPr>
                        <a:t>RRS Upd IFRO (MW)</a:t>
                      </a:r>
                      <a:endParaRPr lang="en-US" sz="900" b="1" i="0" u="none" strike="noStrike">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2651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2600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2562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2517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2466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2427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2381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2344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5"/>
                  </a:ext>
                </a:extLst>
              </a:tr>
            </a:tbl>
          </a:graphicData>
        </a:graphic>
      </p:graphicFrame>
      <p:sp>
        <p:nvSpPr>
          <p:cNvPr id="7" name="Rectangle 6"/>
          <p:cNvSpPr/>
          <p:nvPr/>
        </p:nvSpPr>
        <p:spPr>
          <a:xfrm>
            <a:off x="301752" y="5458368"/>
            <a:ext cx="8531352" cy="923330"/>
          </a:xfrm>
          <a:prstGeom prst="rect">
            <a:avLst/>
          </a:prstGeom>
        </p:spPr>
        <p:txBody>
          <a:bodyPr wrap="square">
            <a:spAutoFit/>
          </a:bodyPr>
          <a:lstStyle/>
          <a:p>
            <a:r>
              <a:rPr lang="en-US" sz="1200" dirty="0">
                <a:solidFill>
                  <a:srgbClr val="FF0000"/>
                </a:solidFill>
              </a:rPr>
              <a:t>*</a:t>
            </a:r>
            <a:r>
              <a:rPr lang="en-US" sz="1000" dirty="0"/>
              <a:t>RRS quantity is calculated for RCC of 2805 with limit of 60% limit on LRs and min RRS-PFR limit of 1,240 MW. </a:t>
            </a:r>
          </a:p>
          <a:p>
            <a:r>
              <a:rPr lang="en-US" sz="1200" dirty="0">
                <a:solidFill>
                  <a:srgbClr val="FF0000"/>
                </a:solidFill>
              </a:rPr>
              <a:t>**</a:t>
            </a:r>
            <a:r>
              <a:rPr lang="en-US" sz="1000" dirty="0"/>
              <a:t>RRS quantity is calculated for RCC of 2805 with limit of 60% limit on LRs and min RRS-PFR limit of 1,390 MW.</a:t>
            </a:r>
          </a:p>
          <a:p>
            <a:r>
              <a:rPr lang="en-US" sz="1000" dirty="0"/>
              <a:t>***Red font in table above identifies study scenario where RRS needed &lt; 2300 MW. RRS requirement during these is based on the applicable floor.</a:t>
            </a:r>
          </a:p>
          <a:p>
            <a:r>
              <a:rPr lang="en-US" sz="1000" dirty="0"/>
              <a:t>****Generation mix (CCs, Gas, SC, Coal, Steam)  providing 1150 MW of PFR has been aligned with actual historic system operations. </a:t>
            </a:r>
          </a:p>
          <a:p>
            <a:r>
              <a:rPr lang="en-US" sz="1000" dirty="0"/>
              <a:t>     Inertia &lt; 250 GW·s: 30% Coal + 70% Rest. Inertia ≥ 250 GW·s: 15% Coal + 85% Rest</a:t>
            </a:r>
          </a:p>
        </p:txBody>
      </p:sp>
    </p:spTree>
    <p:extLst>
      <p:ext uri="{BB962C8B-B14F-4D97-AF65-F5344CB8AC3E}">
        <p14:creationId xmlns:p14="http://schemas.microsoft.com/office/powerpoint/2010/main" val="32327252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87D10A-BCA9-43EA-9392-742E0E6104BB}"/>
              </a:ext>
            </a:extLst>
          </p:cNvPr>
          <p:cNvSpPr>
            <a:spLocks noGrp="1"/>
          </p:cNvSpPr>
          <p:nvPr>
            <p:ph type="title"/>
          </p:nvPr>
        </p:nvSpPr>
        <p:spPr/>
        <p:txBody>
          <a:bodyPr/>
          <a:lstStyle/>
          <a:p>
            <a:r>
              <a:rPr lang="en-US" dirty="0"/>
              <a:t>2023 Intra-day Outage Table</a:t>
            </a:r>
          </a:p>
        </p:txBody>
      </p:sp>
      <p:sp>
        <p:nvSpPr>
          <p:cNvPr id="3" name="Content Placeholder 2">
            <a:extLst>
              <a:ext uri="{FF2B5EF4-FFF2-40B4-BE49-F238E27FC236}">
                <a16:creationId xmlns:a16="http://schemas.microsoft.com/office/drawing/2014/main" id="{319C5559-C380-433F-A2C6-332271A888E4}"/>
              </a:ext>
            </a:extLst>
          </p:cNvPr>
          <p:cNvSpPr>
            <a:spLocks noGrp="1"/>
          </p:cNvSpPr>
          <p:nvPr>
            <p:ph idx="1"/>
          </p:nvPr>
        </p:nvSpPr>
        <p:spPr/>
        <p:txBody>
          <a:bodyPr/>
          <a:lstStyle/>
          <a:p>
            <a:pPr marL="0" indent="0">
              <a:buNone/>
            </a:pPr>
            <a:r>
              <a:rPr lang="en-US" sz="1400" dirty="0"/>
              <a:t>The Intra-day Outage table helps account for increased capacity needs following forced outages of thermal resources within an operating day.</a:t>
            </a:r>
          </a:p>
          <a:p>
            <a:pPr marL="0" indent="0">
              <a:buNone/>
            </a:pPr>
            <a:endParaRPr lang="en-US" dirty="0"/>
          </a:p>
        </p:txBody>
      </p:sp>
      <p:sp>
        <p:nvSpPr>
          <p:cNvPr id="4" name="Slide Number Placeholder 3">
            <a:extLst>
              <a:ext uri="{FF2B5EF4-FFF2-40B4-BE49-F238E27FC236}">
                <a16:creationId xmlns:a16="http://schemas.microsoft.com/office/drawing/2014/main" id="{49354D4E-8FA4-467F-B8E8-B05E824A2454}"/>
              </a:ext>
            </a:extLst>
          </p:cNvPr>
          <p:cNvSpPr>
            <a:spLocks noGrp="1"/>
          </p:cNvSpPr>
          <p:nvPr>
            <p:ph type="sldNum" sz="quarter" idx="4"/>
          </p:nvPr>
        </p:nvSpPr>
        <p:spPr/>
        <p:txBody>
          <a:bodyPr/>
          <a:lstStyle/>
          <a:p>
            <a:fld id="{1D93BD3E-1E9A-4970-A6F7-E7AC52762E0C}" type="slidenum">
              <a:rPr lang="en-US" smtClean="0"/>
              <a:pPr/>
              <a:t>19</a:t>
            </a:fld>
            <a:endParaRPr lang="en-US" dirty="0"/>
          </a:p>
        </p:txBody>
      </p:sp>
      <p:pic>
        <p:nvPicPr>
          <p:cNvPr id="10" name="Picture 9">
            <a:extLst>
              <a:ext uri="{FF2B5EF4-FFF2-40B4-BE49-F238E27FC236}">
                <a16:creationId xmlns:a16="http://schemas.microsoft.com/office/drawing/2014/main" id="{A6FFC057-C239-49DE-9603-28A15F5E3F97}"/>
              </a:ext>
            </a:extLst>
          </p:cNvPr>
          <p:cNvPicPr>
            <a:picLocks noChangeAspect="1"/>
          </p:cNvPicPr>
          <p:nvPr/>
        </p:nvPicPr>
        <p:blipFill>
          <a:blip r:embed="rId2"/>
          <a:stretch>
            <a:fillRect/>
          </a:stretch>
        </p:blipFill>
        <p:spPr>
          <a:xfrm>
            <a:off x="619432" y="1537557"/>
            <a:ext cx="8219768" cy="3987657"/>
          </a:xfrm>
          <a:prstGeom prst="rect">
            <a:avLst/>
          </a:prstGeom>
        </p:spPr>
      </p:pic>
    </p:spTree>
    <p:extLst>
      <p:ext uri="{BB962C8B-B14F-4D97-AF65-F5344CB8AC3E}">
        <p14:creationId xmlns:p14="http://schemas.microsoft.com/office/powerpoint/2010/main" val="20205029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Stakeholder Discussion Timeline</a:t>
            </a:r>
          </a:p>
        </p:txBody>
      </p:sp>
      <p:sp>
        <p:nvSpPr>
          <p:cNvPr id="2" name="Content Placeholder 1"/>
          <p:cNvSpPr>
            <a:spLocks noGrp="1"/>
          </p:cNvSpPr>
          <p:nvPr>
            <p:ph idx="1"/>
          </p:nvPr>
        </p:nvSpPr>
        <p:spPr/>
        <p:txBody>
          <a:bodyPr/>
          <a:lstStyle/>
          <a:p>
            <a:endParaRPr lang="en-US" sz="1400" dirty="0">
              <a:solidFill>
                <a:schemeClr val="accent2"/>
              </a:solidFill>
            </a:endParaRPr>
          </a:p>
          <a:p>
            <a:pPr>
              <a:buFont typeface="Wingdings" panose="05000000000000000000" pitchFamily="2" charset="2"/>
              <a:buChar char="ü"/>
            </a:pPr>
            <a:r>
              <a:rPr lang="en-US" dirty="0">
                <a:solidFill>
                  <a:schemeClr val="accent2"/>
                </a:solidFill>
              </a:rPr>
              <a:t>September 14, 2022 – PDCWG (Methodology Discussion)</a:t>
            </a:r>
          </a:p>
          <a:p>
            <a:pPr>
              <a:buFont typeface="Wingdings" panose="05000000000000000000" pitchFamily="2" charset="2"/>
              <a:buChar char="ü"/>
            </a:pPr>
            <a:r>
              <a:rPr lang="en-US" dirty="0">
                <a:solidFill>
                  <a:schemeClr val="accent2"/>
                </a:solidFill>
              </a:rPr>
              <a:t>September 23, 2022 – WMWG (Methodology Discussion)</a:t>
            </a:r>
          </a:p>
          <a:p>
            <a:endParaRPr lang="en-US" sz="1400" dirty="0">
              <a:solidFill>
                <a:schemeClr val="accent2"/>
              </a:solidFill>
            </a:endParaRPr>
          </a:p>
          <a:p>
            <a:pPr>
              <a:buFont typeface="Wingdings" panose="05000000000000000000" pitchFamily="2" charset="2"/>
              <a:buChar char="ü"/>
            </a:pPr>
            <a:r>
              <a:rPr lang="en-US" dirty="0">
                <a:solidFill>
                  <a:schemeClr val="accent2"/>
                </a:solidFill>
              </a:rPr>
              <a:t>October 21, 2022 – WMWG (Proposed Methodology)</a:t>
            </a:r>
          </a:p>
          <a:p>
            <a:pPr>
              <a:buFont typeface="Wingdings" panose="05000000000000000000" pitchFamily="2" charset="2"/>
              <a:buChar char="ü"/>
            </a:pPr>
            <a:r>
              <a:rPr lang="en-US" dirty="0">
                <a:solidFill>
                  <a:schemeClr val="accent2"/>
                </a:solidFill>
              </a:rPr>
              <a:t>October 27, 2022 – OWG (Proposed Methodology)</a:t>
            </a:r>
          </a:p>
          <a:p>
            <a:pPr>
              <a:buFont typeface="Wingdings" panose="05000000000000000000" pitchFamily="2" charset="2"/>
              <a:buChar char="ü"/>
            </a:pPr>
            <a:r>
              <a:rPr lang="en-US" dirty="0">
                <a:solidFill>
                  <a:schemeClr val="accent2"/>
                </a:solidFill>
              </a:rPr>
              <a:t>October 28, 2022 – PDCWG (Proposed Methodology)</a:t>
            </a:r>
          </a:p>
          <a:p>
            <a:endParaRPr lang="en-US" sz="1400" dirty="0">
              <a:solidFill>
                <a:schemeClr val="accent2"/>
              </a:solidFill>
            </a:endParaRPr>
          </a:p>
          <a:p>
            <a:r>
              <a:rPr lang="en-US" dirty="0">
                <a:solidFill>
                  <a:schemeClr val="accent2"/>
                </a:solidFill>
              </a:rPr>
              <a:t>November 02, 2022 - WMS</a:t>
            </a:r>
          </a:p>
          <a:p>
            <a:r>
              <a:rPr lang="en-US" dirty="0">
                <a:solidFill>
                  <a:schemeClr val="accent2"/>
                </a:solidFill>
              </a:rPr>
              <a:t>November 07, 2022 - ROS</a:t>
            </a:r>
          </a:p>
          <a:p>
            <a:endParaRPr lang="en-US" dirty="0">
              <a:solidFill>
                <a:schemeClr val="accent2"/>
              </a:solidFill>
            </a:endParaRPr>
          </a:p>
          <a:p>
            <a:r>
              <a:rPr lang="en-US" dirty="0">
                <a:solidFill>
                  <a:schemeClr val="accent2"/>
                </a:solidFill>
              </a:rPr>
              <a:t>December 5, 2022 - TAC</a:t>
            </a:r>
            <a:endParaRPr lang="en-US" sz="1400" dirty="0">
              <a:solidFill>
                <a:schemeClr val="accent2"/>
              </a:solidFill>
            </a:endParaRPr>
          </a:p>
          <a:p>
            <a:r>
              <a:rPr lang="en-US" dirty="0">
                <a:solidFill>
                  <a:schemeClr val="accent2"/>
                </a:solidFill>
              </a:rPr>
              <a:t>December 20, 2022 – </a:t>
            </a:r>
            <a:r>
              <a:rPr lang="en-US" dirty="0" err="1">
                <a:solidFill>
                  <a:schemeClr val="accent2"/>
                </a:solidFill>
              </a:rPr>
              <a:t>BoD</a:t>
            </a:r>
            <a:endParaRPr lang="en-US" sz="800" dirty="0">
              <a:solidFill>
                <a:schemeClr val="tx2"/>
              </a:solidFill>
            </a:endParaRPr>
          </a:p>
        </p:txBody>
      </p:sp>
      <p:sp>
        <p:nvSpPr>
          <p:cNvPr id="4" name="Slide Number Placeholder 3"/>
          <p:cNvSpPr>
            <a:spLocks noGrp="1"/>
          </p:cNvSpPr>
          <p:nvPr>
            <p:ph type="sldNum" sz="quarter" idx="4"/>
          </p:nvPr>
        </p:nvSpPr>
        <p:spPr/>
        <p:txBody>
          <a:bodyPr/>
          <a:lstStyle/>
          <a:p>
            <a:endParaRPr lang="en-US" dirty="0"/>
          </a:p>
          <a:p>
            <a:endParaRPr lang="en-US" dirty="0"/>
          </a:p>
        </p:txBody>
      </p:sp>
    </p:spTree>
    <p:extLst>
      <p:ext uri="{BB962C8B-B14F-4D97-AF65-F5344CB8AC3E}">
        <p14:creationId xmlns:p14="http://schemas.microsoft.com/office/powerpoint/2010/main" val="6392708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5B74DA-FC0D-4F73-8E03-2925D6A5D410}"/>
              </a:ext>
            </a:extLst>
          </p:cNvPr>
          <p:cNvSpPr>
            <a:spLocks noGrp="1"/>
          </p:cNvSpPr>
          <p:nvPr>
            <p:ph type="title"/>
          </p:nvPr>
        </p:nvSpPr>
        <p:spPr/>
        <p:txBody>
          <a:bodyPr/>
          <a:lstStyle/>
          <a:p>
            <a:r>
              <a:rPr lang="en-US" sz="2000" dirty="0"/>
              <a:t>ECRS Adjustment for Increase in Solar Installed Capacity</a:t>
            </a:r>
          </a:p>
        </p:txBody>
      </p:sp>
      <p:sp>
        <p:nvSpPr>
          <p:cNvPr id="5" name="Content Placeholder 4">
            <a:extLst>
              <a:ext uri="{FF2B5EF4-FFF2-40B4-BE49-F238E27FC236}">
                <a16:creationId xmlns:a16="http://schemas.microsoft.com/office/drawing/2014/main" id="{842C916B-C72A-42D1-B832-8A800B21E494}"/>
              </a:ext>
            </a:extLst>
          </p:cNvPr>
          <p:cNvSpPr>
            <a:spLocks noGrp="1"/>
          </p:cNvSpPr>
          <p:nvPr>
            <p:ph idx="1"/>
          </p:nvPr>
        </p:nvSpPr>
        <p:spPr/>
        <p:txBody>
          <a:bodyPr/>
          <a:lstStyle/>
          <a:p>
            <a:pPr marL="0" indent="0">
              <a:buNone/>
            </a:pPr>
            <a:r>
              <a:rPr lang="en-US" sz="1400" dirty="0"/>
              <a:t>Intra-hour Solar Over-Forecast Error Adjustment Table tracks estimated increase in 30-min ahead solar over forecast error per 1000 MW increase in installed solar capacity. </a:t>
            </a:r>
          </a:p>
          <a:p>
            <a:endParaRPr lang="en-US" dirty="0"/>
          </a:p>
        </p:txBody>
      </p:sp>
      <p:sp>
        <p:nvSpPr>
          <p:cNvPr id="4" name="Slide Number Placeholder 3">
            <a:extLst>
              <a:ext uri="{FF2B5EF4-FFF2-40B4-BE49-F238E27FC236}">
                <a16:creationId xmlns:a16="http://schemas.microsoft.com/office/drawing/2014/main" id="{A6D3BDC9-EA31-4D44-9AD6-A9B6E6C5E345}"/>
              </a:ext>
            </a:extLst>
          </p:cNvPr>
          <p:cNvSpPr>
            <a:spLocks noGrp="1"/>
          </p:cNvSpPr>
          <p:nvPr>
            <p:ph type="sldNum" sz="quarter" idx="4"/>
          </p:nvPr>
        </p:nvSpPr>
        <p:spPr/>
        <p:txBody>
          <a:bodyPr/>
          <a:lstStyle/>
          <a:p>
            <a:fld id="{1D93BD3E-1E9A-4970-A6F7-E7AC52762E0C}" type="slidenum">
              <a:rPr lang="en-US" smtClean="0"/>
              <a:pPr/>
              <a:t>20</a:t>
            </a:fld>
            <a:endParaRPr lang="en-US" dirty="0"/>
          </a:p>
        </p:txBody>
      </p:sp>
      <p:sp>
        <p:nvSpPr>
          <p:cNvPr id="9" name="TextBox 8">
            <a:extLst>
              <a:ext uri="{FF2B5EF4-FFF2-40B4-BE49-F238E27FC236}">
                <a16:creationId xmlns:a16="http://schemas.microsoft.com/office/drawing/2014/main" id="{6FA78D23-A985-42A1-BB85-853CB24DEE48}"/>
              </a:ext>
            </a:extLst>
          </p:cNvPr>
          <p:cNvSpPr txBox="1"/>
          <p:nvPr/>
        </p:nvSpPr>
        <p:spPr>
          <a:xfrm>
            <a:off x="1589988" y="1641686"/>
            <a:ext cx="6040215" cy="307777"/>
          </a:xfrm>
          <a:prstGeom prst="rect">
            <a:avLst/>
          </a:prstGeom>
          <a:noFill/>
        </p:spPr>
        <p:txBody>
          <a:bodyPr wrap="square">
            <a:spAutoFit/>
          </a:bodyPr>
          <a:lstStyle/>
          <a:p>
            <a:r>
              <a:rPr lang="en-US" sz="1400" b="1" i="1" u="sng" cap="small" dirty="0">
                <a:solidFill>
                  <a:schemeClr val="accent1"/>
                </a:solidFill>
              </a:rPr>
              <a:t>Additional ECRS per 1,000 MW increase in solar installed capacity </a:t>
            </a:r>
          </a:p>
        </p:txBody>
      </p:sp>
      <p:sp>
        <p:nvSpPr>
          <p:cNvPr id="10" name="TextBox 9">
            <a:extLst>
              <a:ext uri="{FF2B5EF4-FFF2-40B4-BE49-F238E27FC236}">
                <a16:creationId xmlns:a16="http://schemas.microsoft.com/office/drawing/2014/main" id="{EFB3EBCB-E616-4001-815D-EE694B1106CE}"/>
              </a:ext>
            </a:extLst>
          </p:cNvPr>
          <p:cNvSpPr txBox="1"/>
          <p:nvPr/>
        </p:nvSpPr>
        <p:spPr>
          <a:xfrm>
            <a:off x="1820092" y="4395815"/>
            <a:ext cx="5552870" cy="307777"/>
          </a:xfrm>
          <a:prstGeom prst="rect">
            <a:avLst/>
          </a:prstGeom>
          <a:noFill/>
        </p:spPr>
        <p:txBody>
          <a:bodyPr wrap="square">
            <a:spAutoFit/>
          </a:bodyPr>
          <a:lstStyle/>
          <a:p>
            <a:r>
              <a:rPr lang="en-US" sz="1400" b="1" i="1" u="sng" cap="small" dirty="0">
                <a:solidFill>
                  <a:schemeClr val="accent1"/>
                </a:solidFill>
              </a:rPr>
              <a:t>Adjustment for 2023 (Min: 0 MW | Mean: 74 MW |  Max 283 MW)</a:t>
            </a:r>
          </a:p>
        </p:txBody>
      </p:sp>
      <p:pic>
        <p:nvPicPr>
          <p:cNvPr id="8" name="Picture 7">
            <a:extLst>
              <a:ext uri="{FF2B5EF4-FFF2-40B4-BE49-F238E27FC236}">
                <a16:creationId xmlns:a16="http://schemas.microsoft.com/office/drawing/2014/main" id="{C2D14D55-CC34-497E-B9AC-EF4888213E60}"/>
              </a:ext>
            </a:extLst>
          </p:cNvPr>
          <p:cNvPicPr>
            <a:picLocks noChangeAspect="1"/>
          </p:cNvPicPr>
          <p:nvPr/>
        </p:nvPicPr>
        <p:blipFill>
          <a:blip r:embed="rId2"/>
          <a:stretch>
            <a:fillRect/>
          </a:stretch>
        </p:blipFill>
        <p:spPr>
          <a:xfrm>
            <a:off x="102005" y="4908538"/>
            <a:ext cx="8737195" cy="1152989"/>
          </a:xfrm>
          <a:prstGeom prst="rect">
            <a:avLst/>
          </a:prstGeom>
        </p:spPr>
      </p:pic>
      <p:pic>
        <p:nvPicPr>
          <p:cNvPr id="11" name="Picture 10">
            <a:extLst>
              <a:ext uri="{FF2B5EF4-FFF2-40B4-BE49-F238E27FC236}">
                <a16:creationId xmlns:a16="http://schemas.microsoft.com/office/drawing/2014/main" id="{C0215A76-DBF5-4221-B217-5EEE4C17CDE9}"/>
              </a:ext>
            </a:extLst>
          </p:cNvPr>
          <p:cNvPicPr>
            <a:picLocks noChangeAspect="1"/>
          </p:cNvPicPr>
          <p:nvPr/>
        </p:nvPicPr>
        <p:blipFill>
          <a:blip r:embed="rId3"/>
          <a:stretch>
            <a:fillRect/>
          </a:stretch>
        </p:blipFill>
        <p:spPr>
          <a:xfrm>
            <a:off x="2703561" y="2106925"/>
            <a:ext cx="4286250" cy="1924050"/>
          </a:xfrm>
          <a:prstGeom prst="rect">
            <a:avLst/>
          </a:prstGeom>
        </p:spPr>
      </p:pic>
    </p:spTree>
    <p:extLst>
      <p:ext uri="{BB962C8B-B14F-4D97-AF65-F5344CB8AC3E}">
        <p14:creationId xmlns:p14="http://schemas.microsoft.com/office/powerpoint/2010/main" val="20521319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716EFC-C6BA-4321-8293-C3B40C9F73E0}"/>
              </a:ext>
            </a:extLst>
          </p:cNvPr>
          <p:cNvSpPr>
            <a:spLocks noGrp="1"/>
          </p:cNvSpPr>
          <p:nvPr>
            <p:ph type="title"/>
          </p:nvPr>
        </p:nvSpPr>
        <p:spPr/>
        <p:txBody>
          <a:bodyPr/>
          <a:lstStyle/>
          <a:p>
            <a:r>
              <a:rPr lang="en-US" dirty="0"/>
              <a:t>Discussion Scope for Today</a:t>
            </a:r>
          </a:p>
        </p:txBody>
      </p:sp>
      <p:sp>
        <p:nvSpPr>
          <p:cNvPr id="3" name="Content Placeholder 2">
            <a:extLst>
              <a:ext uri="{FF2B5EF4-FFF2-40B4-BE49-F238E27FC236}">
                <a16:creationId xmlns:a16="http://schemas.microsoft.com/office/drawing/2014/main" id="{FEE60E96-ECFB-4688-9D3E-E0963B973198}"/>
              </a:ext>
            </a:extLst>
          </p:cNvPr>
          <p:cNvSpPr>
            <a:spLocks noGrp="1"/>
          </p:cNvSpPr>
          <p:nvPr>
            <p:ph idx="1"/>
          </p:nvPr>
        </p:nvSpPr>
        <p:spPr/>
        <p:txBody>
          <a:bodyPr/>
          <a:lstStyle/>
          <a:p>
            <a:r>
              <a:rPr lang="en-US" sz="1400" dirty="0"/>
              <a:t>This presentation will discuss the proposed methodology for computing Ancillary Service (A/S) quantities in 2023.</a:t>
            </a:r>
          </a:p>
          <a:p>
            <a:pPr lvl="1"/>
            <a:r>
              <a:rPr lang="en-US" sz="1400" dirty="0"/>
              <a:t>ERCOT is not proposing any changes in the methodologies used to compute Regulation Service and Responsive Reserve Service (RRS) requirements for 2023.</a:t>
            </a:r>
          </a:p>
          <a:p>
            <a:pPr lvl="1"/>
            <a:endParaRPr lang="en-US" sz="800" dirty="0"/>
          </a:p>
          <a:p>
            <a:pPr lvl="1"/>
            <a:r>
              <a:rPr lang="en-US" sz="1400" dirty="0"/>
              <a:t>NERC’s preliminary BAL-003 Interconnection Frequency Response Obligation (IFRO) for Operating Year (OY) 2023 assessment for ERCOT shows an increase in ERCOT’s IFRO. To align with ERCOT’s 2023 IFRO, minimum RRS-PFR limit for 2023 will change to 1,390 MW. </a:t>
            </a:r>
          </a:p>
          <a:p>
            <a:pPr lvl="1"/>
            <a:endParaRPr lang="en-US" sz="800" dirty="0"/>
          </a:p>
          <a:p>
            <a:pPr lvl="1" algn="just"/>
            <a:r>
              <a:rPr lang="en-US" sz="1400" dirty="0"/>
              <a:t>ERCOT is proposing some changes in the methodology used to compute minimum Non-Spinning Reserve Service (Non-Spin) requirements in 2023. Specifically,</a:t>
            </a:r>
          </a:p>
          <a:p>
            <a:pPr lvl="2" algn="just"/>
            <a:r>
              <a:rPr lang="en-US" sz="1400" dirty="0"/>
              <a:t>Prior to ECRS: Use 85</a:t>
            </a:r>
            <a:r>
              <a:rPr lang="en-US" sz="1400" baseline="30000" dirty="0"/>
              <a:t>th</a:t>
            </a:r>
            <a:r>
              <a:rPr lang="en-US" sz="1400" dirty="0"/>
              <a:t> to 95</a:t>
            </a:r>
            <a:r>
              <a:rPr lang="en-US" sz="1400" baseline="30000" dirty="0"/>
              <a:t>th</a:t>
            </a:r>
            <a:r>
              <a:rPr lang="en-US" sz="1400" dirty="0"/>
              <a:t> percentile of 10 Hours Ahead (HA) max. net load forecast error </a:t>
            </a:r>
          </a:p>
          <a:p>
            <a:pPr lvl="2" algn="just"/>
            <a:r>
              <a:rPr lang="en-US" sz="1400" dirty="0"/>
              <a:t>After ECRS: Use 75</a:t>
            </a:r>
            <a:r>
              <a:rPr lang="en-US" sz="1400" baseline="30000" dirty="0"/>
              <a:t>th</a:t>
            </a:r>
            <a:r>
              <a:rPr lang="en-US" sz="1400" dirty="0"/>
              <a:t> to 95</a:t>
            </a:r>
            <a:r>
              <a:rPr lang="en-US" sz="1400" baseline="30000" dirty="0"/>
              <a:t>th</a:t>
            </a:r>
            <a:r>
              <a:rPr lang="en-US" sz="1400" dirty="0"/>
              <a:t> percentile of 6 HA hourly avg. net load forecast error</a:t>
            </a:r>
          </a:p>
          <a:p>
            <a:pPr lvl="2" algn="just"/>
            <a:endParaRPr lang="en-US" sz="800" dirty="0"/>
          </a:p>
          <a:p>
            <a:pPr lvl="1" algn="just"/>
            <a:r>
              <a:rPr lang="en-US" sz="1400" dirty="0"/>
              <a:t>Upon its implementation, ERCOT is proposing to compute ECRS requirements as the sum of capacity needed to recover frequency following a large unit trip and capacity needed to support sustained net load ramps.</a:t>
            </a:r>
          </a:p>
          <a:p>
            <a:pPr lvl="1" algn="just"/>
            <a:endParaRPr lang="en-US" sz="800" dirty="0"/>
          </a:p>
          <a:p>
            <a:pPr algn="just"/>
            <a:r>
              <a:rPr lang="en-US" sz="1400" dirty="0"/>
              <a:t>The Ancillary Service (A/S) quantities for 2023 contained in this presentation are based on the methodology that was approved in December 2021.  </a:t>
            </a:r>
          </a:p>
          <a:p>
            <a:pPr lvl="1" algn="just"/>
            <a:r>
              <a:rPr lang="en-US" sz="1400" dirty="0"/>
              <a:t>The quantities for 2023 reflect moving forward the historic data on which these are based, </a:t>
            </a:r>
            <a:r>
              <a:rPr lang="en-US" sz="1400" u="sng" dirty="0"/>
              <a:t>unless otherwise noted</a:t>
            </a:r>
            <a:r>
              <a:rPr lang="en-US" sz="1400" dirty="0"/>
              <a:t>.</a:t>
            </a:r>
          </a:p>
          <a:p>
            <a:pPr lvl="1" algn="just"/>
            <a:r>
              <a:rPr lang="en-US" sz="1400" dirty="0"/>
              <a:t>Spreadsheets that contain the associated quantities have been posted on today’s meeting page.</a:t>
            </a:r>
          </a:p>
          <a:p>
            <a:pPr marL="342900" lvl="1" indent="0" algn="just">
              <a:buNone/>
            </a:pPr>
            <a:endParaRPr lang="en-US" sz="800" dirty="0"/>
          </a:p>
        </p:txBody>
      </p:sp>
      <p:sp>
        <p:nvSpPr>
          <p:cNvPr id="4" name="Slide Number Placeholder 3">
            <a:extLst>
              <a:ext uri="{FF2B5EF4-FFF2-40B4-BE49-F238E27FC236}">
                <a16:creationId xmlns:a16="http://schemas.microsoft.com/office/drawing/2014/main" id="{5A68E052-6A20-4956-A66D-2E4B52AB55DE}"/>
              </a:ext>
            </a:extLst>
          </p:cNvPr>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18132374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Regulation Service Methodology</a:t>
            </a:r>
          </a:p>
        </p:txBody>
      </p:sp>
      <p:sp>
        <p:nvSpPr>
          <p:cNvPr id="2" name="Content Placeholder 1"/>
          <p:cNvSpPr>
            <a:spLocks noGrp="1"/>
          </p:cNvSpPr>
          <p:nvPr>
            <p:ph idx="1"/>
          </p:nvPr>
        </p:nvSpPr>
        <p:spPr/>
        <p:txBody>
          <a:bodyPr/>
          <a:lstStyle/>
          <a:p>
            <a:pPr algn="just"/>
            <a:r>
              <a:rPr lang="en-US" sz="1400" dirty="0"/>
              <a:t>ERCOT is not proposing any change to the methodology used to compute the minimum Regulation Service requirements in 2023. </a:t>
            </a:r>
          </a:p>
          <a:p>
            <a:pPr lvl="1" algn="just"/>
            <a:r>
              <a:rPr lang="en-US" sz="1200" dirty="0"/>
              <a:t>The preliminary Regulation quantities for January 2023 through September 2023 have been computed using 2021 and 2022 five-minute net load variability, updated Wind Adjustment and Solar Adjustment tables*.</a:t>
            </a:r>
          </a:p>
          <a:p>
            <a:pPr algn="just"/>
            <a:endParaRPr lang="en-US" sz="1400" dirty="0"/>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2400" dirty="0">
              <a:solidFill>
                <a:schemeClr val="tx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pic>
        <p:nvPicPr>
          <p:cNvPr id="5" name="Picture 4">
            <a:extLst>
              <a:ext uri="{FF2B5EF4-FFF2-40B4-BE49-F238E27FC236}">
                <a16:creationId xmlns:a16="http://schemas.microsoft.com/office/drawing/2014/main" id="{F07A231F-549D-4F79-AE96-D04E17443F3D}"/>
              </a:ext>
            </a:extLst>
          </p:cNvPr>
          <p:cNvPicPr>
            <a:picLocks noChangeAspect="1"/>
          </p:cNvPicPr>
          <p:nvPr/>
        </p:nvPicPr>
        <p:blipFill>
          <a:blip r:embed="rId2"/>
          <a:stretch>
            <a:fillRect/>
          </a:stretch>
        </p:blipFill>
        <p:spPr>
          <a:xfrm>
            <a:off x="1146292" y="1750836"/>
            <a:ext cx="7175075" cy="2354559"/>
          </a:xfrm>
          <a:prstGeom prst="rect">
            <a:avLst/>
          </a:prstGeom>
        </p:spPr>
      </p:pic>
      <p:pic>
        <p:nvPicPr>
          <p:cNvPr id="6" name="Picture 5">
            <a:extLst>
              <a:ext uri="{FF2B5EF4-FFF2-40B4-BE49-F238E27FC236}">
                <a16:creationId xmlns:a16="http://schemas.microsoft.com/office/drawing/2014/main" id="{1F15B8B3-A3A0-42AA-99BF-D13DC0155D87}"/>
              </a:ext>
            </a:extLst>
          </p:cNvPr>
          <p:cNvPicPr>
            <a:picLocks noChangeAspect="1"/>
          </p:cNvPicPr>
          <p:nvPr/>
        </p:nvPicPr>
        <p:blipFill>
          <a:blip r:embed="rId3"/>
          <a:stretch>
            <a:fillRect/>
          </a:stretch>
        </p:blipFill>
        <p:spPr>
          <a:xfrm>
            <a:off x="1146293" y="4105395"/>
            <a:ext cx="7175075" cy="2354559"/>
          </a:xfrm>
          <a:prstGeom prst="rect">
            <a:avLst/>
          </a:prstGeom>
        </p:spPr>
      </p:pic>
      <p:sp>
        <p:nvSpPr>
          <p:cNvPr id="3" name="TextBox 2">
            <a:extLst>
              <a:ext uri="{FF2B5EF4-FFF2-40B4-BE49-F238E27FC236}">
                <a16:creationId xmlns:a16="http://schemas.microsoft.com/office/drawing/2014/main" id="{C7478887-2AA5-4115-A24A-BFA9A0123153}"/>
              </a:ext>
            </a:extLst>
          </p:cNvPr>
          <p:cNvSpPr txBox="1"/>
          <p:nvPr/>
        </p:nvSpPr>
        <p:spPr>
          <a:xfrm>
            <a:off x="2256971" y="6484166"/>
            <a:ext cx="6191397" cy="338554"/>
          </a:xfrm>
          <a:prstGeom prst="rect">
            <a:avLst/>
          </a:prstGeom>
          <a:noFill/>
        </p:spPr>
        <p:txBody>
          <a:bodyPr wrap="square" rtlCol="0">
            <a:spAutoFit/>
          </a:bodyPr>
          <a:lstStyle/>
          <a:p>
            <a:r>
              <a:rPr lang="en-US" sz="800" i="1" dirty="0">
                <a:solidFill>
                  <a:schemeClr val="tx2"/>
                </a:solidFill>
              </a:rPr>
              <a:t>*Wind and Solar Adjustment tables track incremental MWs of Regulation needed to account for additional variability per 1000 MW increase in installed wind and solar capacity, respectively.</a:t>
            </a:r>
          </a:p>
        </p:txBody>
      </p:sp>
    </p:spTree>
    <p:extLst>
      <p:ext uri="{BB962C8B-B14F-4D97-AF65-F5344CB8AC3E}">
        <p14:creationId xmlns:p14="http://schemas.microsoft.com/office/powerpoint/2010/main" val="13946792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z="2400" dirty="0"/>
              <a:t>Responsive Reserve Service (RRS) Methodology</a:t>
            </a:r>
          </a:p>
        </p:txBody>
      </p:sp>
      <p:sp>
        <p:nvSpPr>
          <p:cNvPr id="2" name="Content Placeholder 1"/>
          <p:cNvSpPr>
            <a:spLocks noGrp="1"/>
          </p:cNvSpPr>
          <p:nvPr>
            <p:ph idx="1"/>
          </p:nvPr>
        </p:nvSpPr>
        <p:spPr/>
        <p:txBody>
          <a:bodyPr/>
          <a:lstStyle/>
          <a:p>
            <a:pPr algn="just"/>
            <a:r>
              <a:rPr lang="en-US" sz="1400" dirty="0"/>
              <a:t>ERCOT is not proposing any changes to methodology used to compute the minimum RRS requirements for 2023. </a:t>
            </a:r>
          </a:p>
          <a:p>
            <a:pPr lvl="1" algn="just"/>
            <a:r>
              <a:rPr lang="en-US" sz="1200" dirty="0"/>
              <a:t>The preliminary RRS quantities for January 2023 through September 2023 have been computed using 2021 and 2022 system inertia conditions and updated RRS table*.</a:t>
            </a:r>
          </a:p>
          <a:p>
            <a:pPr lvl="1" algn="just"/>
            <a:r>
              <a:rPr lang="en-US" sz="1200" dirty="0"/>
              <a:t>NERC’s preliminary BAL-003 Interconnection Frequency Response Obligation (IFRO) for Operating Year (OY) 2023 assessment for ERCOT shows an increase in ERCOT’s IFRO. To align with ERCOT’s 2023 IFRO, minimum RRS-PFR limit for 2023 will change to 1,390 MW.</a:t>
            </a:r>
            <a:endParaRPr lang="en-US" sz="1400" dirty="0"/>
          </a:p>
          <a:p>
            <a:pPr lvl="1" algn="just"/>
            <a:endParaRPr lang="en-US" sz="1400" dirty="0"/>
          </a:p>
          <a:p>
            <a:pPr algn="just"/>
            <a:endParaRPr lang="en-US" dirty="0"/>
          </a:p>
          <a:p>
            <a:pPr algn="just"/>
            <a:endParaRPr lang="en-US" dirty="0"/>
          </a:p>
          <a:p>
            <a:pPr algn="just"/>
            <a:endParaRPr lang="en-US" dirty="0"/>
          </a:p>
          <a:p>
            <a:pPr algn="just"/>
            <a:endParaRPr lang="en-US" dirty="0"/>
          </a:p>
          <a:p>
            <a:pPr lvl="1"/>
            <a:endParaRPr lang="en-US" dirty="0"/>
          </a:p>
          <a:p>
            <a:pPr algn="just"/>
            <a:endParaRPr lang="en-US" dirty="0"/>
          </a:p>
          <a:p>
            <a:pPr algn="just"/>
            <a:endParaRPr lang="en-US" dirty="0"/>
          </a:p>
          <a:p>
            <a:pPr algn="just"/>
            <a:endParaRPr lang="en-US" dirty="0"/>
          </a:p>
          <a:p>
            <a:pPr algn="just"/>
            <a:endParaRPr lang="en-US" dirty="0"/>
          </a:p>
          <a:p>
            <a:pPr algn="just"/>
            <a:endParaRPr lang="en-US" dirty="0"/>
          </a:p>
          <a:p>
            <a:pPr marL="0" indent="0" algn="just">
              <a:buNone/>
            </a:pPr>
            <a:r>
              <a:rPr lang="en-US" sz="2400" dirty="0"/>
              <a:t> </a:t>
            </a:r>
          </a:p>
          <a:p>
            <a:pPr algn="just"/>
            <a:endParaRPr lang="en-US" sz="2400" dirty="0"/>
          </a:p>
          <a:p>
            <a:pPr marL="0" indent="0" algn="just">
              <a:buNone/>
            </a:pPr>
            <a:endParaRPr lang="en-US" sz="2400" dirty="0"/>
          </a:p>
          <a:p>
            <a:pPr marL="0" indent="0" algn="just">
              <a:buNone/>
            </a:pPr>
            <a:endParaRPr lang="en-US" dirty="0"/>
          </a:p>
        </p:txBody>
      </p:sp>
      <p:pic>
        <p:nvPicPr>
          <p:cNvPr id="4" name="Picture 3">
            <a:extLst>
              <a:ext uri="{FF2B5EF4-FFF2-40B4-BE49-F238E27FC236}">
                <a16:creationId xmlns:a16="http://schemas.microsoft.com/office/drawing/2014/main" id="{D218545F-A6F2-4470-B1F3-EFC3B10A8AF5}"/>
              </a:ext>
            </a:extLst>
          </p:cNvPr>
          <p:cNvPicPr>
            <a:picLocks noChangeAspect="1"/>
          </p:cNvPicPr>
          <p:nvPr/>
        </p:nvPicPr>
        <p:blipFill>
          <a:blip r:embed="rId3"/>
          <a:stretch>
            <a:fillRect/>
          </a:stretch>
        </p:blipFill>
        <p:spPr>
          <a:xfrm>
            <a:off x="1095829" y="2405811"/>
            <a:ext cx="6622142" cy="3851510"/>
          </a:xfrm>
          <a:prstGeom prst="rect">
            <a:avLst/>
          </a:prstGeom>
        </p:spPr>
      </p:pic>
      <p:sp>
        <p:nvSpPr>
          <p:cNvPr id="5" name="TextBox 4">
            <a:extLst>
              <a:ext uri="{FF2B5EF4-FFF2-40B4-BE49-F238E27FC236}">
                <a16:creationId xmlns:a16="http://schemas.microsoft.com/office/drawing/2014/main" id="{D491B52D-5554-44A0-A4BA-54DC1D99C239}"/>
              </a:ext>
            </a:extLst>
          </p:cNvPr>
          <p:cNvSpPr txBox="1"/>
          <p:nvPr/>
        </p:nvSpPr>
        <p:spPr>
          <a:xfrm>
            <a:off x="2256971" y="6484166"/>
            <a:ext cx="6191397" cy="461665"/>
          </a:xfrm>
          <a:prstGeom prst="rect">
            <a:avLst/>
          </a:prstGeom>
          <a:noFill/>
        </p:spPr>
        <p:txBody>
          <a:bodyPr wrap="square" rtlCol="0">
            <a:spAutoFit/>
          </a:bodyPr>
          <a:lstStyle/>
          <a:p>
            <a:r>
              <a:rPr lang="en-US" sz="800" i="1" dirty="0">
                <a:solidFill>
                  <a:schemeClr val="tx2"/>
                </a:solidFill>
              </a:rPr>
              <a:t>*The RRS table tracks RRS requirements for different inertia conditions. This table was updated in 2023 to use a minimum RRS-PFR limit of 1,390 MW. </a:t>
            </a:r>
          </a:p>
          <a:p>
            <a:endParaRPr lang="en-US" sz="800" i="1" dirty="0">
              <a:solidFill>
                <a:schemeClr val="tx2"/>
              </a:solidFill>
            </a:endParaRPr>
          </a:p>
        </p:txBody>
      </p:sp>
    </p:spTree>
    <p:extLst>
      <p:ext uri="{BB962C8B-B14F-4D97-AF65-F5344CB8AC3E}">
        <p14:creationId xmlns:p14="http://schemas.microsoft.com/office/powerpoint/2010/main" val="39789948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69910-24B0-42FE-9193-F9A6902E2922}"/>
              </a:ext>
            </a:extLst>
          </p:cNvPr>
          <p:cNvSpPr>
            <a:spLocks noGrp="1"/>
          </p:cNvSpPr>
          <p:nvPr>
            <p:ph type="title"/>
          </p:nvPr>
        </p:nvSpPr>
        <p:spPr/>
        <p:txBody>
          <a:bodyPr/>
          <a:lstStyle/>
          <a:p>
            <a:r>
              <a:rPr lang="en-US" sz="2400" dirty="0"/>
              <a:t>NPRR 1128 | FFR Prioritization during Low Inertia Hours</a:t>
            </a:r>
            <a:br>
              <a:rPr lang="en-US" sz="2400" dirty="0"/>
            </a:br>
            <a:endParaRPr lang="en-US" sz="2400" dirty="0"/>
          </a:p>
        </p:txBody>
      </p:sp>
      <p:sp>
        <p:nvSpPr>
          <p:cNvPr id="3" name="Content Placeholder 2">
            <a:extLst>
              <a:ext uri="{FF2B5EF4-FFF2-40B4-BE49-F238E27FC236}">
                <a16:creationId xmlns:a16="http://schemas.microsoft.com/office/drawing/2014/main" id="{4C3AE801-F440-477B-BA06-F98A5DE35C7B}"/>
              </a:ext>
            </a:extLst>
          </p:cNvPr>
          <p:cNvSpPr>
            <a:spLocks noGrp="1"/>
          </p:cNvSpPr>
          <p:nvPr>
            <p:ph idx="1"/>
          </p:nvPr>
        </p:nvSpPr>
        <p:spPr/>
        <p:txBody>
          <a:bodyPr/>
          <a:lstStyle/>
          <a:p>
            <a:r>
              <a:rPr lang="en-US" sz="1400" dirty="0"/>
              <a:t>If ERCOT comments dated July 15, 2022 on NPRR 1128 are approved and implemented, during certain selected hours when FFR is beneficial in improving reliability, FFR procurement up to FFR limit will be prioritized. In this regard,</a:t>
            </a:r>
          </a:p>
          <a:p>
            <a:pPr lvl="1"/>
            <a:r>
              <a:rPr lang="en-US" sz="1400" dirty="0"/>
              <a:t>ERCOT is proposing to use a methodology that selects hours in the last two years wherein 25% of the time the system inertia in a 4-hour block is less than 185 GW∙s for FFR prioritization.  The hours marked with a “1” in the table below represent hours for FFR prioritization.</a:t>
            </a:r>
          </a:p>
          <a:p>
            <a:endParaRPr lang="en-US" dirty="0"/>
          </a:p>
        </p:txBody>
      </p:sp>
      <p:sp>
        <p:nvSpPr>
          <p:cNvPr id="4" name="Slide Number Placeholder 3">
            <a:extLst>
              <a:ext uri="{FF2B5EF4-FFF2-40B4-BE49-F238E27FC236}">
                <a16:creationId xmlns:a16="http://schemas.microsoft.com/office/drawing/2014/main" id="{3D12CC22-327C-4D80-8CBC-F9AACF9E485D}"/>
              </a:ext>
            </a:extLst>
          </p:cNvPr>
          <p:cNvSpPr>
            <a:spLocks noGrp="1"/>
          </p:cNvSpPr>
          <p:nvPr>
            <p:ph type="sldNum" sz="quarter" idx="4"/>
          </p:nvPr>
        </p:nvSpPr>
        <p:spPr/>
        <p:txBody>
          <a:bodyPr/>
          <a:lstStyle/>
          <a:p>
            <a:fld id="{1D93BD3E-1E9A-4970-A6F7-E7AC52762E0C}" type="slidenum">
              <a:rPr lang="en-US" smtClean="0"/>
              <a:pPr/>
              <a:t>6</a:t>
            </a:fld>
            <a:endParaRPr lang="en-US" dirty="0"/>
          </a:p>
        </p:txBody>
      </p:sp>
      <p:pic>
        <p:nvPicPr>
          <p:cNvPr id="5" name="Picture 4">
            <a:extLst>
              <a:ext uri="{FF2B5EF4-FFF2-40B4-BE49-F238E27FC236}">
                <a16:creationId xmlns:a16="http://schemas.microsoft.com/office/drawing/2014/main" id="{44D4668F-D445-4CA5-B8FF-9846E1378E09}"/>
              </a:ext>
            </a:extLst>
          </p:cNvPr>
          <p:cNvPicPr>
            <a:picLocks noChangeAspect="1"/>
          </p:cNvPicPr>
          <p:nvPr/>
        </p:nvPicPr>
        <p:blipFill>
          <a:blip r:embed="rId3"/>
          <a:stretch>
            <a:fillRect/>
          </a:stretch>
        </p:blipFill>
        <p:spPr>
          <a:xfrm>
            <a:off x="1765981" y="2384225"/>
            <a:ext cx="5688237" cy="3535808"/>
          </a:xfrm>
          <a:prstGeom prst="rect">
            <a:avLst/>
          </a:prstGeom>
        </p:spPr>
      </p:pic>
    </p:spTree>
    <p:extLst>
      <p:ext uri="{BB962C8B-B14F-4D97-AF65-F5344CB8AC3E}">
        <p14:creationId xmlns:p14="http://schemas.microsoft.com/office/powerpoint/2010/main" val="12601689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537EF8-722E-4FC2-8550-4D08AD8CCE51}"/>
              </a:ext>
            </a:extLst>
          </p:cNvPr>
          <p:cNvSpPr>
            <a:spLocks noGrp="1"/>
          </p:cNvSpPr>
          <p:nvPr>
            <p:ph type="title"/>
          </p:nvPr>
        </p:nvSpPr>
        <p:spPr/>
        <p:txBody>
          <a:bodyPr/>
          <a:lstStyle/>
          <a:p>
            <a:r>
              <a:rPr lang="en-US" dirty="0"/>
              <a:t>Comparison between ECRS and Non-Spin </a:t>
            </a:r>
          </a:p>
        </p:txBody>
      </p:sp>
      <p:sp>
        <p:nvSpPr>
          <p:cNvPr id="8" name="Content Placeholder 2">
            <a:extLst>
              <a:ext uri="{FF2B5EF4-FFF2-40B4-BE49-F238E27FC236}">
                <a16:creationId xmlns:a16="http://schemas.microsoft.com/office/drawing/2014/main" id="{8AF372F3-5210-49D6-B841-CAB0C57EC131}"/>
              </a:ext>
            </a:extLst>
          </p:cNvPr>
          <p:cNvSpPr>
            <a:spLocks noGrp="1"/>
          </p:cNvSpPr>
          <p:nvPr>
            <p:ph idx="1"/>
          </p:nvPr>
        </p:nvSpPr>
        <p:spPr/>
        <p:txBody>
          <a:bodyPr/>
          <a:lstStyle/>
          <a:p>
            <a:pPr marL="0" indent="0">
              <a:buNone/>
            </a:pPr>
            <a:r>
              <a:rPr lang="en-US" sz="1400" dirty="0"/>
              <a:t>ECRS and Non-Spin differ in the reliability risks these services address, qualification criteria, response time and duration. As a result, upon ECRS’ implementation, </a:t>
            </a:r>
            <a:r>
              <a:rPr lang="en-US" sz="1400" u="sng" dirty="0"/>
              <a:t>Non-Spin requirement cannot entirely be substituted by the amount of ECRS procured</a:t>
            </a:r>
            <a:r>
              <a:rPr lang="en-US" sz="1400" dirty="0"/>
              <a:t> as was originally proposed during NPRR863 discussions.</a:t>
            </a:r>
          </a:p>
          <a:p>
            <a:endParaRPr lang="en-US" dirty="0"/>
          </a:p>
        </p:txBody>
      </p:sp>
      <p:sp>
        <p:nvSpPr>
          <p:cNvPr id="4" name="Slide Number Placeholder 3">
            <a:extLst>
              <a:ext uri="{FF2B5EF4-FFF2-40B4-BE49-F238E27FC236}">
                <a16:creationId xmlns:a16="http://schemas.microsoft.com/office/drawing/2014/main" id="{2EF5657A-405E-45F2-947D-ACAFC7E1BFE0}"/>
              </a:ext>
            </a:extLst>
          </p:cNvPr>
          <p:cNvSpPr>
            <a:spLocks noGrp="1"/>
          </p:cNvSpPr>
          <p:nvPr>
            <p:ph type="sldNum" sz="quarter" idx="4"/>
          </p:nvPr>
        </p:nvSpPr>
        <p:spPr/>
        <p:txBody>
          <a:bodyPr/>
          <a:lstStyle/>
          <a:p>
            <a:fld id="{1D93BD3E-1E9A-4970-A6F7-E7AC52762E0C}" type="slidenum">
              <a:rPr lang="en-US" smtClean="0"/>
              <a:pPr/>
              <a:t>7</a:t>
            </a:fld>
            <a:endParaRPr lang="en-US" dirty="0"/>
          </a:p>
        </p:txBody>
      </p:sp>
      <p:graphicFrame>
        <p:nvGraphicFramePr>
          <p:cNvPr id="5" name="Table 5">
            <a:extLst>
              <a:ext uri="{FF2B5EF4-FFF2-40B4-BE49-F238E27FC236}">
                <a16:creationId xmlns:a16="http://schemas.microsoft.com/office/drawing/2014/main" id="{4D12366C-8DCC-423E-BE1C-8FCD5EA6A422}"/>
              </a:ext>
            </a:extLst>
          </p:cNvPr>
          <p:cNvGraphicFramePr>
            <a:graphicFrameLocks noGrp="1"/>
          </p:cNvGraphicFramePr>
          <p:nvPr>
            <p:extLst>
              <p:ext uri="{D42A27DB-BD31-4B8C-83A1-F6EECF244321}">
                <p14:modId xmlns:p14="http://schemas.microsoft.com/office/powerpoint/2010/main" val="790920632"/>
              </p:ext>
            </p:extLst>
          </p:nvPr>
        </p:nvGraphicFramePr>
        <p:xfrm>
          <a:off x="304800" y="1688425"/>
          <a:ext cx="8705321" cy="4231363"/>
        </p:xfrm>
        <a:graphic>
          <a:graphicData uri="http://schemas.openxmlformats.org/drawingml/2006/table">
            <a:tbl>
              <a:tblPr firstRow="1" bandRow="1">
                <a:tableStyleId>{5C22544A-7EE6-4342-B048-85BDC9FD1C3A}</a:tableStyleId>
              </a:tblPr>
              <a:tblGrid>
                <a:gridCol w="1498002">
                  <a:extLst>
                    <a:ext uri="{9D8B030D-6E8A-4147-A177-3AD203B41FA5}">
                      <a16:colId xmlns:a16="http://schemas.microsoft.com/office/drawing/2014/main" val="355908220"/>
                    </a:ext>
                  </a:extLst>
                </a:gridCol>
                <a:gridCol w="3604583">
                  <a:extLst>
                    <a:ext uri="{9D8B030D-6E8A-4147-A177-3AD203B41FA5}">
                      <a16:colId xmlns:a16="http://schemas.microsoft.com/office/drawing/2014/main" val="1185569928"/>
                    </a:ext>
                  </a:extLst>
                </a:gridCol>
                <a:gridCol w="3602736">
                  <a:extLst>
                    <a:ext uri="{9D8B030D-6E8A-4147-A177-3AD203B41FA5}">
                      <a16:colId xmlns:a16="http://schemas.microsoft.com/office/drawing/2014/main" val="3595430036"/>
                    </a:ext>
                  </a:extLst>
                </a:gridCol>
              </a:tblGrid>
              <a:tr h="384528">
                <a:tc>
                  <a:txBody>
                    <a:bodyPr/>
                    <a:lstStyle/>
                    <a:p>
                      <a:endParaRPr lang="en-US" dirty="0"/>
                    </a:p>
                  </a:txBody>
                  <a:tcPr/>
                </a:tc>
                <a:tc>
                  <a:txBody>
                    <a:bodyPr/>
                    <a:lstStyle/>
                    <a:p>
                      <a:pPr algn="ctr"/>
                      <a:r>
                        <a:rPr lang="en-US" dirty="0"/>
                        <a:t>ECRS</a:t>
                      </a:r>
                    </a:p>
                  </a:txBody>
                  <a:tcPr anchor="ctr"/>
                </a:tc>
                <a:tc>
                  <a:txBody>
                    <a:bodyPr/>
                    <a:lstStyle/>
                    <a:p>
                      <a:pPr algn="ctr"/>
                      <a:r>
                        <a:rPr lang="en-US" dirty="0"/>
                        <a:t>Non-Spin</a:t>
                      </a:r>
                    </a:p>
                  </a:txBody>
                  <a:tcPr anchor="ctr"/>
                </a:tc>
                <a:extLst>
                  <a:ext uri="{0D108BD9-81ED-4DB2-BD59-A6C34878D82A}">
                    <a16:rowId xmlns:a16="http://schemas.microsoft.com/office/drawing/2014/main" val="3441788312"/>
                  </a:ext>
                </a:extLst>
              </a:tr>
              <a:tr h="1817288">
                <a:tc>
                  <a:txBody>
                    <a:bodyPr/>
                    <a:lstStyle/>
                    <a:p>
                      <a:pPr algn="ctr"/>
                      <a:r>
                        <a:rPr lang="en-US" sz="1350" b="1" kern="1200" cap="small" baseline="0" dirty="0">
                          <a:solidFill>
                            <a:schemeClr val="bg1"/>
                          </a:solidFill>
                          <a:latin typeface="+mn-lt"/>
                          <a:ea typeface="+mn-ea"/>
                          <a:cs typeface="+mn-cs"/>
                        </a:rPr>
                        <a:t>Reliability Objective</a:t>
                      </a:r>
                    </a:p>
                  </a:txBody>
                  <a:tcPr anchor="ctr">
                    <a:solidFill>
                      <a:schemeClr val="accent1"/>
                    </a:solidFill>
                  </a:tcPr>
                </a:tc>
                <a:tc>
                  <a:txBody>
                    <a:bodyPr/>
                    <a:lstStyle/>
                    <a:p>
                      <a:pPr marL="0" lvl="0" indent="0">
                        <a:buFont typeface="+mj-lt"/>
                        <a:buNone/>
                      </a:pPr>
                      <a:r>
                        <a:rPr lang="en-US" sz="1200" kern="1200" dirty="0">
                          <a:solidFill>
                            <a:schemeClr val="accent2"/>
                          </a:solidFill>
                          <a:latin typeface="+mn-lt"/>
                          <a:ea typeface="+mn-ea"/>
                          <a:cs typeface="+mn-cs"/>
                        </a:rPr>
                        <a:t>ECRS may be deployed to</a:t>
                      </a:r>
                    </a:p>
                    <a:p>
                      <a:pPr marL="342900" lvl="0" indent="-342900">
                        <a:buFont typeface="+mj-lt"/>
                        <a:buAutoNum type="alphaLcParenR"/>
                      </a:pPr>
                      <a:r>
                        <a:rPr lang="en-US" sz="1200" kern="1200" dirty="0">
                          <a:solidFill>
                            <a:schemeClr val="accent2"/>
                          </a:solidFill>
                          <a:latin typeface="+mn-lt"/>
                          <a:ea typeface="+mn-ea"/>
                          <a:cs typeface="+mn-cs"/>
                        </a:rPr>
                        <a:t>Help restore the frequency to 60 Hz  following a significant frequency deviation</a:t>
                      </a:r>
                    </a:p>
                    <a:p>
                      <a:pPr marL="342900" marR="0" lvl="0" indent="-342900" algn="l" defTabSz="685800" rtl="0" eaLnBrk="1" fontAlgn="auto" latinLnBrk="0" hangingPunct="1">
                        <a:lnSpc>
                          <a:spcPct val="100000"/>
                        </a:lnSpc>
                        <a:spcBef>
                          <a:spcPts val="0"/>
                        </a:spcBef>
                        <a:spcAft>
                          <a:spcPts val="0"/>
                        </a:spcAft>
                        <a:buClrTx/>
                        <a:buSzTx/>
                        <a:buFont typeface="+mj-lt"/>
                        <a:buAutoNum type="alphaLcParenR"/>
                        <a:tabLst/>
                        <a:defRPr/>
                      </a:pPr>
                      <a:r>
                        <a:rPr lang="en-US" sz="1200" kern="1200" dirty="0">
                          <a:solidFill>
                            <a:schemeClr val="accent2"/>
                          </a:solidFill>
                          <a:latin typeface="+mn-lt"/>
                          <a:ea typeface="+mn-ea"/>
                          <a:cs typeface="+mn-cs"/>
                        </a:rPr>
                        <a:t>Provide energy upon detection of insufficient capacity for net load ramps</a:t>
                      </a:r>
                    </a:p>
                    <a:p>
                      <a:pPr marL="342900" lvl="0" indent="-342900">
                        <a:buFont typeface="+mj-lt"/>
                        <a:buAutoNum type="alphaLcParenR"/>
                      </a:pPr>
                      <a:r>
                        <a:rPr lang="en-US" sz="1200" kern="1200" dirty="0">
                          <a:solidFill>
                            <a:schemeClr val="accent2"/>
                          </a:solidFill>
                          <a:latin typeface="+mn-lt"/>
                          <a:ea typeface="+mn-ea"/>
                          <a:cs typeface="+mn-cs"/>
                        </a:rPr>
                        <a:t>Provide energy to avoid or during the implementation of an EEA</a:t>
                      </a:r>
                    </a:p>
                    <a:p>
                      <a:pPr marL="342900" lvl="0" indent="-342900">
                        <a:buFont typeface="+mj-lt"/>
                        <a:buAutoNum type="alphaLcParenR"/>
                      </a:pPr>
                      <a:r>
                        <a:rPr lang="en-US" sz="1200" kern="1200" dirty="0">
                          <a:solidFill>
                            <a:schemeClr val="accent2"/>
                          </a:solidFill>
                          <a:latin typeface="+mn-lt"/>
                          <a:ea typeface="+mn-ea"/>
                          <a:cs typeface="+mn-cs"/>
                        </a:rPr>
                        <a:t>Provide backup to Reg-Up</a:t>
                      </a:r>
                    </a:p>
                  </a:txBody>
                  <a:tcPr anchor="ctr"/>
                </a:tc>
                <a:tc>
                  <a:txBody>
                    <a:bodyPr/>
                    <a:lstStyle/>
                    <a:p>
                      <a:pPr marL="0" indent="0">
                        <a:buFont typeface="+mj-lt"/>
                        <a:buNone/>
                      </a:pPr>
                      <a:r>
                        <a:rPr lang="en-US" sz="1200" kern="1200" dirty="0">
                          <a:solidFill>
                            <a:schemeClr val="accent2"/>
                          </a:solidFill>
                          <a:latin typeface="+mn-lt"/>
                          <a:ea typeface="+mn-ea"/>
                          <a:cs typeface="+mn-cs"/>
                        </a:rPr>
                        <a:t>Non-Spin may be deployed to </a:t>
                      </a:r>
                      <a:r>
                        <a:rPr lang="en-US" sz="1200" kern="1200" dirty="0">
                          <a:solidFill>
                            <a:schemeClr val="accent2"/>
                          </a:solidFill>
                          <a:effectLst/>
                          <a:latin typeface="+mn-lt"/>
                          <a:ea typeface="+mn-ea"/>
                          <a:cs typeface="+mn-cs"/>
                        </a:rPr>
                        <a:t>provide additional capacity,</a:t>
                      </a:r>
                      <a:endParaRPr lang="en-US" sz="1200" kern="1200" dirty="0">
                        <a:solidFill>
                          <a:schemeClr val="accent2"/>
                        </a:solidFill>
                        <a:latin typeface="+mn-lt"/>
                        <a:ea typeface="+mn-ea"/>
                        <a:cs typeface="+mn-cs"/>
                      </a:endParaRPr>
                    </a:p>
                    <a:p>
                      <a:pPr marL="342900" indent="-342900">
                        <a:buFont typeface="+mj-lt"/>
                        <a:buAutoNum type="alphaLcParenR"/>
                      </a:pPr>
                      <a:r>
                        <a:rPr lang="en-US" sz="1200" kern="1200" dirty="0">
                          <a:solidFill>
                            <a:schemeClr val="accent2"/>
                          </a:solidFill>
                          <a:effectLst/>
                          <a:latin typeface="+mn-lt"/>
                          <a:ea typeface="+mn-ea"/>
                          <a:cs typeface="+mn-cs"/>
                        </a:rPr>
                        <a:t>During situations when there isn’t sufficient capacity for energy dispatch </a:t>
                      </a:r>
                      <a:endParaRPr lang="en-US" sz="1200" kern="1200" dirty="0">
                        <a:solidFill>
                          <a:schemeClr val="accent2"/>
                        </a:solidFill>
                        <a:latin typeface="+mn-lt"/>
                        <a:ea typeface="+mn-ea"/>
                        <a:cs typeface="+mn-cs"/>
                      </a:endParaRPr>
                    </a:p>
                    <a:p>
                      <a:pPr marL="342900" marR="0" lvl="0" indent="-342900" algn="l" defTabSz="685800" rtl="0" eaLnBrk="1" fontAlgn="auto" latinLnBrk="0" hangingPunct="1">
                        <a:lnSpc>
                          <a:spcPct val="100000"/>
                        </a:lnSpc>
                        <a:spcBef>
                          <a:spcPts val="0"/>
                        </a:spcBef>
                        <a:spcAft>
                          <a:spcPts val="0"/>
                        </a:spcAft>
                        <a:buClrTx/>
                        <a:buSzTx/>
                        <a:buFont typeface="+mj-lt"/>
                        <a:buAutoNum type="alphaLcParenR"/>
                        <a:tabLst/>
                        <a:defRPr/>
                      </a:pPr>
                      <a:r>
                        <a:rPr lang="en-US" sz="1200" kern="1200" dirty="0">
                          <a:solidFill>
                            <a:schemeClr val="accent2"/>
                          </a:solidFill>
                          <a:effectLst/>
                          <a:latin typeface="+mn-lt"/>
                          <a:ea typeface="+mn-ea"/>
                          <a:cs typeface="+mn-cs"/>
                        </a:rPr>
                        <a:t>For intra-day forced outage of units and during sustained frequency decay or sustained low frequency operations.</a:t>
                      </a:r>
                    </a:p>
                    <a:p>
                      <a:pPr marL="342900" indent="-342900">
                        <a:buFont typeface="+mj-lt"/>
                        <a:buAutoNum type="alphaLcParenR"/>
                      </a:pPr>
                      <a:r>
                        <a:rPr lang="en-US" sz="1200" kern="1200" dirty="0">
                          <a:solidFill>
                            <a:schemeClr val="accent2"/>
                          </a:solidFill>
                          <a:effectLst/>
                          <a:latin typeface="+mn-lt"/>
                          <a:ea typeface="+mn-ea"/>
                          <a:cs typeface="+mn-cs"/>
                        </a:rPr>
                        <a:t>When SCED does not have enough energy available to execute successfully</a:t>
                      </a:r>
                      <a:endParaRPr lang="en-US" sz="1200" kern="1200" dirty="0">
                        <a:solidFill>
                          <a:schemeClr val="accent2"/>
                        </a:solidFill>
                        <a:latin typeface="+mn-lt"/>
                        <a:ea typeface="+mn-ea"/>
                        <a:cs typeface="+mn-cs"/>
                      </a:endParaRPr>
                    </a:p>
                  </a:txBody>
                  <a:tcPr anchor="ctr"/>
                </a:tc>
                <a:extLst>
                  <a:ext uri="{0D108BD9-81ED-4DB2-BD59-A6C34878D82A}">
                    <a16:rowId xmlns:a16="http://schemas.microsoft.com/office/drawing/2014/main" val="2086949920"/>
                  </a:ext>
                </a:extLst>
              </a:tr>
              <a:tr h="734817">
                <a:tc>
                  <a:txBody>
                    <a:bodyPr/>
                    <a:lstStyle/>
                    <a:p>
                      <a:pPr algn="ctr"/>
                      <a:r>
                        <a:rPr lang="en-US" b="1" cap="small" baseline="0" dirty="0">
                          <a:solidFill>
                            <a:schemeClr val="bg1"/>
                          </a:solidFill>
                        </a:rPr>
                        <a:t>Primary Forecast Risk </a:t>
                      </a:r>
                    </a:p>
                  </a:txBody>
                  <a:tcPr anchor="ctr">
                    <a:solidFill>
                      <a:schemeClr val="accent1"/>
                    </a:solidFill>
                  </a:tcPr>
                </a:tc>
                <a:tc>
                  <a:txBody>
                    <a:bodyPr/>
                    <a:lstStyle/>
                    <a:p>
                      <a:r>
                        <a:rPr lang="en-US" sz="1200" dirty="0">
                          <a:solidFill>
                            <a:schemeClr val="accent2"/>
                          </a:solidFill>
                        </a:rPr>
                        <a:t>Errors in intra-hour load/wind/solar forecast that is used in SCED</a:t>
                      </a:r>
                    </a:p>
                  </a:txBody>
                  <a:tcPr anchor="ctr"/>
                </a:tc>
                <a:tc>
                  <a:txBody>
                    <a:bodyPr/>
                    <a:lstStyle/>
                    <a:p>
                      <a:r>
                        <a:rPr lang="en-US" sz="1200" dirty="0">
                          <a:solidFill>
                            <a:schemeClr val="accent2"/>
                          </a:solidFill>
                        </a:rPr>
                        <a:t>Errors in hourly load/wind/solar forecast that is used in RUC</a:t>
                      </a:r>
                    </a:p>
                  </a:txBody>
                  <a:tcPr anchor="ctr"/>
                </a:tc>
                <a:extLst>
                  <a:ext uri="{0D108BD9-81ED-4DB2-BD59-A6C34878D82A}">
                    <a16:rowId xmlns:a16="http://schemas.microsoft.com/office/drawing/2014/main" val="2603396487"/>
                  </a:ext>
                </a:extLst>
              </a:tr>
              <a:tr h="837530">
                <a:tc>
                  <a:txBody>
                    <a:bodyPr/>
                    <a:lstStyle/>
                    <a:p>
                      <a:pPr algn="ctr"/>
                      <a:r>
                        <a:rPr lang="en-US" b="1" cap="small" baseline="0" dirty="0">
                          <a:solidFill>
                            <a:schemeClr val="bg1"/>
                          </a:solidFill>
                        </a:rPr>
                        <a:t>Qualification Criteria</a:t>
                      </a:r>
                    </a:p>
                  </a:txBody>
                  <a:tcPr anchor="ctr">
                    <a:solidFill>
                      <a:schemeClr val="accent1"/>
                    </a:solidFill>
                  </a:tcPr>
                </a:tc>
                <a:tc>
                  <a:txBody>
                    <a:bodyPr/>
                    <a:lstStyle/>
                    <a:p>
                      <a:r>
                        <a:rPr lang="en-US" sz="1200" kern="1200" dirty="0">
                          <a:solidFill>
                            <a:schemeClr val="accent2"/>
                          </a:solidFill>
                          <a:latin typeface="+mn-lt"/>
                          <a:ea typeface="+mn-ea"/>
                          <a:cs typeface="+mn-cs"/>
                        </a:rPr>
                        <a:t>Provided using capacity that can be sustained at a specified level for </a:t>
                      </a:r>
                      <a:r>
                        <a:rPr lang="en-US" sz="1200" kern="1200" dirty="0">
                          <a:solidFill>
                            <a:schemeClr val="tx2"/>
                          </a:solidFill>
                          <a:latin typeface="+mn-lt"/>
                          <a:ea typeface="+mn-ea"/>
                          <a:cs typeface="+mn-cs"/>
                        </a:rPr>
                        <a:t>two consecutive hours </a:t>
                      </a:r>
                    </a:p>
                  </a:txBody>
                  <a:tcPr anchor="ctr"/>
                </a:tc>
                <a:tc>
                  <a:txBody>
                    <a:bodyPr/>
                    <a:lstStyle/>
                    <a:p>
                      <a:r>
                        <a:rPr lang="en-US" sz="1200" kern="1200" dirty="0">
                          <a:solidFill>
                            <a:schemeClr val="accent2"/>
                          </a:solidFill>
                          <a:latin typeface="+mn-lt"/>
                          <a:ea typeface="+mn-ea"/>
                          <a:cs typeface="+mn-cs"/>
                        </a:rPr>
                        <a:t>Provided using capacity that can be sustained at a specified level for </a:t>
                      </a:r>
                      <a:r>
                        <a:rPr lang="en-US" sz="1200" kern="1200" dirty="0">
                          <a:solidFill>
                            <a:schemeClr val="tx2"/>
                          </a:solidFill>
                          <a:latin typeface="+mn-lt"/>
                          <a:ea typeface="+mn-ea"/>
                          <a:cs typeface="+mn-cs"/>
                        </a:rPr>
                        <a:t>four consecutive hours </a:t>
                      </a:r>
                    </a:p>
                  </a:txBody>
                  <a:tcPr anchor="ctr"/>
                </a:tc>
                <a:extLst>
                  <a:ext uri="{0D108BD9-81ED-4DB2-BD59-A6C34878D82A}">
                    <a16:rowId xmlns:a16="http://schemas.microsoft.com/office/drawing/2014/main" val="3895571463"/>
                  </a:ext>
                </a:extLst>
              </a:tr>
              <a:tr h="384528">
                <a:tc>
                  <a:txBody>
                    <a:bodyPr/>
                    <a:lstStyle/>
                    <a:p>
                      <a:pPr algn="ctr"/>
                      <a:r>
                        <a:rPr lang="en-US" b="1" cap="small" baseline="0" dirty="0">
                          <a:solidFill>
                            <a:schemeClr val="bg1"/>
                          </a:solidFill>
                        </a:rPr>
                        <a:t>Response</a:t>
                      </a:r>
                    </a:p>
                  </a:txBody>
                  <a:tcPr anchor="ctr">
                    <a:solidFill>
                      <a:schemeClr val="accent1"/>
                    </a:solidFill>
                  </a:tcPr>
                </a:tc>
                <a:tc>
                  <a:txBody>
                    <a:bodyPr/>
                    <a:lstStyle/>
                    <a:p>
                      <a:r>
                        <a:rPr lang="en-US" sz="1200" kern="1200" dirty="0">
                          <a:solidFill>
                            <a:schemeClr val="accent2"/>
                          </a:solidFill>
                          <a:latin typeface="+mn-lt"/>
                          <a:ea typeface="+mn-ea"/>
                          <a:cs typeface="+mn-cs"/>
                        </a:rPr>
                        <a:t>Deployed within 10 minutes upon the receipt of deployment instruction</a:t>
                      </a:r>
                    </a:p>
                  </a:txBody>
                  <a:tcPr anchor="ct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200" kern="1200" dirty="0">
                          <a:solidFill>
                            <a:schemeClr val="accent2"/>
                          </a:solidFill>
                          <a:latin typeface="+mn-lt"/>
                          <a:ea typeface="+mn-ea"/>
                          <a:cs typeface="+mn-cs"/>
                        </a:rPr>
                        <a:t>Deployed within 30 minutes upon the receipt of deployment instruction</a:t>
                      </a:r>
                    </a:p>
                  </a:txBody>
                  <a:tcPr anchor="ctr"/>
                </a:tc>
                <a:extLst>
                  <a:ext uri="{0D108BD9-81ED-4DB2-BD59-A6C34878D82A}">
                    <a16:rowId xmlns:a16="http://schemas.microsoft.com/office/drawing/2014/main" val="1892296288"/>
                  </a:ext>
                </a:extLst>
              </a:tr>
            </a:tbl>
          </a:graphicData>
        </a:graphic>
      </p:graphicFrame>
    </p:spTree>
    <p:extLst>
      <p:ext uri="{BB962C8B-B14F-4D97-AF65-F5344CB8AC3E}">
        <p14:creationId xmlns:p14="http://schemas.microsoft.com/office/powerpoint/2010/main" val="25877260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Non-Spinning Reserve Methodology - 2023</a:t>
            </a:r>
          </a:p>
        </p:txBody>
      </p:sp>
      <p:sp>
        <p:nvSpPr>
          <p:cNvPr id="2" name="Content Placeholder 1"/>
          <p:cNvSpPr>
            <a:spLocks noGrp="1"/>
          </p:cNvSpPr>
          <p:nvPr>
            <p:ph idx="1"/>
          </p:nvPr>
        </p:nvSpPr>
        <p:spPr/>
        <p:txBody>
          <a:bodyPr/>
          <a:lstStyle/>
          <a:p>
            <a:pPr algn="just"/>
            <a:r>
              <a:rPr lang="en-US" sz="1400" dirty="0"/>
              <a:t>ERCOT is proposing the following changes in the methodology used to compute minimum Non-Spin requirements in 2023,</a:t>
            </a:r>
          </a:p>
          <a:p>
            <a:pPr lvl="1" algn="just"/>
            <a:r>
              <a:rPr lang="en-US" sz="1400" b="1" i="1" dirty="0"/>
              <a:t>Before ECRS is implemented:</a:t>
            </a:r>
            <a:r>
              <a:rPr lang="en-US" sz="1400" dirty="0"/>
              <a:t> Use 85</a:t>
            </a:r>
            <a:r>
              <a:rPr lang="en-US" sz="1400" baseline="30000" dirty="0"/>
              <a:t>th</a:t>
            </a:r>
            <a:r>
              <a:rPr lang="en-US" sz="1400" dirty="0"/>
              <a:t> to 95</a:t>
            </a:r>
            <a:r>
              <a:rPr lang="en-US" sz="1400" baseline="30000" dirty="0"/>
              <a:t>th</a:t>
            </a:r>
            <a:r>
              <a:rPr lang="en-US" sz="1400" dirty="0"/>
              <a:t> percentile of 10 HA max. net load forecast error</a:t>
            </a:r>
          </a:p>
          <a:p>
            <a:pPr lvl="1" algn="just"/>
            <a:r>
              <a:rPr lang="en-US" sz="1400" b="1" i="1" dirty="0"/>
              <a:t>After ECRS is implemented:</a:t>
            </a:r>
            <a:r>
              <a:rPr lang="en-US" sz="1400" dirty="0"/>
              <a:t> Use 75</a:t>
            </a:r>
            <a:r>
              <a:rPr lang="en-US" sz="1400" baseline="30000" dirty="0"/>
              <a:t>th</a:t>
            </a:r>
            <a:r>
              <a:rPr lang="en-US" sz="1400" dirty="0"/>
              <a:t> to 95</a:t>
            </a:r>
            <a:r>
              <a:rPr lang="en-US" sz="1400" baseline="30000" dirty="0"/>
              <a:t>th</a:t>
            </a:r>
            <a:r>
              <a:rPr lang="en-US" sz="1400" dirty="0"/>
              <a:t> percentile of 6 HA hourly avg. net load forecast error</a:t>
            </a:r>
          </a:p>
          <a:p>
            <a:pPr algn="just"/>
            <a:endParaRPr lang="en-US" sz="1400" dirty="0"/>
          </a:p>
          <a:p>
            <a:pPr algn="just"/>
            <a:r>
              <a:rPr lang="en-US" sz="1400" dirty="0"/>
              <a:t>In 2023, ERCOT will continue the practice of monitoring the weather near Real Time and may procure up to an additional 1,000 MW of Non-Spin for specific Operating Hours.</a:t>
            </a:r>
          </a:p>
          <a:p>
            <a:pPr algn="just"/>
            <a:endParaRPr lang="en-US" sz="1400" dirty="0"/>
          </a:p>
          <a:p>
            <a:pPr algn="just"/>
            <a:r>
              <a:rPr lang="en-US" sz="1400" dirty="0"/>
              <a:t>The preliminary Non-Spin quantities for January 2023 through September 2023 in subsequent slides have been computed using 2020, 2021 and 2022 Net load and Net load Forecast, updated Wind and Solar Over-Forecast Error Adjustment tables and the updated Intra-day Outage table*.</a:t>
            </a:r>
          </a:p>
          <a:p>
            <a:pPr lvl="1" algn="just"/>
            <a:endParaRPr lang="en-US" sz="1400" dirty="0"/>
          </a:p>
          <a:p>
            <a:pPr lvl="1" algn="just"/>
            <a:endParaRPr lang="en-US" sz="1400" dirty="0"/>
          </a:p>
          <a:p>
            <a:pPr lvl="1" algn="just"/>
            <a:endParaRPr lang="en-US" sz="1400" dirty="0"/>
          </a:p>
          <a:p>
            <a:pPr lvl="1" algn="just"/>
            <a:endParaRPr lang="en-US" sz="1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dirty="0"/>
          </a:p>
        </p:txBody>
      </p:sp>
      <p:sp>
        <p:nvSpPr>
          <p:cNvPr id="5" name="TextBox 4">
            <a:extLst>
              <a:ext uri="{FF2B5EF4-FFF2-40B4-BE49-F238E27FC236}">
                <a16:creationId xmlns:a16="http://schemas.microsoft.com/office/drawing/2014/main" id="{580069AB-74BB-40F9-B595-CF2D9E17375C}"/>
              </a:ext>
            </a:extLst>
          </p:cNvPr>
          <p:cNvSpPr txBox="1"/>
          <p:nvPr/>
        </p:nvSpPr>
        <p:spPr>
          <a:xfrm>
            <a:off x="2256970" y="6428729"/>
            <a:ext cx="6531429" cy="461665"/>
          </a:xfrm>
          <a:prstGeom prst="rect">
            <a:avLst/>
          </a:prstGeom>
          <a:noFill/>
        </p:spPr>
        <p:txBody>
          <a:bodyPr wrap="square" rtlCol="0">
            <a:spAutoFit/>
          </a:bodyPr>
          <a:lstStyle/>
          <a:p>
            <a:r>
              <a:rPr lang="en-US" sz="800" i="1" dirty="0">
                <a:solidFill>
                  <a:schemeClr val="tx2"/>
                </a:solidFill>
              </a:rPr>
              <a:t>*Wind and Solar Over-Forecast Error Adjustment Table track estimated increase in wind over forecast error per 1000 MW increase in installed wind and solar capacity, respectively. The Intra-day Outage table accounts for increased capacity needs following forced outages of thermal resources within an operating day.</a:t>
            </a:r>
          </a:p>
        </p:txBody>
      </p:sp>
    </p:spTree>
    <p:extLst>
      <p:ext uri="{BB962C8B-B14F-4D97-AF65-F5344CB8AC3E}">
        <p14:creationId xmlns:p14="http://schemas.microsoft.com/office/powerpoint/2010/main" val="5882728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76A18-E4F0-4610-A6CB-F96564616443}"/>
              </a:ext>
            </a:extLst>
          </p:cNvPr>
          <p:cNvSpPr>
            <a:spLocks noGrp="1"/>
          </p:cNvSpPr>
          <p:nvPr>
            <p:ph type="title"/>
          </p:nvPr>
        </p:nvSpPr>
        <p:spPr/>
        <p:txBody>
          <a:bodyPr/>
          <a:lstStyle/>
          <a:p>
            <a:r>
              <a:rPr lang="en-US" dirty="0"/>
              <a:t>Non-Spin Comparison May</a:t>
            </a:r>
            <a:br>
              <a:rPr lang="en-US" dirty="0"/>
            </a:br>
            <a:endParaRPr lang="en-US" dirty="0"/>
          </a:p>
        </p:txBody>
      </p:sp>
      <p:sp>
        <p:nvSpPr>
          <p:cNvPr id="3" name="Content Placeholder 2">
            <a:extLst>
              <a:ext uri="{FF2B5EF4-FFF2-40B4-BE49-F238E27FC236}">
                <a16:creationId xmlns:a16="http://schemas.microsoft.com/office/drawing/2014/main" id="{56D52EE1-1B6B-4BFE-833C-1177C22ACF9F}"/>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184964A6-6007-41DE-AC0F-682793305664}"/>
              </a:ext>
            </a:extLst>
          </p:cNvPr>
          <p:cNvSpPr>
            <a:spLocks noGrp="1"/>
          </p:cNvSpPr>
          <p:nvPr>
            <p:ph type="sldNum" sz="quarter" idx="4"/>
          </p:nvPr>
        </p:nvSpPr>
        <p:spPr/>
        <p:txBody>
          <a:bodyPr/>
          <a:lstStyle/>
          <a:p>
            <a:fld id="{1D93BD3E-1E9A-4970-A6F7-E7AC52762E0C}" type="slidenum">
              <a:rPr lang="en-US" smtClean="0"/>
              <a:pPr/>
              <a:t>9</a:t>
            </a:fld>
            <a:endParaRPr lang="en-US" dirty="0"/>
          </a:p>
        </p:txBody>
      </p:sp>
      <p:pic>
        <p:nvPicPr>
          <p:cNvPr id="7" name="Picture 6">
            <a:extLst>
              <a:ext uri="{FF2B5EF4-FFF2-40B4-BE49-F238E27FC236}">
                <a16:creationId xmlns:a16="http://schemas.microsoft.com/office/drawing/2014/main" id="{4906FB85-E29C-4B29-A9EE-6872BAF84082}"/>
              </a:ext>
            </a:extLst>
          </p:cNvPr>
          <p:cNvPicPr>
            <a:picLocks noChangeAspect="1"/>
          </p:cNvPicPr>
          <p:nvPr/>
        </p:nvPicPr>
        <p:blipFill>
          <a:blip r:embed="rId2"/>
          <a:stretch>
            <a:fillRect/>
          </a:stretch>
        </p:blipFill>
        <p:spPr>
          <a:xfrm>
            <a:off x="331864" y="1109271"/>
            <a:ext cx="8480271" cy="4639458"/>
          </a:xfrm>
          <a:prstGeom prst="rect">
            <a:avLst/>
          </a:prstGeom>
        </p:spPr>
      </p:pic>
    </p:spTree>
    <p:extLst>
      <p:ext uri="{BB962C8B-B14F-4D97-AF65-F5344CB8AC3E}">
        <p14:creationId xmlns:p14="http://schemas.microsoft.com/office/powerpoint/2010/main" val="4162974989"/>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5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64351</TotalTime>
  <Words>2165</Words>
  <Application>Microsoft Office PowerPoint</Application>
  <PresentationFormat>On-screen Show (4:3)</PresentationFormat>
  <Paragraphs>381</Paragraphs>
  <Slides>20</Slides>
  <Notes>5</Notes>
  <HiddenSlides>0</HiddenSlides>
  <MMClips>0</MMClips>
  <ScaleCrop>false</ScaleCrop>
  <HeadingPairs>
    <vt:vector size="6" baseType="variant">
      <vt:variant>
        <vt:lpstr>Fonts Used</vt:lpstr>
      </vt:variant>
      <vt:variant>
        <vt:i4>4</vt:i4>
      </vt:variant>
      <vt:variant>
        <vt:lpstr>Theme</vt:lpstr>
      </vt:variant>
      <vt:variant>
        <vt:i4>6</vt:i4>
      </vt:variant>
      <vt:variant>
        <vt:lpstr>Slide Titles</vt:lpstr>
      </vt:variant>
      <vt:variant>
        <vt:i4>20</vt:i4>
      </vt:variant>
    </vt:vector>
  </HeadingPairs>
  <TitlesOfParts>
    <vt:vector size="30" baseType="lpstr">
      <vt:lpstr>Arial</vt:lpstr>
      <vt:lpstr>Calibri</vt:lpstr>
      <vt:lpstr>Courier New</vt:lpstr>
      <vt:lpstr>Wingdings</vt:lpstr>
      <vt:lpstr>1_Office Theme</vt:lpstr>
      <vt:lpstr>2_Custom Design</vt:lpstr>
      <vt:lpstr>3_Custom Design</vt:lpstr>
      <vt:lpstr>2_Office Theme</vt:lpstr>
      <vt:lpstr>4_Custom Design</vt:lpstr>
      <vt:lpstr>5_Custom Design</vt:lpstr>
      <vt:lpstr>PowerPoint Presentation</vt:lpstr>
      <vt:lpstr>Stakeholder Discussion Timeline</vt:lpstr>
      <vt:lpstr>Discussion Scope for Today</vt:lpstr>
      <vt:lpstr>Regulation Service Methodology</vt:lpstr>
      <vt:lpstr>Responsive Reserve Service (RRS) Methodology</vt:lpstr>
      <vt:lpstr>NPRR 1128 | FFR Prioritization during Low Inertia Hours </vt:lpstr>
      <vt:lpstr>Comparison between ECRS and Non-Spin </vt:lpstr>
      <vt:lpstr>Non-Spinning Reserve Methodology - 2023</vt:lpstr>
      <vt:lpstr>Non-Spin Comparison May </vt:lpstr>
      <vt:lpstr>Non-Spin Comparison August </vt:lpstr>
      <vt:lpstr>Hourly Average Non-Spin Comparison</vt:lpstr>
      <vt:lpstr>ECRS Requirements Methodology - 2023</vt:lpstr>
      <vt:lpstr>ECRS Requirement for 2023</vt:lpstr>
      <vt:lpstr>Summary</vt:lpstr>
      <vt:lpstr>PowerPoint Presentation</vt:lpstr>
      <vt:lpstr>2023 Solar Adjustment Tables </vt:lpstr>
      <vt:lpstr>2023 Wind Adjustment Tables</vt:lpstr>
      <vt:lpstr>2023 RRS Table</vt:lpstr>
      <vt:lpstr>2023 Intra-day Outage Table</vt:lpstr>
      <vt:lpstr>ECRS Adjustment for Increase in Solar Installed Capacity</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Mago, Nitika</cp:lastModifiedBy>
  <cp:revision>1182</cp:revision>
  <dcterms:created xsi:type="dcterms:W3CDTF">2016-04-16T13:25:21Z</dcterms:created>
  <dcterms:modified xsi:type="dcterms:W3CDTF">2022-10-31T22:39:58Z</dcterms:modified>
</cp:coreProperties>
</file>