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93" r:id="rId7"/>
    <p:sldId id="277" r:id="rId8"/>
    <p:sldId id="290" r:id="rId9"/>
    <p:sldId id="292" r:id="rId10"/>
    <p:sldId id="278" r:id="rId11"/>
    <p:sldId id="279" r:id="rId12"/>
    <p:sldId id="286" r:id="rId13"/>
    <p:sldId id="280"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440F03-4F7B-C347-3E25-79BE1A746287}" name="Kenneth Ragsdale" initials="KRR" userId="Kenneth Ragsdale"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10/8/2022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000613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90523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410626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4264051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884777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023666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dirty="0"/>
              <a:t>Footer text goes here.</a:t>
            </a:r>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a:solidFill>
                  <a:schemeClr val="tx1"/>
                </a:solidFill>
              </a:rPr>
              <a:t>Item 8</a:t>
            </a: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231654"/>
          </a:xfrm>
          <a:prstGeom prst="rect">
            <a:avLst/>
          </a:prstGeom>
          <a:noFill/>
        </p:spPr>
        <p:txBody>
          <a:bodyPr wrap="square" rtlCol="0">
            <a:spAutoFit/>
          </a:bodyPr>
          <a:lstStyle/>
          <a:p>
            <a:r>
              <a:rPr lang="en-US" sz="2000" b="1" dirty="0"/>
              <a:t>Item 8: </a:t>
            </a:r>
            <a:r>
              <a:rPr lang="en-US" sz="2000" b="1"/>
              <a:t>Recommendation regarding Aggregate </a:t>
            </a:r>
            <a:r>
              <a:rPr lang="en-US" sz="2000" b="1" dirty="0"/>
              <a:t>Distributed Energy </a:t>
            </a:r>
            <a:r>
              <a:rPr lang="en-US" sz="2000" b="1"/>
              <a:t>Resource (DER</a:t>
            </a:r>
            <a:r>
              <a:rPr lang="en-US" sz="2000" b="1" dirty="0"/>
              <a:t>) Pilot Project</a:t>
            </a:r>
          </a:p>
          <a:p>
            <a:endParaRPr lang="en-US" b="1" dirty="0"/>
          </a:p>
          <a:p>
            <a:r>
              <a:rPr lang="en-US" i="1" dirty="0"/>
              <a:t>David Maggio</a:t>
            </a:r>
          </a:p>
          <a:p>
            <a:r>
              <a:rPr lang="en-US" dirty="0"/>
              <a:t>Director, Market Design and Analytics </a:t>
            </a:r>
          </a:p>
          <a:p>
            <a:endParaRPr lang="en-US" dirty="0"/>
          </a:p>
          <a:p>
            <a:r>
              <a:rPr lang="en-US" dirty="0"/>
              <a:t>Reliability and Markets Committee Meeting </a:t>
            </a:r>
          </a:p>
          <a:p>
            <a:endParaRPr lang="en-US" dirty="0"/>
          </a:p>
          <a:p>
            <a:r>
              <a:rPr lang="en-US" dirty="0"/>
              <a:t>ERCOT Public</a:t>
            </a:r>
          </a:p>
          <a:p>
            <a:r>
              <a:rPr lang="en-US" dirty="0"/>
              <a:t>October 17,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Reliability and Markets Committee Request</a:t>
            </a:r>
          </a:p>
        </p:txBody>
      </p:sp>
      <p:sp>
        <p:nvSpPr>
          <p:cNvPr id="3" name="Content Placeholder 2"/>
          <p:cNvSpPr>
            <a:spLocks noGrp="1"/>
          </p:cNvSpPr>
          <p:nvPr>
            <p:ph idx="1"/>
          </p:nvPr>
        </p:nvSpPr>
        <p:spPr>
          <a:xfrm>
            <a:off x="304800" y="1066801"/>
            <a:ext cx="8534400" cy="457200"/>
          </a:xfrm>
        </p:spPr>
        <p:txBody>
          <a:bodyPr/>
          <a:lstStyle/>
          <a:p>
            <a:pPr marL="0" indent="0">
              <a:buNone/>
            </a:pPr>
            <a:r>
              <a:rPr lang="en-US" sz="1800" dirty="0"/>
              <a:t>Why this is being presented today:</a:t>
            </a:r>
          </a:p>
          <a:p>
            <a:pPr marL="0" indent="0">
              <a:buNone/>
            </a:pPr>
            <a:endParaRPr lang="en-US" sz="1800" dirty="0"/>
          </a:p>
          <a:p>
            <a:pPr marL="0" indent="0">
              <a:buNone/>
            </a:pPr>
            <a:endParaRPr lang="en-US" sz="1800" dirty="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dirty="0"/>
          </a:p>
        </p:txBody>
      </p:sp>
      <p:sp>
        <p:nvSpPr>
          <p:cNvPr id="7" name="TextBox 6">
            <a:extLst>
              <a:ext uri="{FF2B5EF4-FFF2-40B4-BE49-F238E27FC236}">
                <a16:creationId xmlns:a16="http://schemas.microsoft.com/office/drawing/2014/main" id="{D498DAA9-FC08-4F1B-89BD-CC9459A9B991}"/>
              </a:ext>
            </a:extLst>
          </p:cNvPr>
          <p:cNvSpPr txBox="1"/>
          <p:nvPr/>
        </p:nvSpPr>
        <p:spPr>
          <a:xfrm>
            <a:off x="384772" y="1600200"/>
            <a:ext cx="8305800" cy="1200329"/>
          </a:xfrm>
          <a:prstGeom prst="rect">
            <a:avLst/>
          </a:prstGeom>
          <a:solidFill>
            <a:schemeClr val="accent1">
              <a:lumMod val="20000"/>
              <a:lumOff val="80000"/>
            </a:schemeClr>
          </a:solidFill>
          <a:ln w="28575">
            <a:solidFill>
              <a:schemeClr val="accent1"/>
            </a:solidFill>
          </a:ln>
        </p:spPr>
        <p:txBody>
          <a:bodyPr wrap="square" rtlCol="0">
            <a:spAutoFit/>
          </a:bodyPr>
          <a:lstStyle/>
          <a:p>
            <a:r>
              <a:rPr lang="en-US" dirty="0"/>
              <a:t>ERCOT staff requests that the Reliability and Markets Committee recommend approval of, and the Board approve, the proposed Aggregated Distributed Energy Resource (ADER) Pilot Project as described in the proposed ADER Pilot Project Governing Document (Attachment A)</a:t>
            </a:r>
          </a:p>
        </p:txBody>
      </p:sp>
    </p:spTree>
    <p:extLst>
      <p:ext uri="{BB962C8B-B14F-4D97-AF65-F5344CB8AC3E}">
        <p14:creationId xmlns:p14="http://schemas.microsoft.com/office/powerpoint/2010/main" val="2257287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Background</a:t>
            </a:r>
            <a:endParaRPr lang="en-US" b="1" dirty="0">
              <a:solidFill>
                <a:schemeClr val="accent1"/>
              </a:solidFill>
            </a:endParaRPr>
          </a:p>
        </p:txBody>
      </p:sp>
      <p:sp>
        <p:nvSpPr>
          <p:cNvPr id="3" name="Content Placeholder 2"/>
          <p:cNvSpPr>
            <a:spLocks noGrp="1"/>
          </p:cNvSpPr>
          <p:nvPr>
            <p:ph idx="1"/>
          </p:nvPr>
        </p:nvSpPr>
        <p:spPr>
          <a:xfrm>
            <a:off x="304800" y="990600"/>
            <a:ext cx="8534400" cy="4853233"/>
          </a:xfrm>
        </p:spPr>
        <p:txBody>
          <a:bodyPr lIns="91440" tIns="45720" rIns="91440" bIns="45720" anchor="t"/>
          <a:lstStyle/>
          <a:p>
            <a:r>
              <a:rPr lang="en-US" sz="2000" dirty="0"/>
              <a:t>PUCT Substantive Rule § 25.361(k) authorizes ERCOT to “conduct pilot projects to provide a temporary platform to evaluate resources, technologies, services, and processes that demonstrate the potential to advance the operational and market functions of the ERCOT system.”  </a:t>
            </a:r>
          </a:p>
          <a:p>
            <a:pPr lvl="1"/>
            <a:r>
              <a:rPr lang="en-US" sz="1800" dirty="0"/>
              <a:t>Rule allows ERCOT to “grant temporary exceptions from ERCOT rules, as necessary to effectuate the purposes of the pilot project.” </a:t>
            </a:r>
          </a:p>
          <a:p>
            <a:pPr lvl="1"/>
            <a:r>
              <a:rPr lang="en-US" sz="1800" dirty="0"/>
              <a:t>Pilot projects require Board approval.  </a:t>
            </a:r>
          </a:p>
          <a:p>
            <a:r>
              <a:rPr lang="en-US" sz="2000" dirty="0"/>
              <a:t>This pilot project is focused on ADERs, which will consist of aggregations of many individual sites that can inject or withdraw power from the grid in response to an ERCOT instruction.  </a:t>
            </a:r>
          </a:p>
          <a:p>
            <a:r>
              <a:rPr lang="en-US" sz="2000" dirty="0"/>
              <a:t>The pilot project would give ERCOT time to develop full framework for ADER participation while allowing some avenue for participation. </a:t>
            </a:r>
          </a:p>
          <a:p>
            <a:r>
              <a:rPr lang="en-US" sz="2000" dirty="0"/>
              <a:t>Consistent with past pilot projects, rules for this pilot project would be established in a “governing document,” including exemptions from existing ERCOT rules.</a:t>
            </a:r>
          </a:p>
          <a:p>
            <a:endParaRPr lang="en-US" sz="2400" dirty="0"/>
          </a:p>
          <a:p>
            <a:endParaRPr lang="en-US" sz="2400" dirty="0">
              <a:solidFill>
                <a:schemeClr val="tx1"/>
              </a:solidFill>
            </a:endParaRPr>
          </a:p>
          <a:p>
            <a:pPr marL="0" indent="0">
              <a:buNone/>
            </a:pPr>
            <a:endParaRPr lang="en-US" sz="2400" dirty="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94088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78E7-9216-49EB-9E2A-157D7C451C8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5A744DC-8F97-48E4-BD13-9160B32C951E}"/>
              </a:ext>
            </a:extLst>
          </p:cNvPr>
          <p:cNvSpPr>
            <a:spLocks noGrp="1"/>
          </p:cNvSpPr>
          <p:nvPr>
            <p:ph idx="1"/>
          </p:nvPr>
        </p:nvSpPr>
        <p:spPr>
          <a:xfrm>
            <a:off x="304800" y="958122"/>
            <a:ext cx="8534400" cy="4961911"/>
          </a:xfrm>
        </p:spPr>
        <p:txBody>
          <a:bodyPr lIns="91440" tIns="45720" rIns="91440" bIns="45720" anchor="t"/>
          <a:lstStyle/>
          <a:p>
            <a:r>
              <a:rPr lang="en-US" sz="1900" dirty="0"/>
              <a:t>In July 2022, the PUCT directed ERCOT to begin development of a pilot to allow participation of ADERs in the ERCOT wholesale market.</a:t>
            </a:r>
            <a:endParaRPr lang="en-US" sz="1900" dirty="0">
              <a:cs typeface="Arial"/>
            </a:endParaRPr>
          </a:p>
          <a:p>
            <a:r>
              <a:rPr lang="en-US" sz="1900" dirty="0"/>
              <a:t>The PUCT also established an ADER Task Force comprising various industry representatives to advise ERCOT and the PUCT on the development of the ADER Pilot Project Governing Document and the administration of the pilot project. </a:t>
            </a:r>
            <a:endParaRPr lang="en-US" sz="1900" dirty="0">
              <a:cs typeface="Arial"/>
            </a:endParaRPr>
          </a:p>
          <a:p>
            <a:r>
              <a:rPr lang="en-US" sz="1900" dirty="0"/>
              <a:t>ERCOT staff and the ADER Task Force have conducted several education sessions and worked together in developing and revising ERCOT’s initial draft of the Governing Document.</a:t>
            </a:r>
            <a:endParaRPr lang="en-US" sz="1900" dirty="0">
              <a:cs typeface="Arial"/>
            </a:endParaRPr>
          </a:p>
          <a:p>
            <a:r>
              <a:rPr lang="en-US" sz="1900" dirty="0"/>
              <a:t>PUCT expressed desire for October 2022 Board approval of the Governing Document. </a:t>
            </a:r>
            <a:endParaRPr lang="en-US" sz="1900" dirty="0">
              <a:cs typeface="Arial"/>
            </a:endParaRPr>
          </a:p>
          <a:p>
            <a:r>
              <a:rPr lang="en-US" sz="1900" dirty="0">
                <a:ea typeface="+mn-lt"/>
                <a:cs typeface="+mn-lt"/>
              </a:rPr>
              <a:t>At its October 6 Open Meeting, in response to questions about whether an entity registering an ADER would also need to register with the PUCT as a Power Generation Company, the PUCT determined that those entities must register with the PUCT using a form to be developed by PUCT Staff.</a:t>
            </a:r>
          </a:p>
          <a:p>
            <a:endParaRPr lang="en-US" dirty="0">
              <a:cs typeface="Arial"/>
            </a:endParaRPr>
          </a:p>
        </p:txBody>
      </p:sp>
      <p:sp>
        <p:nvSpPr>
          <p:cNvPr id="4" name="Slide Number Placeholder 3">
            <a:extLst>
              <a:ext uri="{FF2B5EF4-FFF2-40B4-BE49-F238E27FC236}">
                <a16:creationId xmlns:a16="http://schemas.microsoft.com/office/drawing/2014/main" id="{E61B3F84-ADAC-4BAE-86C6-C8FDA220EE2A}"/>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13913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1549-2F24-4759-B92E-EE31F960B459}"/>
              </a:ext>
            </a:extLst>
          </p:cNvPr>
          <p:cNvSpPr>
            <a:spLocks noGrp="1"/>
          </p:cNvSpPr>
          <p:nvPr>
            <p:ph type="title"/>
          </p:nvPr>
        </p:nvSpPr>
        <p:spPr/>
        <p:txBody>
          <a:bodyPr/>
          <a:lstStyle/>
          <a:p>
            <a:r>
              <a:rPr lang="en-US" dirty="0"/>
              <a:t>Multi-Phase Pilot Project Proposal</a:t>
            </a:r>
          </a:p>
        </p:txBody>
      </p:sp>
      <p:sp>
        <p:nvSpPr>
          <p:cNvPr id="3" name="Content Placeholder 2">
            <a:extLst>
              <a:ext uri="{FF2B5EF4-FFF2-40B4-BE49-F238E27FC236}">
                <a16:creationId xmlns:a16="http://schemas.microsoft.com/office/drawing/2014/main" id="{4DAACB57-EB63-4DCB-89AA-F5D5DDDB8447}"/>
              </a:ext>
            </a:extLst>
          </p:cNvPr>
          <p:cNvSpPr>
            <a:spLocks noGrp="1"/>
          </p:cNvSpPr>
          <p:nvPr>
            <p:ph idx="1"/>
          </p:nvPr>
        </p:nvSpPr>
        <p:spPr>
          <a:xfrm>
            <a:off x="304800" y="947054"/>
            <a:ext cx="8534400" cy="4853233"/>
          </a:xfrm>
        </p:spPr>
        <p:txBody>
          <a:bodyPr/>
          <a:lstStyle/>
          <a:p>
            <a:r>
              <a:rPr lang="en-US" sz="2000" dirty="0"/>
              <a:t>The Governing Document contemplates multiple phases for the pilot project and establishes details for only the first phase.</a:t>
            </a:r>
          </a:p>
          <a:p>
            <a:r>
              <a:rPr lang="en-US" sz="2000" dirty="0"/>
              <a:t>The intent of a phased approach is to allow for the pilot to commence as early as possible while minimizing changes to ERCOT and Distribution Service Provider (DSP) systems.  </a:t>
            </a:r>
          </a:p>
          <a:p>
            <a:r>
              <a:rPr lang="en-US" sz="2000" dirty="0"/>
              <a:t>This approach will allow for gaining valuable information in Phase 1 before making changes to ERCOT rules and systems in subsequent phases that could require significant investment.</a:t>
            </a:r>
            <a:endParaRPr lang="en-US" sz="2000" dirty="0">
              <a:cs typeface="Arial"/>
            </a:endParaRPr>
          </a:p>
          <a:p>
            <a:r>
              <a:rPr lang="en-US" sz="2000" dirty="0">
                <a:effectLst/>
                <a:latin typeface="Arial" panose="020B0604020202020204" pitchFamily="34" charset="0"/>
                <a:ea typeface="Arial" panose="020B0604020202020204" pitchFamily="34" charset="0"/>
              </a:rPr>
              <a:t>Future phases may introduce additional design elements to help expand participation opportunities while still maintaining distribution and transmission grid reliability.</a:t>
            </a:r>
          </a:p>
          <a:p>
            <a:pPr lvl="1"/>
            <a:r>
              <a:rPr lang="en-US" sz="1800" dirty="0">
                <a:solidFill>
                  <a:schemeClr val="tx1"/>
                </a:solidFill>
                <a:latin typeface="Arial" panose="020B0604020202020204" pitchFamily="34" charset="0"/>
              </a:rPr>
              <a:t>These de</a:t>
            </a:r>
            <a:r>
              <a:rPr lang="en-US" sz="1800" dirty="0">
                <a:latin typeface="Arial" panose="020B0604020202020204" pitchFamily="34" charset="0"/>
              </a:rPr>
              <a:t>sign elements would be based on evaluations performed during Phase 1.</a:t>
            </a:r>
            <a:endParaRPr lang="en-US" sz="1800" dirty="0">
              <a:solidFill>
                <a:schemeClr val="tx1"/>
              </a:solidFill>
            </a:endParaRPr>
          </a:p>
          <a:p>
            <a:r>
              <a:rPr lang="en-US" sz="2000" dirty="0"/>
              <a:t>Future phases would require an amended or new Governing Document and would require approval by the Board.</a:t>
            </a:r>
          </a:p>
          <a:p>
            <a:endParaRPr lang="en-US" sz="2000" dirty="0"/>
          </a:p>
          <a:p>
            <a:endParaRPr lang="en-US" dirty="0"/>
          </a:p>
        </p:txBody>
      </p:sp>
      <p:sp>
        <p:nvSpPr>
          <p:cNvPr id="4" name="Slide Number Placeholder 3">
            <a:extLst>
              <a:ext uri="{FF2B5EF4-FFF2-40B4-BE49-F238E27FC236}">
                <a16:creationId xmlns:a16="http://schemas.microsoft.com/office/drawing/2014/main" id="{059FDB9E-EB6C-45AC-8C6F-0C099FDC916C}"/>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937924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lIns="91440" tIns="45720" rIns="91440" bIns="45720" anchor="t"/>
          <a:lstStyle/>
          <a:p>
            <a:r>
              <a:rPr lang="en-US" dirty="0"/>
              <a:t>Purpose of the Pilot Project in Phase 1</a:t>
            </a:r>
            <a:endParaRPr lang="en-US" b="1" dirty="0">
              <a:solidFill>
                <a:schemeClr val="accent1"/>
              </a:solidFill>
            </a:endParaRPr>
          </a:p>
        </p:txBody>
      </p:sp>
      <p:sp>
        <p:nvSpPr>
          <p:cNvPr id="3" name="Content Placeholder 2"/>
          <p:cNvSpPr>
            <a:spLocks noGrp="1"/>
          </p:cNvSpPr>
          <p:nvPr>
            <p:ph idx="1"/>
          </p:nvPr>
        </p:nvSpPr>
        <p:spPr>
          <a:xfrm>
            <a:off x="304800" y="914400"/>
            <a:ext cx="8534400" cy="4853233"/>
          </a:xfrm>
        </p:spPr>
        <p:txBody>
          <a:bodyPr lIns="91440" tIns="45720" rIns="91440" bIns="45720" anchor="t"/>
          <a:lstStyle/>
          <a:p>
            <a:pPr>
              <a:spcAft>
                <a:spcPts val="600"/>
              </a:spcAft>
              <a:buFont typeface="+mj-lt"/>
              <a:buAutoNum type="arabicPeriod"/>
            </a:pPr>
            <a:r>
              <a:rPr lang="en-US" sz="1800" dirty="0">
                <a:solidFill>
                  <a:schemeClr val="tx1"/>
                </a:solidFill>
              </a:rPr>
              <a:t>Assess the operational benefits and challenges of heterogeneous Distributed Energy Resource (DER) aggregations which are net generation or net load and address those challenges to allow meaningful use of DER aggregation. </a:t>
            </a:r>
          </a:p>
          <a:p>
            <a:pPr>
              <a:spcAft>
                <a:spcPts val="600"/>
              </a:spcAft>
              <a:buFont typeface="+mj-lt"/>
              <a:buAutoNum type="arabicPeriod"/>
            </a:pPr>
            <a:r>
              <a:rPr lang="en-US" sz="1800" dirty="0">
                <a:solidFill>
                  <a:schemeClr val="tx1"/>
                </a:solidFill>
              </a:rPr>
              <a:t>Understand the impact of having Ancillary Services and energy delivered by ADERs and assess how ADERs can best be used to support reliability. </a:t>
            </a:r>
          </a:p>
          <a:p>
            <a:pPr>
              <a:spcAft>
                <a:spcPts val="600"/>
              </a:spcAft>
              <a:buFont typeface="+mj-lt"/>
              <a:buAutoNum type="arabicPeriod"/>
            </a:pPr>
            <a:r>
              <a:rPr lang="en-US" sz="1800" dirty="0">
                <a:solidFill>
                  <a:schemeClr val="tx1"/>
                </a:solidFill>
              </a:rPr>
              <a:t>Assess challenges to incentivizing competition and attract broad DER participation through Load Serving Entities (LSEs) while ensuring adequate customer protections are in place. </a:t>
            </a:r>
          </a:p>
          <a:p>
            <a:pPr>
              <a:spcAft>
                <a:spcPts val="600"/>
              </a:spcAft>
              <a:buFont typeface="+mj-lt"/>
              <a:buAutoNum type="arabicPeriod"/>
            </a:pPr>
            <a:r>
              <a:rPr lang="en-US" sz="1800" dirty="0"/>
              <a:t>Allow DSPs, the Commission, and others to study distribution system impacts of ADERs which inject to the grid.  </a:t>
            </a:r>
            <a:endParaRPr lang="en-US" sz="1800" dirty="0">
              <a:cs typeface="Arial"/>
            </a:endParaRPr>
          </a:p>
          <a:p>
            <a:pPr>
              <a:spcAft>
                <a:spcPts val="600"/>
              </a:spcAft>
              <a:buFont typeface="+mj-lt"/>
              <a:buAutoNum type="arabicPeriod"/>
            </a:pPr>
            <a:r>
              <a:rPr lang="en-US" sz="1800" dirty="0">
                <a:solidFill>
                  <a:schemeClr val="tx1"/>
                </a:solidFill>
              </a:rPr>
              <a:t>Evaluate the impacts to transmission system congestion management associated with the dispatch and settlement of ADERs at a zonal level. </a:t>
            </a:r>
          </a:p>
          <a:p>
            <a:pPr>
              <a:spcAft>
                <a:spcPts val="600"/>
              </a:spcAft>
              <a:buFont typeface="+mj-lt"/>
              <a:buAutoNum type="arabicPeriod"/>
            </a:pPr>
            <a:r>
              <a:rPr lang="en-US" sz="1800" dirty="0">
                <a:solidFill>
                  <a:schemeClr val="tx1"/>
                </a:solidFill>
              </a:rPr>
              <a:t>Identify potential pilot project enhancements and study the need for and benefit of transitioning distribution-level aggregations to different levels of more granular dispatch and settlement and evaluate more complex use-cases and business models. </a:t>
            </a:r>
          </a:p>
          <a:p>
            <a:pPr lvl="1"/>
            <a:endParaRPr lang="en-US" sz="1600" dirty="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86780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Key Features for Phase 1</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lIns="91440" tIns="45720" rIns="91440" bIns="45720" anchor="t"/>
          <a:lstStyle/>
          <a:p>
            <a:r>
              <a:rPr lang="en-US" sz="2000" dirty="0"/>
              <a:t>Initial system-wide participation will be limited to 80 MW of registered capacity and 40 MW of Non-Spin.</a:t>
            </a:r>
          </a:p>
          <a:p>
            <a:pPr lvl="1"/>
            <a:r>
              <a:rPr lang="en-US" sz="2000" dirty="0"/>
              <a:t>These limits will initially be used to establish limits by Load Zone and by Qualified Scheduling Entity (QSE) to allow for diverse geographical and technology participation.</a:t>
            </a:r>
          </a:p>
          <a:p>
            <a:pPr lvl="1"/>
            <a:r>
              <a:rPr lang="en-US" sz="2000" dirty="0"/>
              <a:t>Participation limits may be increased, at ERCOT’s sole discretion and in consultation with the ADER Task Force (Board approval not required to adjust participation limits).</a:t>
            </a:r>
          </a:p>
          <a:p>
            <a:r>
              <a:rPr lang="en-US" sz="2000" dirty="0"/>
              <a:t>Prior to registering with ERCOT, QSEs will work with the applicable DSP to review the proposed ADER and individual premises associated with the aggregation. </a:t>
            </a:r>
          </a:p>
          <a:p>
            <a:r>
              <a:rPr lang="en-US" sz="2000" dirty="0"/>
              <a:t>ADERs will make use of the existing Aggregate Load Resource (ALR) participation model with some modifications and exceptions to the requirements for ALRs specified in the Governing Document. </a:t>
            </a:r>
            <a:endParaRPr lang="en-US" sz="2000" dirty="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63614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Key Features for Phase 1</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endParaRPr lang="en-US" sz="2000" dirty="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8</a:t>
            </a:fld>
            <a:endParaRPr lang="en-US" dirty="0"/>
          </a:p>
        </p:txBody>
      </p:sp>
      <p:sp>
        <p:nvSpPr>
          <p:cNvPr id="5" name="Content Placeholder 2">
            <a:extLst>
              <a:ext uri="{FF2B5EF4-FFF2-40B4-BE49-F238E27FC236}">
                <a16:creationId xmlns:a16="http://schemas.microsoft.com/office/drawing/2014/main" id="{5FCADAE5-DD79-406C-A032-E25C5A1F2E6B}"/>
              </a:ext>
            </a:extLst>
          </p:cNvPr>
          <p:cNvSpPr txBox="1">
            <a:spLocks/>
          </p:cNvSpPr>
          <p:nvPr/>
        </p:nvSpPr>
        <p:spPr>
          <a:xfrm>
            <a:off x="457200" y="1219200"/>
            <a:ext cx="8534400" cy="485323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a:p>
            <a:pPr marL="0" indent="0">
              <a:buFont typeface="Arial" panose="020B0604020202020204" pitchFamily="34" charset="0"/>
              <a:buNone/>
            </a:pPr>
            <a:endParaRPr lang="en-US" sz="2000" dirty="0"/>
          </a:p>
        </p:txBody>
      </p:sp>
      <p:sp>
        <p:nvSpPr>
          <p:cNvPr id="11" name="Content Placeholder 2">
            <a:extLst>
              <a:ext uri="{FF2B5EF4-FFF2-40B4-BE49-F238E27FC236}">
                <a16:creationId xmlns:a16="http://schemas.microsoft.com/office/drawing/2014/main" id="{67081355-688B-4E59-9341-D2F0846F9C9D}"/>
              </a:ext>
            </a:extLst>
          </p:cNvPr>
          <p:cNvSpPr txBox="1">
            <a:spLocks/>
          </p:cNvSpPr>
          <p:nvPr/>
        </p:nvSpPr>
        <p:spPr>
          <a:xfrm>
            <a:off x="304800" y="1043233"/>
            <a:ext cx="8534400" cy="4853233"/>
          </a:xfrm>
          <a:prstGeom prst="rect">
            <a:avLst/>
          </a:prstGeom>
        </p:spPr>
        <p:txBody>
          <a:bodyPr lIns="91440" tIns="45720" rIns="91440" bIns="45720"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All sites within an individual ADER must be within a single Load Zone and DSP territory. </a:t>
            </a:r>
          </a:p>
          <a:p>
            <a:r>
              <a:rPr lang="en-US" sz="2000" dirty="0"/>
              <a:t>ADERs will be dispatched by Security-Constrained Economic Dispatch (SCED) using zonal shift factors and will be settled using zonal prices. </a:t>
            </a:r>
          </a:p>
          <a:p>
            <a:r>
              <a:rPr lang="en-US" sz="2000" dirty="0"/>
              <a:t>The only Ancillary Service ADERs will be allowed to provide is Non-Spin.</a:t>
            </a:r>
          </a:p>
          <a:p>
            <a:r>
              <a:rPr lang="en-US" sz="2000" dirty="0"/>
              <a:t>ADERs will be offered into and awarded in the DAM and Real-Time Market in a manner consistent with ALRs.</a:t>
            </a:r>
          </a:p>
          <a:p>
            <a:r>
              <a:rPr lang="en-US" sz="2000" dirty="0"/>
              <a:t>Performance evaluation and compliance metrics for ADERs will be in alignment with existing rules for ALRs. </a:t>
            </a:r>
          </a:p>
          <a:p>
            <a:r>
              <a:rPr lang="en-US" sz="2000" dirty="0"/>
              <a:t>ERCOT does not anticipate any cost impacts to ERCOT attributable to Phase 1 of the pilot project.</a:t>
            </a:r>
          </a:p>
          <a:p>
            <a:pPr marL="0" indent="0">
              <a:buFont typeface="Arial" panose="020B0604020202020204" pitchFamily="34" charset="0"/>
              <a:buNone/>
            </a:pPr>
            <a:endParaRPr lang="en-US" sz="2000" dirty="0"/>
          </a:p>
        </p:txBody>
      </p:sp>
    </p:spTree>
    <p:extLst>
      <p:ext uri="{BB962C8B-B14F-4D97-AF65-F5344CB8AC3E}">
        <p14:creationId xmlns:p14="http://schemas.microsoft.com/office/powerpoint/2010/main" val="4158623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Timeline for the Pilot </a:t>
            </a:r>
            <a:endParaRPr lang="en-US" b="1" dirty="0">
              <a:solidFill>
                <a:schemeClr val="accent1"/>
              </a:solidFill>
            </a:endParaRPr>
          </a:p>
        </p:txBody>
      </p:sp>
      <p:sp>
        <p:nvSpPr>
          <p:cNvPr id="3" name="Content Placeholder 2"/>
          <p:cNvSpPr>
            <a:spLocks noGrp="1"/>
          </p:cNvSpPr>
          <p:nvPr>
            <p:ph idx="1"/>
          </p:nvPr>
        </p:nvSpPr>
        <p:spPr>
          <a:xfrm>
            <a:off x="304800" y="838200"/>
            <a:ext cx="8534400" cy="5081833"/>
          </a:xfrm>
        </p:spPr>
        <p:txBody>
          <a:bodyPr lIns="91440" tIns="45720" rIns="91440" bIns="45720" anchor="t"/>
          <a:lstStyle/>
          <a:p>
            <a:r>
              <a:rPr lang="en-US" sz="2000" dirty="0">
                <a:solidFill>
                  <a:schemeClr val="tx1"/>
                </a:solidFill>
              </a:rPr>
              <a:t>Phase 1:</a:t>
            </a:r>
          </a:p>
          <a:p>
            <a:pPr lvl="1"/>
            <a:r>
              <a:rPr lang="en-US" sz="1600" dirty="0">
                <a:solidFill>
                  <a:schemeClr val="tx1"/>
                </a:solidFill>
              </a:rPr>
              <a:t>November 2022: ERCOT to begin accepting forms from QSEs, DSPs and Resource Entities.  </a:t>
            </a:r>
          </a:p>
          <a:p>
            <a:pPr lvl="1"/>
            <a:r>
              <a:rPr lang="en-US" sz="1600" dirty="0"/>
              <a:t>January 2023: ERCOT to begin ADER qualification testing.</a:t>
            </a:r>
            <a:endParaRPr lang="en-US" sz="1600" dirty="0">
              <a:cs typeface="Arial"/>
            </a:endParaRPr>
          </a:p>
          <a:p>
            <a:pPr lvl="1"/>
            <a:r>
              <a:rPr lang="en-US" sz="1600" dirty="0">
                <a:solidFill>
                  <a:schemeClr val="tx1"/>
                </a:solidFill>
              </a:rPr>
              <a:t>Following a successful demonstration of the dispatch of energy and provision of Non-Spin by ADERs in Phase 1 of the pilot project for a period of at least 3 months, ERCOT will begin to prepare an outline of Phase 2.</a:t>
            </a:r>
          </a:p>
          <a:p>
            <a:pPr lvl="1"/>
            <a:r>
              <a:rPr lang="en-US" sz="1600" dirty="0">
                <a:solidFill>
                  <a:schemeClr val="tx1"/>
                </a:solidFill>
              </a:rPr>
              <a:t>Following the development of the Phase 2 rules, ERCOT will prepare a Phase 2 Pilot Project Governing Document and submit it to the Board for approval.</a:t>
            </a:r>
          </a:p>
          <a:p>
            <a:pPr lvl="1"/>
            <a:r>
              <a:rPr lang="en-US" sz="1600" dirty="0"/>
              <a:t>One year after the first wholesale offer from an ADER or simultaneously with submission of the Phase 2 Governing Document to the Board for approval, the ADER Task Force and ERCOT will prepare a Phase 1 Report and consider the closing of Phase 1.</a:t>
            </a:r>
            <a:endParaRPr lang="en-US" sz="1600" dirty="0">
              <a:cs typeface="Arial"/>
            </a:endParaRPr>
          </a:p>
          <a:p>
            <a:r>
              <a:rPr lang="en-US" sz="1800" dirty="0">
                <a:solidFill>
                  <a:schemeClr val="tx1"/>
                </a:solidFill>
              </a:rPr>
              <a:t>ERCOT expects that the pilot project will need to continue for a minimum of three years, across all phases, to allow for incorporation of any ERCOT system upgrades, testing of customer migration, and qualifying Resources for multiple ERCOT services, as determined to be allowable while maintaining grid reliability.</a:t>
            </a:r>
          </a:p>
          <a:p>
            <a:endParaRPr lang="en-US" sz="1800" dirty="0">
              <a:solidFill>
                <a:schemeClr val="tx1"/>
              </a:solidFill>
            </a:endParaRPr>
          </a:p>
          <a:p>
            <a:pPr marL="0" indent="0">
              <a:buNone/>
            </a:pPr>
            <a:endParaRPr lang="en-US" sz="1800" dirty="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980202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2" ma:contentTypeDescription="Create a new document." ma:contentTypeScope="" ma:versionID="09ab914327dad14c2344ac573c1be4a6">
  <xsd:schema xmlns:xsd="http://www.w3.org/2001/XMLSchema" xmlns:xs="http://www.w3.org/2001/XMLSchema" xmlns:p="http://schemas.microsoft.com/office/2006/metadata/properties" xmlns:ns2="723a8b7a-cd21-471e-94a6-6be23f24a34b" targetNamespace="http://schemas.microsoft.com/office/2006/metadata/properties" ma:root="true" ma:fieldsID="d0f0008fb880d3cb8d4044af37ecc909" ns2:_="">
    <xsd:import namespace="723a8b7a-cd21-471e-94a6-6be23f24a34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D570B8-E7CC-48BA-88A0-67C967095135}">
  <ds:schemaRefs>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163D459-1C05-483F-85D1-C9E478EC32CC}">
  <ds:schemaRefs>
    <ds:schemaRef ds:uri="http://schemas.openxmlformats.org/package/2006/metadata/core-properties"/>
    <ds:schemaRef ds:uri="723a8b7a-cd21-471e-94a6-6be23f24a34b"/>
    <ds:schemaRef ds:uri="http://schemas.microsoft.com/office/2006/documentManagement/types"/>
    <ds:schemaRef ds:uri="http://schemas.microsoft.com/office/infopath/2007/PartnerControls"/>
    <ds:schemaRef ds:uri="http://www.w3.org/XML/1998/namespace"/>
    <ds:schemaRef ds:uri="http://purl.org/dc/elements/1.1/"/>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144</TotalTime>
  <Words>1170</Words>
  <Application>Microsoft Office PowerPoint</Application>
  <PresentationFormat>On-screen Show (4:3)</PresentationFormat>
  <Paragraphs>75</Paragraphs>
  <Slides>9</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Inside pages</vt:lpstr>
      <vt:lpstr>PowerPoint Presentation</vt:lpstr>
      <vt:lpstr>Reliability and Markets Committee Request</vt:lpstr>
      <vt:lpstr>Background</vt:lpstr>
      <vt:lpstr>Background</vt:lpstr>
      <vt:lpstr>Multi-Phase Pilot Project Proposal</vt:lpstr>
      <vt:lpstr>Purpose of the Pilot Project in Phase 1</vt:lpstr>
      <vt:lpstr>Key Features for Phase 1</vt:lpstr>
      <vt:lpstr>Key Features for Phase 1</vt:lpstr>
      <vt:lpstr>Timeline for the Pilot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19</cp:revision>
  <cp:lastPrinted>2016-01-21T20:53:15Z</cp:lastPrinted>
  <dcterms:created xsi:type="dcterms:W3CDTF">2016-01-21T15:20:31Z</dcterms:created>
  <dcterms:modified xsi:type="dcterms:W3CDTF">2022-10-09T00:38:48Z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ies>
</file>