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259" r:id="rId5"/>
    <p:sldId id="567" r:id="rId6"/>
    <p:sldId id="581" r:id="rId7"/>
    <p:sldId id="582" r:id="rId8"/>
    <p:sldId id="580" r:id="rId9"/>
    <p:sldId id="570" r:id="rId10"/>
    <p:sldId id="571" r:id="rId11"/>
    <p:sldId id="572" r:id="rId12"/>
    <p:sldId id="569" r:id="rId13"/>
    <p:sldId id="573" r:id="rId14"/>
    <p:sldId id="574" r:id="rId15"/>
    <p:sldId id="568" r:id="rId16"/>
    <p:sldId id="575" r:id="rId17"/>
    <p:sldId id="557" r:id="rId18"/>
    <p:sldId id="576" r:id="rId19"/>
    <p:sldId id="577" r:id="rId20"/>
    <p:sldId id="578" r:id="rId21"/>
    <p:sldId id="579" r:id="rId2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25A83-C042-4EEF-AA33-795DD93A920F}" v="18" dt="2022-10-31T21:11:48.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27" autoAdjust="0"/>
    <p:restoredTop sz="94689" autoAdjust="0"/>
  </p:normalViewPr>
  <p:slideViewPr>
    <p:cSldViewPr>
      <p:cViewPr varScale="1">
        <p:scale>
          <a:sx n="61" d="100"/>
          <a:sy n="61" d="100"/>
        </p:scale>
        <p:origin x="58" y="3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5" tIns="47107" rIns="94215" bIns="47107"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15" tIns="47107" rIns="94215" bIns="47107" rtlCol="0"/>
          <a:lstStyle>
            <a:lvl1pPr algn="r">
              <a:defRPr sz="1200"/>
            </a:lvl1pPr>
          </a:lstStyle>
          <a:p>
            <a:fld id="{FD72825D-FAD1-44C9-A936-D3B05620559B}" type="datetimeFigureOut">
              <a:rPr lang="en-US" smtClean="0"/>
              <a:t>10/31/2022</a:t>
            </a:fld>
            <a:endParaRPr lang="en-US" dirty="0"/>
          </a:p>
        </p:txBody>
      </p:sp>
      <p:sp>
        <p:nvSpPr>
          <p:cNvPr id="4" name="Slide Image Placeholder 3"/>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94215" tIns="47107" rIns="94215" bIns="47107"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5" tIns="47107" rIns="94215" bIns="4710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15" tIns="47107" rIns="94215"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15" tIns="47107" rIns="94215" bIns="47107" rtlCol="0" anchor="b"/>
          <a:lstStyle>
            <a:lvl1pPr algn="r">
              <a:defRPr sz="1200"/>
            </a:lvl1pPr>
          </a:lstStyle>
          <a:p>
            <a:fld id="{8173BF9B-2C3B-43FA-A144-61917F5B4573}" type="slidenum">
              <a:rPr lang="en-US" smtClean="0"/>
              <a:t>‹#›</a:t>
            </a:fld>
            <a:endParaRPr lang="en-US" dirty="0"/>
          </a:p>
        </p:txBody>
      </p:sp>
    </p:spTree>
    <p:extLst>
      <p:ext uri="{BB962C8B-B14F-4D97-AF65-F5344CB8AC3E}">
        <p14:creationId xmlns:p14="http://schemas.microsoft.com/office/powerpoint/2010/main" val="227360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a:t>
            </a:fld>
            <a:endParaRPr lang="en-US" dirty="0"/>
          </a:p>
        </p:txBody>
      </p:sp>
    </p:spTree>
    <p:extLst>
      <p:ext uri="{BB962C8B-B14F-4D97-AF65-F5344CB8AC3E}">
        <p14:creationId xmlns:p14="http://schemas.microsoft.com/office/powerpoint/2010/main" val="2191562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10</a:t>
            </a:fld>
            <a:endParaRPr lang="en-US" dirty="0"/>
          </a:p>
        </p:txBody>
      </p:sp>
    </p:spTree>
    <p:extLst>
      <p:ext uri="{BB962C8B-B14F-4D97-AF65-F5344CB8AC3E}">
        <p14:creationId xmlns:p14="http://schemas.microsoft.com/office/powerpoint/2010/main" val="235160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11</a:t>
            </a:fld>
            <a:endParaRPr lang="en-US" dirty="0"/>
          </a:p>
        </p:txBody>
      </p:sp>
    </p:spTree>
    <p:extLst>
      <p:ext uri="{BB962C8B-B14F-4D97-AF65-F5344CB8AC3E}">
        <p14:creationId xmlns:p14="http://schemas.microsoft.com/office/powerpoint/2010/main" val="3889910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12</a:t>
            </a:fld>
            <a:endParaRPr lang="en-US" dirty="0"/>
          </a:p>
        </p:txBody>
      </p:sp>
    </p:spTree>
    <p:extLst>
      <p:ext uri="{BB962C8B-B14F-4D97-AF65-F5344CB8AC3E}">
        <p14:creationId xmlns:p14="http://schemas.microsoft.com/office/powerpoint/2010/main" val="996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13</a:t>
            </a:fld>
            <a:endParaRPr lang="en-US" dirty="0"/>
          </a:p>
        </p:txBody>
      </p:sp>
    </p:spTree>
    <p:extLst>
      <p:ext uri="{BB962C8B-B14F-4D97-AF65-F5344CB8AC3E}">
        <p14:creationId xmlns:p14="http://schemas.microsoft.com/office/powerpoint/2010/main" val="2351682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14</a:t>
            </a:fld>
            <a:endParaRPr lang="en-US" dirty="0"/>
          </a:p>
        </p:txBody>
      </p:sp>
    </p:spTree>
    <p:extLst>
      <p:ext uri="{BB962C8B-B14F-4D97-AF65-F5344CB8AC3E}">
        <p14:creationId xmlns:p14="http://schemas.microsoft.com/office/powerpoint/2010/main" val="3726265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15</a:t>
            </a:fld>
            <a:endParaRPr lang="en-US" dirty="0"/>
          </a:p>
        </p:txBody>
      </p:sp>
    </p:spTree>
    <p:extLst>
      <p:ext uri="{BB962C8B-B14F-4D97-AF65-F5344CB8AC3E}">
        <p14:creationId xmlns:p14="http://schemas.microsoft.com/office/powerpoint/2010/main" val="4023077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16</a:t>
            </a:fld>
            <a:endParaRPr lang="en-US" dirty="0"/>
          </a:p>
        </p:txBody>
      </p:sp>
    </p:spTree>
    <p:extLst>
      <p:ext uri="{BB962C8B-B14F-4D97-AF65-F5344CB8AC3E}">
        <p14:creationId xmlns:p14="http://schemas.microsoft.com/office/powerpoint/2010/main" val="32365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17</a:t>
            </a:fld>
            <a:endParaRPr lang="en-US" dirty="0"/>
          </a:p>
        </p:txBody>
      </p:sp>
    </p:spTree>
    <p:extLst>
      <p:ext uri="{BB962C8B-B14F-4D97-AF65-F5344CB8AC3E}">
        <p14:creationId xmlns:p14="http://schemas.microsoft.com/office/powerpoint/2010/main" val="639756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18</a:t>
            </a:fld>
            <a:endParaRPr lang="en-US" dirty="0"/>
          </a:p>
        </p:txBody>
      </p:sp>
    </p:spTree>
    <p:extLst>
      <p:ext uri="{BB962C8B-B14F-4D97-AF65-F5344CB8AC3E}">
        <p14:creationId xmlns:p14="http://schemas.microsoft.com/office/powerpoint/2010/main" val="130459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2</a:t>
            </a:fld>
            <a:endParaRPr lang="en-US" dirty="0"/>
          </a:p>
        </p:txBody>
      </p:sp>
    </p:spTree>
    <p:extLst>
      <p:ext uri="{BB962C8B-B14F-4D97-AF65-F5344CB8AC3E}">
        <p14:creationId xmlns:p14="http://schemas.microsoft.com/office/powerpoint/2010/main" val="142164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3</a:t>
            </a:fld>
            <a:endParaRPr lang="en-US" dirty="0"/>
          </a:p>
        </p:txBody>
      </p:sp>
    </p:spTree>
    <p:extLst>
      <p:ext uri="{BB962C8B-B14F-4D97-AF65-F5344CB8AC3E}">
        <p14:creationId xmlns:p14="http://schemas.microsoft.com/office/powerpoint/2010/main" val="41561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4</a:t>
            </a:fld>
            <a:endParaRPr lang="en-US" dirty="0"/>
          </a:p>
        </p:txBody>
      </p:sp>
    </p:spTree>
    <p:extLst>
      <p:ext uri="{BB962C8B-B14F-4D97-AF65-F5344CB8AC3E}">
        <p14:creationId xmlns:p14="http://schemas.microsoft.com/office/powerpoint/2010/main" val="330735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5</a:t>
            </a:fld>
            <a:endParaRPr lang="en-US" dirty="0"/>
          </a:p>
        </p:txBody>
      </p:sp>
    </p:spTree>
    <p:extLst>
      <p:ext uri="{BB962C8B-B14F-4D97-AF65-F5344CB8AC3E}">
        <p14:creationId xmlns:p14="http://schemas.microsoft.com/office/powerpoint/2010/main" val="98023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6</a:t>
            </a:fld>
            <a:endParaRPr lang="en-US" dirty="0"/>
          </a:p>
        </p:txBody>
      </p:sp>
    </p:spTree>
    <p:extLst>
      <p:ext uri="{BB962C8B-B14F-4D97-AF65-F5344CB8AC3E}">
        <p14:creationId xmlns:p14="http://schemas.microsoft.com/office/powerpoint/2010/main" val="2844069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7</a:t>
            </a:fld>
            <a:endParaRPr lang="en-US" dirty="0"/>
          </a:p>
        </p:txBody>
      </p:sp>
    </p:spTree>
    <p:extLst>
      <p:ext uri="{BB962C8B-B14F-4D97-AF65-F5344CB8AC3E}">
        <p14:creationId xmlns:p14="http://schemas.microsoft.com/office/powerpoint/2010/main" val="29543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8</a:t>
            </a:fld>
            <a:endParaRPr lang="en-US" dirty="0"/>
          </a:p>
        </p:txBody>
      </p:sp>
    </p:spTree>
    <p:extLst>
      <p:ext uri="{BB962C8B-B14F-4D97-AF65-F5344CB8AC3E}">
        <p14:creationId xmlns:p14="http://schemas.microsoft.com/office/powerpoint/2010/main" val="307317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3BF9B-2C3B-43FA-A144-61917F5B4573}" type="slidenum">
              <a:rPr lang="en-US" smtClean="0"/>
              <a:t>9</a:t>
            </a:fld>
            <a:endParaRPr lang="en-US" dirty="0"/>
          </a:p>
        </p:txBody>
      </p:sp>
    </p:spTree>
    <p:extLst>
      <p:ext uri="{BB962C8B-B14F-4D97-AF65-F5344CB8AC3E}">
        <p14:creationId xmlns:p14="http://schemas.microsoft.com/office/powerpoint/2010/main" val="2932695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CA4454-638D-4CDA-96EC-F48A41E4577A}" type="datetime1">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229184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534C5-54C4-4F73-B95C-276B78932489}" type="datetime1">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33479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7E629-27F3-4CFE-B1A4-00FD0E109988}" type="datetime1">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259582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92C8B-7147-4879-B515-FE340CEADBC5}" type="datetime1">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27079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8167-BFE4-48A5-8F49-790D68A38F1B}" type="datetime1">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370128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5C151A-681F-4C1C-8618-8D75861646FE}" type="datetime1">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271463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E542D8-921F-4F16-8287-ED9717A1059E}" type="datetime1">
              <a:rPr lang="en-US" smtClean="0"/>
              <a:t>10/31/2022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11662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63CB2-9D54-4564-883D-C626569AC025}" type="datetime1">
              <a:rPr lang="en-US" smtClean="0"/>
              <a:t>10/31/2022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265955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BDCC9-15BD-49A7-89BE-8652CDA88AB8}" type="datetime1">
              <a:rPr lang="en-US" smtClean="0"/>
              <a:t>10/31/2022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10410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9FC4B-A1C0-4CCC-8A78-3963B4F1FCFA}" type="datetime1">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320609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D35B5C-79FB-466E-83B8-9B63B58271BB}" type="datetime1">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EE6DEE-B277-412F-8503-2977301076E2}" type="slidenum">
              <a:rPr lang="en-US" smtClean="0"/>
              <a:t>‹#›</a:t>
            </a:fld>
            <a:endParaRPr lang="en-US" dirty="0"/>
          </a:p>
        </p:txBody>
      </p:sp>
    </p:spTree>
    <p:extLst>
      <p:ext uri="{BB962C8B-B14F-4D97-AF65-F5344CB8AC3E}">
        <p14:creationId xmlns:p14="http://schemas.microsoft.com/office/powerpoint/2010/main" val="55508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2FBC8-4DDF-4D2F-8871-1B0230143133}" type="datetime1">
              <a:rPr lang="en-US" smtClean="0"/>
              <a:t>10/31/2022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E6DEE-B277-412F-8503-2977301076E2}" type="slidenum">
              <a:rPr lang="en-US" smtClean="0"/>
              <a:t>‹#›</a:t>
            </a:fld>
            <a:endParaRPr lang="en-US" dirty="0"/>
          </a:p>
        </p:txBody>
      </p:sp>
    </p:spTree>
    <p:extLst>
      <p:ext uri="{BB962C8B-B14F-4D97-AF65-F5344CB8AC3E}">
        <p14:creationId xmlns:p14="http://schemas.microsoft.com/office/powerpoint/2010/main" val="181581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297C-19A3-4FDB-AF11-D50A84315108}"/>
              </a:ext>
            </a:extLst>
          </p:cNvPr>
          <p:cNvSpPr>
            <a:spLocks noGrp="1"/>
          </p:cNvSpPr>
          <p:nvPr>
            <p:ph type="title"/>
          </p:nvPr>
        </p:nvSpPr>
        <p:spPr>
          <a:xfrm>
            <a:off x="457200" y="274638"/>
            <a:ext cx="8229600" cy="2697162"/>
          </a:xfrm>
        </p:spPr>
        <p:txBody>
          <a:bodyPr>
            <a:normAutofit/>
          </a:bodyPr>
          <a:lstStyle/>
          <a:p>
            <a:r>
              <a:rPr lang="en-US" sz="3600" b="1" dirty="0">
                <a:latin typeface="Playfair Display Bold" panose="00000800000000000000" pitchFamily="2" charset="0"/>
                <a:cs typeface="Arial" panose="020B0604020202020204" pitchFamily="34" charset="0"/>
              </a:rPr>
              <a:t>Supply Analysis Working Group Update</a:t>
            </a:r>
          </a:p>
        </p:txBody>
      </p:sp>
      <p:sp>
        <p:nvSpPr>
          <p:cNvPr id="3" name="Content Placeholder 2">
            <a:extLst>
              <a:ext uri="{FF2B5EF4-FFF2-40B4-BE49-F238E27FC236}">
                <a16:creationId xmlns:a16="http://schemas.microsoft.com/office/drawing/2014/main" id="{C4FCF99A-BC66-4C43-9AA2-5CFBD25ED310}"/>
              </a:ext>
            </a:extLst>
          </p:cNvPr>
          <p:cNvSpPr>
            <a:spLocks noGrp="1"/>
          </p:cNvSpPr>
          <p:nvPr>
            <p:ph idx="1"/>
          </p:nvPr>
        </p:nvSpPr>
        <p:spPr>
          <a:xfrm>
            <a:off x="533400" y="3009901"/>
            <a:ext cx="8077200" cy="1752600"/>
          </a:xfrm>
        </p:spPr>
        <p:txBody>
          <a:bodyPr>
            <a:noAutofit/>
          </a:bodyPr>
          <a:lstStyle/>
          <a:p>
            <a:pPr marL="0" indent="0" algn="ctr">
              <a:buNone/>
            </a:pPr>
            <a:r>
              <a:rPr lang="en-US" sz="22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Nov 2, 2022, report to WMS</a:t>
            </a:r>
          </a:p>
          <a:p>
            <a:pPr marL="0" indent="0" algn="ctr">
              <a:buNone/>
            </a:pPr>
            <a:endParaRPr lang="en-US" sz="22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marL="0" indent="0" algn="ctr">
              <a:buNone/>
            </a:pPr>
            <a:r>
              <a:rPr lang="en-US" sz="22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Caitlin Smith, Chair</a:t>
            </a:r>
          </a:p>
          <a:p>
            <a:pPr marL="0" indent="0" algn="ctr">
              <a:buNone/>
            </a:pPr>
            <a:r>
              <a:rPr lang="en-US" sz="22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Pete Warnken, Co-Vice Chair </a:t>
            </a:r>
          </a:p>
          <a:p>
            <a:pPr marL="0" indent="0" algn="ctr">
              <a:buNone/>
            </a:pPr>
            <a:r>
              <a:rPr lang="en-US" sz="22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Ian Haley, Co-Vice Chair</a:t>
            </a:r>
          </a:p>
          <a:p>
            <a:pPr marL="0" indent="0" algn="ctr">
              <a:buNone/>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0" indent="0" algn="ctr">
              <a:buNone/>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0" indent="0" algn="ctr">
              <a:buNone/>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0" indent="0" algn="ctr">
              <a:buNone/>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265CB5B-DDF3-42C7-A2F0-155F47D0DBAC}"/>
              </a:ext>
            </a:extLst>
          </p:cNvPr>
          <p:cNvSpPr>
            <a:spLocks noGrp="1"/>
          </p:cNvSpPr>
          <p:nvPr>
            <p:ph type="sldNum" sz="quarter" idx="12"/>
          </p:nvPr>
        </p:nvSpPr>
        <p:spPr/>
        <p:txBody>
          <a:bodyPr/>
          <a:lstStyle/>
          <a:p>
            <a:fld id="{36EE6DEE-B277-412F-8503-2977301076E2}" type="slidenum">
              <a:rPr lang="en-US" smtClean="0"/>
              <a:t>1</a:t>
            </a:fld>
            <a:endParaRPr lang="en-US" dirty="0"/>
          </a:p>
        </p:txBody>
      </p:sp>
    </p:spTree>
    <p:extLst>
      <p:ext uri="{BB962C8B-B14F-4D97-AF65-F5344CB8AC3E}">
        <p14:creationId xmlns:p14="http://schemas.microsoft.com/office/powerpoint/2010/main" val="371782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298889"/>
            <a:ext cx="8229600" cy="767911"/>
          </a:xfrm>
        </p:spPr>
        <p:txBody>
          <a:bodyPr>
            <a:normAutofit fontScale="90000"/>
          </a:bodyPr>
          <a:lstStyle/>
          <a:p>
            <a:pPr algn="l"/>
            <a:br>
              <a:rPr kumimoji="0" lang="en-US" sz="2700" b="1" i="0" u="none" strike="noStrike" kern="1200" cap="none" spc="0" normalizeH="0" baseline="0" noProof="0" dirty="0">
                <a:ln>
                  <a:noFill/>
                </a:ln>
                <a:effectLst/>
                <a:uLnTx/>
                <a:uFillTx/>
                <a:latin typeface="Arial" panose="020B0604020202020204"/>
                <a:ea typeface="+mj-ea"/>
                <a:cs typeface="+mj-cs"/>
              </a:rPr>
            </a:br>
            <a:r>
              <a:rPr kumimoji="0" lang="en-US" sz="2700" b="1" i="0" u="none" strike="noStrike" kern="1200" cap="none" spc="0" normalizeH="0" baseline="0" noProof="0" dirty="0">
                <a:ln>
                  <a:noFill/>
                </a:ln>
                <a:effectLst/>
                <a:uLnTx/>
                <a:uFillTx/>
                <a:latin typeface="Playfair Display Bold" panose="00000800000000000000" pitchFamily="2" charset="0"/>
                <a:ea typeface="Source Sans Pro" panose="020B0503030403020204" pitchFamily="34" charset="0"/>
              </a:rPr>
              <a:t>ELCC Study - Astrape Consulting -  Resource ELCC by Technology Type (2024 Winter Portfolio)</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28740" y="930275"/>
            <a:ext cx="8229600" cy="5628836"/>
          </a:xfrm>
        </p:spPr>
        <p:txBody>
          <a:bodyPr>
            <a:normAutofit/>
          </a:bodyPr>
          <a:lstStyle/>
          <a:p>
            <a:pPr>
              <a:spcBef>
                <a:spcPts val="0"/>
              </a:spcBef>
              <a:tabLst>
                <a:tab pos="3600450" algn="l"/>
              </a:tabLst>
            </a:pPr>
            <a:endParaRPr lang="en-US" sz="24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24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Next Steps</a:t>
            </a:r>
          </a:p>
          <a:p>
            <a:pPr lvl="1">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j</a:t>
            </a:r>
          </a:p>
          <a:p>
            <a:pPr lvl="1">
              <a:spcBef>
                <a:spcPts val="0"/>
              </a:spcBef>
              <a:tabLst>
                <a:tab pos="3600450" algn="l"/>
              </a:tabLst>
            </a:pPr>
            <a:endParaRPr lang="en-US" sz="24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E594123-A28C-6F4F-96B4-45E640254901}"/>
              </a:ext>
            </a:extLst>
          </p:cNvPr>
          <p:cNvPicPr>
            <a:picLocks noChangeAspect="1"/>
          </p:cNvPicPr>
          <p:nvPr/>
        </p:nvPicPr>
        <p:blipFill>
          <a:blip r:embed="rId3"/>
          <a:stretch>
            <a:fillRect/>
          </a:stretch>
        </p:blipFill>
        <p:spPr>
          <a:xfrm>
            <a:off x="451704" y="1212748"/>
            <a:ext cx="8001000" cy="5505595"/>
          </a:xfrm>
          <a:prstGeom prst="rect">
            <a:avLst/>
          </a:prstGeom>
        </p:spPr>
      </p:pic>
    </p:spTree>
    <p:extLst>
      <p:ext uri="{BB962C8B-B14F-4D97-AF65-F5344CB8AC3E}">
        <p14:creationId xmlns:p14="http://schemas.microsoft.com/office/powerpoint/2010/main" val="141154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304800"/>
            <a:ext cx="8229600" cy="625475"/>
          </a:xfrm>
        </p:spPr>
        <p:txBody>
          <a:bodyPr>
            <a:normAutofit fontScale="90000"/>
          </a:bodyPr>
          <a:lstStyle/>
          <a:p>
            <a:pPr algn="l"/>
            <a:br>
              <a:rPr kumimoji="0" lang="en-US" sz="2700" b="1" i="0" u="none" strike="noStrike" kern="1200" cap="none" spc="0" normalizeH="0" baseline="0" noProof="0" dirty="0">
                <a:ln>
                  <a:noFill/>
                </a:ln>
                <a:effectLst/>
                <a:uLnTx/>
                <a:uFillTx/>
                <a:latin typeface="Arial" panose="020B0604020202020204"/>
                <a:ea typeface="+mj-ea"/>
                <a:cs typeface="+mj-cs"/>
              </a:rPr>
            </a:br>
            <a:r>
              <a:rPr kumimoji="0" lang="en-US" sz="2700" b="1" i="0" u="none" strike="noStrike" kern="1200" cap="none" spc="0" normalizeH="0" baseline="0" noProof="0" dirty="0">
                <a:ln>
                  <a:noFill/>
                </a:ln>
                <a:effectLst/>
                <a:uLnTx/>
                <a:uFillTx/>
                <a:latin typeface="Playfair Display Bold" panose="00000800000000000000" pitchFamily="2" charset="0"/>
                <a:ea typeface="Source Sans Pro" panose="020B0503030403020204" pitchFamily="34" charset="0"/>
              </a:rPr>
              <a:t>ELCC Study – Next Steps</a:t>
            </a:r>
            <a:br>
              <a:rPr kumimoji="0" lang="en-US" sz="2700" b="1" i="0" u="none" strike="noStrike" kern="1200" cap="none" spc="0" normalizeH="0" baseline="0" noProof="0" dirty="0">
                <a:ln>
                  <a:noFill/>
                </a:ln>
                <a:effectLst/>
                <a:uLnTx/>
                <a:uFillTx/>
                <a:latin typeface="Playfair Display Bold" panose="00000800000000000000" pitchFamily="2" charset="0"/>
                <a:ea typeface="Source Sans Pro" panose="020B0503030403020204" pitchFamily="34" charset="0"/>
              </a:rPr>
            </a:b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28740" y="930275"/>
            <a:ext cx="8229600" cy="5628836"/>
          </a:xfrm>
        </p:spPr>
        <p:txBody>
          <a:bodyPr>
            <a:normAutofit/>
          </a:bodyPr>
          <a:lstStyle/>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Final ELCC Report</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To include also:</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Storage Combinations</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Thermal ELCCs</a:t>
            </a:r>
          </a:p>
          <a:p>
            <a:pPr lvl="2">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ELCC Workshop</a:t>
            </a:r>
          </a:p>
          <a:p>
            <a:pPr lvl="1">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Likely in mid November </a:t>
            </a:r>
          </a:p>
          <a:p>
            <a:pPr lvl="2">
              <a:spcBef>
                <a:spcPts val="0"/>
              </a:spcBef>
              <a:tabLst>
                <a:tab pos="3600450" algn="l"/>
              </a:tabLst>
            </a:pPr>
            <a:endParaRPr lang="en-US" sz="12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507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304800"/>
            <a:ext cx="8229600" cy="625475"/>
          </a:xfrm>
        </p:spPr>
        <p:txBody>
          <a:bodyPr>
            <a:normAutofit fontScale="90000"/>
          </a:bodyPr>
          <a:lstStyle/>
          <a:p>
            <a:pPr algn="l"/>
            <a:br>
              <a:rPr kumimoji="0" lang="en-US" sz="2700" b="1" i="0" u="none" strike="noStrike" kern="1200" cap="none" spc="0" normalizeH="0" baseline="0" noProof="0" dirty="0">
                <a:ln>
                  <a:noFill/>
                </a:ln>
                <a:effectLst/>
                <a:uLnTx/>
                <a:uFillTx/>
                <a:latin typeface="Arial" panose="020B0604020202020204"/>
                <a:ea typeface="+mj-ea"/>
                <a:cs typeface="+mj-cs"/>
              </a:rPr>
            </a:br>
            <a:r>
              <a:rPr lang="en-US" sz="2700" b="1" dirty="0">
                <a:latin typeface="Playfair Display Bold" panose="00000800000000000000" pitchFamily="2" charset="0"/>
                <a:ea typeface="Source Sans Pro" panose="020B0503030403020204" pitchFamily="34" charset="0"/>
              </a:rPr>
              <a:t>2023 Reserve Margin Study </a:t>
            </a: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381000" y="940202"/>
            <a:ext cx="8229600" cy="5628836"/>
          </a:xfrm>
        </p:spPr>
        <p:txBody>
          <a:bodyPr>
            <a:normAutofit lnSpcReduction="10000"/>
          </a:bodyPr>
          <a:lstStyle/>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Update:</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ERCOT and Astrape currently working on scope of work</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Winter 2022 CDR will be used as the input</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Kickoff study in early 2023</a:t>
            </a: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Sensitivities: </a:t>
            </a:r>
          </a:p>
          <a:p>
            <a:pPr lvl="1">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Zonal Impact</a:t>
            </a:r>
          </a:p>
          <a:p>
            <a:pPr lvl="2">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Estimate the impact of zonal constraints on EORM, MERM, and 0.1 LOLE RM.</a:t>
            </a:r>
          </a:p>
          <a:p>
            <a:pPr lvl="1">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Renewable Penetration </a:t>
            </a:r>
          </a:p>
          <a:p>
            <a:pPr lvl="2">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Higher underlying wind and solar penetration</a:t>
            </a:r>
          </a:p>
          <a:p>
            <a:pPr lvl="1">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Energy Storage Participation </a:t>
            </a:r>
          </a:p>
          <a:p>
            <a:pPr lvl="2">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Review market outcomes without the projected battery storage fleet</a:t>
            </a:r>
          </a:p>
          <a:p>
            <a:pPr lvl="1">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EFOR</a:t>
            </a:r>
          </a:p>
          <a:p>
            <a:pPr lvl="2">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Review market outcomes of varying the forced outage rates of the thermal units</a:t>
            </a:r>
          </a:p>
          <a:p>
            <a:pPr lvl="1">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Solar-Battery Storage Reference Resource</a:t>
            </a:r>
          </a:p>
          <a:p>
            <a:pPr lvl="2">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Solar-battery storage system used as the reference resource</a:t>
            </a:r>
          </a:p>
          <a:p>
            <a:pPr lvl="1">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Non-Simulation Sensitivities</a:t>
            </a:r>
          </a:p>
          <a:p>
            <a:pPr lvl="2">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VOLL</a:t>
            </a:r>
          </a:p>
          <a:p>
            <a:pPr lvl="2">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Reference Resource Carrying Cost</a:t>
            </a:r>
          </a:p>
          <a:p>
            <a:pPr lvl="2">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Weather Weightings</a:t>
            </a:r>
          </a:p>
          <a:p>
            <a:pPr lvl="2">
              <a:spcBef>
                <a:spcPts val="0"/>
              </a:spcBef>
              <a:tabLst>
                <a:tab pos="3600450" algn="l"/>
              </a:tabLst>
            </a:pPr>
            <a:r>
              <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Load Forecast Error Distribution</a:t>
            </a:r>
          </a:p>
          <a:p>
            <a:pPr lvl="2">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2">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2">
              <a:spcBef>
                <a:spcPts val="0"/>
              </a:spcBef>
              <a:tabLst>
                <a:tab pos="3600450" algn="l"/>
              </a:tabLst>
            </a:pPr>
            <a:endParaRPr lang="en-US" sz="8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marL="0" indent="0">
              <a:spcBef>
                <a:spcPts val="0"/>
              </a:spcBef>
              <a:buNone/>
              <a:tabLst>
                <a:tab pos="3600450" algn="l"/>
              </a:tabLst>
            </a:pPr>
            <a:endParaRPr lang="en-US" sz="2400" b="0" i="0" u="none" strike="noStrike" dirty="0">
              <a:effectLst/>
              <a:latin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156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304800"/>
            <a:ext cx="8229600" cy="625475"/>
          </a:xfrm>
        </p:spPr>
        <p:txBody>
          <a:bodyPr>
            <a:normAutofit fontScale="90000"/>
          </a:bodyPr>
          <a:lstStyle/>
          <a:p>
            <a:pPr algn="l"/>
            <a:br>
              <a:rPr kumimoji="0" lang="en-US" sz="2700" b="1" i="0" u="none" strike="noStrike" kern="1200" cap="none" spc="0" normalizeH="0" baseline="0" noProof="0" dirty="0">
                <a:ln>
                  <a:noFill/>
                </a:ln>
                <a:effectLst/>
                <a:uLnTx/>
                <a:uFillTx/>
                <a:latin typeface="Arial" panose="020B0604020202020204"/>
                <a:ea typeface="+mj-ea"/>
                <a:cs typeface="+mj-cs"/>
              </a:rPr>
            </a:br>
            <a:r>
              <a:rPr lang="en-US" sz="2700" b="1" dirty="0">
                <a:latin typeface="Playfair Display Bold" panose="00000800000000000000" pitchFamily="2" charset="0"/>
                <a:ea typeface="Source Sans Pro" panose="020B0503030403020204" pitchFamily="34" charset="0"/>
              </a:rPr>
              <a:t>2023 Reserve Margin Study </a:t>
            </a: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381000" y="940202"/>
            <a:ext cx="8229600" cy="5628836"/>
          </a:xfrm>
        </p:spPr>
        <p:txBody>
          <a:bodyPr>
            <a:normAutofit/>
          </a:bodyPr>
          <a:lstStyle/>
          <a:p>
            <a:pPr marL="914400" lvl="2" indent="0">
              <a:spcBef>
                <a:spcPts val="0"/>
              </a:spcBef>
              <a:buNone/>
              <a:tabLst>
                <a:tab pos="3600450" algn="l"/>
              </a:tabLst>
            </a:pPr>
            <a:endParaRPr lang="en-US" sz="8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ERCOT looking for input at November 9</a:t>
            </a:r>
            <a:r>
              <a:rPr lang="en-US" sz="2000" baseline="30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th</a:t>
            </a: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 SAWG on additional sensitivities </a:t>
            </a:r>
          </a:p>
          <a:p>
            <a:pPr lvl="1">
              <a:spcBef>
                <a:spcPts val="0"/>
              </a:spcBef>
              <a:tabLst>
                <a:tab pos="3600450" algn="l"/>
              </a:tabLst>
            </a:pPr>
            <a:r>
              <a:rPr lang="en-GB" sz="1600" b="0" i="0" u="none" strike="noStrike" kern="12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rPr>
              <a:t>Joint SAWG/ERCOT Sensitivity Selection</a:t>
            </a:r>
            <a:endParaRPr lang="en-US" sz="1600" dirty="0">
              <a:solidFill>
                <a:schemeClr val="tx1">
                  <a:lumMod val="50000"/>
                  <a:lumOff val="50000"/>
                </a:schemeClr>
              </a:solidFill>
              <a:latin typeface="Arial" panose="020B0604020202020204" pitchFamily="34" charset="0"/>
            </a:endParaRPr>
          </a:p>
          <a:p>
            <a:pPr lvl="2">
              <a:spcBef>
                <a:spcPts val="0"/>
              </a:spcBef>
              <a:tabLst>
                <a:tab pos="3600450" algn="l"/>
              </a:tabLst>
            </a:pPr>
            <a:r>
              <a:rPr lang="en-GB" sz="1600" b="0" i="0" u="none" strike="noStrike" kern="12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rPr>
              <a:t>Retirement Risk</a:t>
            </a:r>
            <a:endParaRPr lang="en-US" sz="1600" dirty="0">
              <a:solidFill>
                <a:schemeClr val="tx1">
                  <a:lumMod val="50000"/>
                  <a:lumOff val="50000"/>
                </a:schemeClr>
              </a:solidFill>
              <a:latin typeface="Arial" panose="020B0604020202020204" pitchFamily="34" charset="0"/>
            </a:endParaRPr>
          </a:p>
          <a:p>
            <a:pPr lvl="2">
              <a:spcBef>
                <a:spcPts val="0"/>
              </a:spcBef>
              <a:tabLst>
                <a:tab pos="3600450" algn="l"/>
              </a:tabLst>
            </a:pPr>
            <a:r>
              <a:rPr lang="en-GB" sz="1600" b="0" i="0" u="none" strike="noStrike" kern="12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rPr>
              <a:t>Electrification</a:t>
            </a:r>
            <a:endParaRPr lang="en-US" sz="1600" dirty="0">
              <a:solidFill>
                <a:schemeClr val="tx1">
                  <a:lumMod val="50000"/>
                  <a:lumOff val="50000"/>
                </a:schemeClr>
              </a:solidFill>
              <a:latin typeface="Arial" panose="020B0604020202020204" pitchFamily="34" charset="0"/>
            </a:endParaRPr>
          </a:p>
          <a:p>
            <a:pPr lvl="2">
              <a:spcBef>
                <a:spcPts val="0"/>
              </a:spcBef>
              <a:tabLst>
                <a:tab pos="3600450" algn="l"/>
              </a:tabLst>
            </a:pPr>
            <a:r>
              <a:rPr lang="en-GB" sz="1600" b="0" i="0" u="none" strike="noStrike" kern="12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rPr>
              <a:t>Operating Reserves</a:t>
            </a:r>
            <a:endParaRPr lang="en-US" sz="1600" dirty="0">
              <a:solidFill>
                <a:schemeClr val="tx1">
                  <a:lumMod val="50000"/>
                  <a:lumOff val="50000"/>
                </a:schemeClr>
              </a:solidFill>
              <a:latin typeface="Arial" panose="020B0604020202020204" pitchFamily="34" charset="0"/>
            </a:endParaRPr>
          </a:p>
          <a:p>
            <a:pPr lvl="2">
              <a:spcBef>
                <a:spcPts val="0"/>
              </a:spcBef>
              <a:tabLst>
                <a:tab pos="3600450" algn="l"/>
              </a:tabLst>
            </a:pPr>
            <a:r>
              <a:rPr lang="en-GB" sz="1600" b="0" i="0" u="none" strike="noStrike" kern="12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rPr>
              <a:t>Co-Optimization</a:t>
            </a:r>
            <a:endParaRPr lang="en-US" sz="1600" dirty="0">
              <a:solidFill>
                <a:schemeClr val="tx1">
                  <a:lumMod val="50000"/>
                  <a:lumOff val="50000"/>
                </a:schemeClr>
              </a:solidFill>
              <a:latin typeface="Arial" panose="020B0604020202020204" pitchFamily="34" charset="0"/>
            </a:endParaRPr>
          </a:p>
          <a:p>
            <a:pPr lvl="2">
              <a:spcBef>
                <a:spcPts val="0"/>
              </a:spcBef>
              <a:tabLst>
                <a:tab pos="3600450" algn="l"/>
              </a:tabLst>
            </a:pPr>
            <a:r>
              <a:rPr lang="en-GB" sz="1600" b="0" i="0" u="none" strike="noStrike" kern="1200" dirty="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rPr>
              <a:t>Other SAWG Suggestion</a:t>
            </a:r>
          </a:p>
          <a:p>
            <a:pPr marL="0" indent="0">
              <a:spcBef>
                <a:spcPts val="0"/>
              </a:spcBef>
              <a:buNone/>
              <a:tabLst>
                <a:tab pos="3600450" algn="l"/>
              </a:tabLst>
            </a:pPr>
            <a:endParaRPr lang="en-US" sz="2400" b="0" i="0" u="none" strike="noStrike" dirty="0">
              <a:effectLst/>
              <a:latin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041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42970" y="605547"/>
            <a:ext cx="8229600" cy="625475"/>
          </a:xfrm>
        </p:spPr>
        <p:txBody>
          <a:bodyPr>
            <a:normAutofit fontScale="90000"/>
          </a:bodyPr>
          <a:lstStyle/>
          <a:p>
            <a:pPr algn="l"/>
            <a:r>
              <a:rPr lang="en-US" sz="2700" b="1" dirty="0">
                <a:latin typeface="Playfair Display Bold" panose="00000800000000000000" pitchFamily="2" charset="0"/>
              </a:rPr>
              <a:t>CDR Modification Plan Initiatives </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42970" y="914400"/>
            <a:ext cx="8229600" cy="6553200"/>
          </a:xfrm>
        </p:spPr>
        <p:txBody>
          <a:bodyPr>
            <a:normAutofit/>
          </a:bodyPr>
          <a:lstStyle/>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Quarterly Release</a:t>
            </a:r>
          </a:p>
          <a:p>
            <a:pPr marL="685800"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Post CDR reports on a quarterly basis that provide resource adequacy summaries as of the start of each future season (spring, summer, fall, winter) going out five years.</a:t>
            </a:r>
          </a:p>
          <a:p>
            <a:pPr marL="685800"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Requires NPRR</a:t>
            </a:r>
          </a:p>
          <a:p>
            <a:pPr marL="400050" lvl="1" indent="0">
              <a:spcBef>
                <a:spcPts val="0"/>
              </a:spcBef>
              <a:buNone/>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Separate Main and Data Reports </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Reconstitute the CDR into a main report in PowerPoint that features charts, tables, highlight text, and a link to the supporting data report. The data report consists of a dynamic dashboard using the Tableau Public data visualization platform, with access to detailed data tables.</a:t>
            </a:r>
          </a:p>
          <a:p>
            <a:pPr marL="457200" lvl="1" indent="0">
              <a:spcBef>
                <a:spcPts val="0"/>
              </a:spcBef>
              <a:buNone/>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Resource Adequacy Scorecard</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The main report includes a resource adequacy scorecard that shows how the forecasted resource portfolio performs on a range of forward-looking measures. Examples include:</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Capacity Reserve Margin relative to EORM, MERM, and reliability-based levels.</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Energy adequacy measures, such as (1) seasonal Expected Unserved Energy (EUE) as a percentage of total energy relative to a standards-based level, (2) EUE depth</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Extreme net load risk measures for both capacity and energy. Examples of capacity measures include resource capacity margins needed to cover an extreme seasonal net load ramp and a worst-case net load scenario. An example of an energy measure is the Expected Unserved Ramp (EUR) for given periods.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Requires PUCT rulemaking and approval</a:t>
            </a:r>
          </a:p>
          <a:p>
            <a:pPr marL="685800" lvl="1" indent="-228600">
              <a:spcBef>
                <a:spcPts val="0"/>
              </a:spcBef>
              <a:buAutoNum type="arabicPeriod"/>
              <a:tabLst>
                <a:tab pos="3600450" algn="l"/>
              </a:tabLst>
            </a:pPr>
            <a:endPar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7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2">
              <a:spcBef>
                <a:spcPts val="0"/>
              </a:spcBef>
            </a:pPr>
            <a:endParaRPr lang="en-US" sz="17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619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42970" y="605547"/>
            <a:ext cx="8229600" cy="625475"/>
          </a:xfrm>
        </p:spPr>
        <p:txBody>
          <a:bodyPr>
            <a:normAutofit fontScale="90000"/>
          </a:bodyPr>
          <a:lstStyle/>
          <a:p>
            <a:pPr algn="l"/>
            <a:r>
              <a:rPr lang="en-US" sz="2700" b="1" dirty="0">
                <a:latin typeface="Playfair Display Bold" panose="00000800000000000000" pitchFamily="2" charset="0"/>
              </a:rPr>
              <a:t>CDR Modification Plan Initiatives </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42970" y="914400"/>
            <a:ext cx="8229600" cy="6553200"/>
          </a:xfrm>
        </p:spPr>
        <p:txBody>
          <a:bodyPr>
            <a:normAutofit/>
          </a:bodyPr>
          <a:lstStyle/>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ELCC/UCAP</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Switch to Effective Load Carrying Capability (ELCC) values for inverter-based resources (wind, solar, energy storage). </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Switch to Unforced Capacity (UCAP) values for thermal resources, which involves lowering the seasonal sustained capacity ratings based on actual forced outage rates.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Requires PUCT Rulemaking and rule language pertaining to capacity accreditation </a:t>
            </a: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Reporting of Reserve Margins for Multiple Hours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Report Reserve Margins for selected hours for each season that have the highest net load risks. </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Requires PUCT Rulemaking and approval of the multiple hour approval </a:t>
            </a: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Reserve Margin Scenarios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For risk assessment purposes, include scenarios with different Reserve Margin outcomes. Scenario assumption examples include the following:</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Use alternative load forecasts.</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Modify the forecasted planned resource capacity based on different sets of eligibility criteria.</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Incorporate the capacity impacts of Unconfirmed Retirements as defined in the current CDR reports.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Need NPRR if not part of a PUCT Rulemaking </a:t>
            </a:r>
          </a:p>
          <a:p>
            <a:pPr>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2">
              <a:spcBef>
                <a:spcPts val="0"/>
              </a:spcBef>
              <a:tabLst>
                <a:tab pos="3600450" algn="l"/>
              </a:tabLst>
            </a:pPr>
            <a:endParaRPr lang="en-US" sz="12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marL="685800" lvl="1" indent="-228600">
              <a:spcBef>
                <a:spcPts val="0"/>
              </a:spcBef>
              <a:buAutoNum type="arabicPeriod"/>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2">
              <a:spcBef>
                <a:spcPts val="0"/>
              </a:spcBef>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6392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42970" y="605547"/>
            <a:ext cx="8229600" cy="625475"/>
          </a:xfrm>
        </p:spPr>
        <p:txBody>
          <a:bodyPr>
            <a:normAutofit fontScale="90000"/>
          </a:bodyPr>
          <a:lstStyle/>
          <a:p>
            <a:pPr algn="l"/>
            <a:r>
              <a:rPr lang="en-US" sz="2700" b="1" dirty="0">
                <a:latin typeface="Playfair Display Bold" panose="00000800000000000000" pitchFamily="2" charset="0"/>
              </a:rPr>
              <a:t>CDR Modification Plan Initiatives </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42970" y="914400"/>
            <a:ext cx="8229600" cy="6553200"/>
          </a:xfrm>
        </p:spPr>
        <p:txBody>
          <a:bodyPr>
            <a:normAutofit/>
          </a:bodyPr>
          <a:lstStyle/>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Modify CDR Inclusion Eligibility for Planned Projects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Add an additional criterion for including planned capacity in the CDR: Receipt of a TSP written notice from the Interconnecting Entity that the IE has provided a notice to proceed with the interconnection facility construction and has proof of financial security to fund the facility construction. </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Requires NPRR</a:t>
            </a: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Include Unconfirmed Retirements in Reserve Margins </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Include Unconfirmed Retirement capacity as a resource line item that impacts the CDR Reserve Margin and other measures.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Requires NPRR</a:t>
            </a: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Multiple Solar Regions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Develop two or three Solar Regions for ELCC estimation and geographical reporting (e.g., Far West, West and non-West).</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Requires NPRR</a:t>
            </a: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LFL Reporting </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Incorporate Large Flexible Load information in the CDR per the LFL white paper approved by the LFL Task Force (Issue number LFL-49).</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Require NPRR</a:t>
            </a: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2">
              <a:spcBef>
                <a:spcPts val="0"/>
              </a:spcBef>
              <a:tabLst>
                <a:tab pos="3600450" algn="l"/>
              </a:tabLst>
            </a:pPr>
            <a:endParaRPr lang="en-US" sz="12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marL="685800" lvl="1" indent="-228600">
              <a:spcBef>
                <a:spcPts val="0"/>
              </a:spcBef>
              <a:buAutoNum type="arabicPeriod"/>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2">
              <a:spcBef>
                <a:spcPts val="0"/>
              </a:spcBef>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3053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42970" y="605547"/>
            <a:ext cx="8229600" cy="625475"/>
          </a:xfrm>
        </p:spPr>
        <p:txBody>
          <a:bodyPr>
            <a:normAutofit fontScale="90000"/>
          </a:bodyPr>
          <a:lstStyle/>
          <a:p>
            <a:pPr algn="l"/>
            <a:r>
              <a:rPr lang="en-US" sz="2700" b="1" dirty="0">
                <a:latin typeface="Playfair Display Bold" panose="00000800000000000000" pitchFamily="2" charset="0"/>
              </a:rPr>
              <a:t>CDR Modification Plan Initiatives </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42970" y="914400"/>
            <a:ext cx="8229600" cy="6553200"/>
          </a:xfrm>
        </p:spPr>
        <p:txBody>
          <a:bodyPr>
            <a:normAutofit/>
          </a:bodyPr>
          <a:lstStyle/>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Report Total Unregistered DG</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Include a new demand adjustment line item for Unregistered Distributed Generation (principally rooftop solar). Unregistered DG is accounted for in the Long-Term Load Forecast, and there is an Unregistered DG report that captures most of the capacity. This initiative is intended to consolidate and expand the reported capacity amounts. </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May need NPRR language that addresses DG forecasting if stakeholders want that formally included in the CDR. </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Requires NPRR language to remove the facility reporting size threshold in the Unregistered DG report, or establish another data collection mechanism in lieu of the one used for the Unregistered DG report (load profile submissions from competitive areas, and Excel form submissions from NOIEs.</a:t>
            </a: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Capacity contribution for fossil fueled SODGs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Assign a capacity contribution for fossil fueled Settlement Only Distributed Generators (SODGs). These SODGs are currently identified in the CDR report, but are not included in the Reserve Margin calculation.</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Requires an NPRR (preliminary draft NPRR was prepared and presented to SAWG in May 2021).</a:t>
            </a: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DG breakout of ERS Generator and Load capacity</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Divide the current single “Emergency Response Service” capacity line item into two items distinguishing capacity associated with Distributed Generators and Load Resources.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May require NPRR</a:t>
            </a:r>
          </a:p>
          <a:p>
            <a:pPr>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2">
              <a:spcBef>
                <a:spcPts val="0"/>
              </a:spcBef>
              <a:tabLst>
                <a:tab pos="3600450" algn="l"/>
              </a:tabLst>
            </a:pPr>
            <a:endParaRPr lang="en-US" sz="12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marL="685800" lvl="1" indent="-228600">
              <a:spcBef>
                <a:spcPts val="0"/>
              </a:spcBef>
              <a:buAutoNum type="arabicPeriod"/>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2">
              <a:spcBef>
                <a:spcPts val="0"/>
              </a:spcBef>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415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42970" y="605547"/>
            <a:ext cx="8229600" cy="625475"/>
          </a:xfrm>
        </p:spPr>
        <p:txBody>
          <a:bodyPr>
            <a:normAutofit fontScale="90000"/>
          </a:bodyPr>
          <a:lstStyle/>
          <a:p>
            <a:pPr algn="l"/>
            <a:r>
              <a:rPr lang="en-US" sz="2700" b="1" dirty="0">
                <a:latin typeface="Playfair Display Bold" panose="00000800000000000000" pitchFamily="2" charset="0"/>
              </a:rPr>
              <a:t>Other Business</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42970" y="914400"/>
            <a:ext cx="8229600" cy="6553200"/>
          </a:xfrm>
        </p:spPr>
        <p:txBody>
          <a:bodyPr>
            <a:normAutofit/>
          </a:bodyPr>
          <a:lstStyle/>
          <a:p>
            <a:pPr>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Next SAWG: November 9</a:t>
            </a:r>
            <a:r>
              <a:rPr lang="en-US" sz="2000" baseline="30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th</a:t>
            </a: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Long Term Load Forecast Presentation</a:t>
            </a:r>
          </a:p>
          <a:p>
            <a:pPr lvl="1">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Feedback on 2023 Reserve Margin Sensitivities</a:t>
            </a:r>
          </a:p>
          <a:p>
            <a:pPr lvl="1">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Astrape ELCC Report</a:t>
            </a:r>
          </a:p>
          <a:p>
            <a:pPr lvl="1">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ELCC Workshop</a:t>
            </a:r>
          </a:p>
          <a:p>
            <a:pPr lvl="1">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~November 14</a:t>
            </a:r>
            <a:r>
              <a:rPr lang="en-US" sz="2000" baseline="30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th</a:t>
            </a: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-16</a:t>
            </a:r>
            <a:r>
              <a:rPr lang="en-US" sz="2000" baseline="30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th</a:t>
            </a:r>
          </a:p>
          <a:p>
            <a:pPr lvl="1">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CDR &amp; SARA Release</a:t>
            </a:r>
          </a:p>
          <a:p>
            <a:pPr lvl="1">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Plan to release both at same time</a:t>
            </a:r>
          </a:p>
          <a:p>
            <a:pPr lvl="1">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~Last week of November </a:t>
            </a:r>
          </a:p>
          <a:p>
            <a:pPr>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2">
              <a:spcBef>
                <a:spcPts val="0"/>
              </a:spcBef>
              <a:tabLst>
                <a:tab pos="3600450" algn="l"/>
              </a:tabLst>
            </a:pPr>
            <a:endParaRPr lang="en-US" sz="12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marL="685800" lvl="1" indent="-228600">
              <a:spcBef>
                <a:spcPts val="0"/>
              </a:spcBef>
              <a:buAutoNum type="arabicPeriod"/>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2">
              <a:spcBef>
                <a:spcPts val="0"/>
              </a:spcBef>
            </a:pPr>
            <a:endParaRPr lang="en-US" sz="1600" dirty="0">
              <a:solidFill>
                <a:schemeClr val="tx1">
                  <a:lumMod val="50000"/>
                  <a:lumOff val="50000"/>
                </a:schemeClr>
              </a:solidFill>
              <a:latin typeface="Arial" panose="020B0604020202020204" pitchFamily="34" charset="0"/>
              <a:cs typeface="Arial" panose="020B0604020202020204" pitchFamily="34" charset="0"/>
            </a:endParaRPr>
          </a:p>
          <a:p>
            <a:pPr lvl="2">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4281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304800"/>
            <a:ext cx="8229600" cy="625475"/>
          </a:xfrm>
        </p:spPr>
        <p:txBody>
          <a:bodyPr>
            <a:normAutofit fontScale="90000"/>
          </a:bodyPr>
          <a:lstStyle/>
          <a:p>
            <a:pPr algn="l"/>
            <a:br>
              <a:rPr kumimoji="0" lang="en-US" sz="2700" b="1" i="0" u="none" strike="noStrike" kern="1200" cap="none" spc="0" normalizeH="0" baseline="0" noProof="0" dirty="0">
                <a:ln>
                  <a:noFill/>
                </a:ln>
                <a:effectLst/>
                <a:uLnTx/>
                <a:uFillTx/>
                <a:latin typeface="Arial" panose="020B0604020202020204"/>
                <a:ea typeface="+mj-ea"/>
                <a:cs typeface="+mj-cs"/>
              </a:rPr>
            </a:br>
            <a:r>
              <a:rPr lang="en-US" sz="2700" b="1" dirty="0">
                <a:latin typeface="Playfair Display Bold" panose="00000800000000000000" pitchFamily="2" charset="0"/>
                <a:ea typeface="Source Sans Pro" panose="020B0503030403020204" pitchFamily="34" charset="0"/>
                <a:cs typeface="+mj-cs"/>
              </a:rPr>
              <a:t>Zonal Supply Deliverability Study </a:t>
            </a:r>
            <a:r>
              <a:rPr kumimoji="0" lang="en-US" sz="2700" b="1" i="0" u="none" strike="noStrike" kern="1200" cap="none" spc="0" normalizeH="0" baseline="0" noProof="0" dirty="0">
                <a:ln>
                  <a:noFill/>
                </a:ln>
                <a:effectLst/>
                <a:uLnTx/>
                <a:uFillTx/>
                <a:latin typeface="Playfair Display Bold" panose="00000800000000000000" pitchFamily="2" charset="0"/>
                <a:ea typeface="Source Sans Pro" panose="020B0503030403020204" pitchFamily="34" charset="0"/>
              </a:rPr>
              <a:t>– Astrape Consulting </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28740" y="930275"/>
            <a:ext cx="8229600" cy="5628836"/>
          </a:xfrm>
        </p:spPr>
        <p:txBody>
          <a:bodyPr>
            <a:normAutofit/>
          </a:bodyPr>
          <a:lstStyle/>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Proof of concept type study for use in 2023 Reserve Margin Study </a:t>
            </a:r>
          </a:p>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Background</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Determine base reliability assuming full transmission deliverability, and then coal capacity was retired until the system reached ~.1 LOLE</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Then switched out full transmission deliverability group for a more constrained </a:t>
            </a:r>
            <a:r>
              <a:rPr lang="en-US" sz="1600" dirty="0" err="1">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grou</a:t>
            </a: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Study Approaches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Perfect Capacity </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Starting with the constrained group results, perfect capacity was added to each zone iteratively with the objective of adding the minimal net capacity in aggregate across ERCOT to achieve 0.1 LOLE in all zones</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Meeting this objective required reducing capacity in some zones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Transmission </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Starting with the constrained group results, transmission limits were relaxed on each internal ERCOT transmission tie iteratively with the objective of minimal net adjustments to transmission capability across all zonal ties to meet 0.1 LOLE in all zones</a:t>
            </a: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503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304800"/>
            <a:ext cx="8229600" cy="838200"/>
          </a:xfrm>
        </p:spPr>
        <p:txBody>
          <a:bodyPr>
            <a:normAutofit fontScale="90000"/>
          </a:bodyPr>
          <a:lstStyle/>
          <a:p>
            <a:pPr algn="l"/>
            <a:br>
              <a:rPr kumimoji="0" lang="en-US" sz="2700" b="1" i="0" u="none" strike="noStrike" kern="1200" cap="none" spc="0" normalizeH="0" baseline="0" noProof="0" dirty="0">
                <a:ln>
                  <a:noFill/>
                </a:ln>
                <a:effectLst/>
                <a:uLnTx/>
                <a:uFillTx/>
                <a:latin typeface="Arial" panose="020B0604020202020204"/>
                <a:ea typeface="+mj-ea"/>
                <a:cs typeface="+mj-cs"/>
              </a:rPr>
            </a:br>
            <a:r>
              <a:rPr lang="en-US" sz="2700" b="1" dirty="0">
                <a:latin typeface="Playfair Display Bold" panose="00000800000000000000" pitchFamily="2" charset="0"/>
                <a:ea typeface="Source Sans Pro" panose="020B0503030403020204" pitchFamily="34" charset="0"/>
                <a:cs typeface="+mj-cs"/>
              </a:rPr>
              <a:t>Zonal Supply Deliverability Study </a:t>
            </a:r>
            <a:r>
              <a:rPr kumimoji="0" lang="en-US" sz="2700" b="1" i="0" u="none" strike="noStrike" kern="1200" cap="none" spc="0" normalizeH="0" baseline="0" noProof="0" dirty="0">
                <a:ln>
                  <a:noFill/>
                </a:ln>
                <a:effectLst/>
                <a:uLnTx/>
                <a:uFillTx/>
                <a:latin typeface="Playfair Display Bold" panose="00000800000000000000" pitchFamily="2" charset="0"/>
                <a:ea typeface="Source Sans Pro" panose="020B0503030403020204" pitchFamily="34" charset="0"/>
              </a:rPr>
              <a:t>– Astrape Consulting – 2026 Perfect Capacity Results</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28740" y="930275"/>
            <a:ext cx="8229600" cy="5628836"/>
          </a:xfrm>
        </p:spPr>
        <p:txBody>
          <a:bodyPr>
            <a:normAutofit/>
          </a:bodyPr>
          <a:lstStyle/>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36BA3EA-20D1-F8FE-7176-A0A903F5AE8E}"/>
              </a:ext>
            </a:extLst>
          </p:cNvPr>
          <p:cNvPicPr>
            <a:picLocks noChangeAspect="1"/>
          </p:cNvPicPr>
          <p:nvPr/>
        </p:nvPicPr>
        <p:blipFill>
          <a:blip r:embed="rId3"/>
          <a:stretch>
            <a:fillRect/>
          </a:stretch>
        </p:blipFill>
        <p:spPr>
          <a:xfrm>
            <a:off x="462940" y="1337891"/>
            <a:ext cx="8218120" cy="4182218"/>
          </a:xfrm>
          <a:prstGeom prst="rect">
            <a:avLst/>
          </a:prstGeom>
        </p:spPr>
      </p:pic>
      <p:pic>
        <p:nvPicPr>
          <p:cNvPr id="6" name="Picture 5">
            <a:extLst>
              <a:ext uri="{FF2B5EF4-FFF2-40B4-BE49-F238E27FC236}">
                <a16:creationId xmlns:a16="http://schemas.microsoft.com/office/drawing/2014/main" id="{B14092F4-9AC3-3027-94AC-8318EF9B2212}"/>
              </a:ext>
            </a:extLst>
          </p:cNvPr>
          <p:cNvPicPr>
            <a:picLocks noChangeAspect="1"/>
          </p:cNvPicPr>
          <p:nvPr/>
        </p:nvPicPr>
        <p:blipFill>
          <a:blip r:embed="rId4"/>
          <a:stretch>
            <a:fillRect/>
          </a:stretch>
        </p:blipFill>
        <p:spPr>
          <a:xfrm>
            <a:off x="552580" y="1205759"/>
            <a:ext cx="8162680" cy="5472234"/>
          </a:xfrm>
          <a:prstGeom prst="rect">
            <a:avLst/>
          </a:prstGeom>
        </p:spPr>
      </p:pic>
    </p:spTree>
    <p:extLst>
      <p:ext uri="{BB962C8B-B14F-4D97-AF65-F5344CB8AC3E}">
        <p14:creationId xmlns:p14="http://schemas.microsoft.com/office/powerpoint/2010/main" val="156434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304800"/>
            <a:ext cx="8229600" cy="838200"/>
          </a:xfrm>
        </p:spPr>
        <p:txBody>
          <a:bodyPr>
            <a:normAutofit fontScale="90000"/>
          </a:bodyPr>
          <a:lstStyle/>
          <a:p>
            <a:pPr algn="l"/>
            <a:br>
              <a:rPr kumimoji="0" lang="en-US" sz="2700" b="1" i="0" u="none" strike="noStrike" kern="1200" cap="none" spc="0" normalizeH="0" baseline="0" noProof="0" dirty="0">
                <a:ln>
                  <a:noFill/>
                </a:ln>
                <a:effectLst/>
                <a:uLnTx/>
                <a:uFillTx/>
                <a:latin typeface="Arial" panose="020B0604020202020204"/>
                <a:ea typeface="+mj-ea"/>
                <a:cs typeface="+mj-cs"/>
              </a:rPr>
            </a:br>
            <a:r>
              <a:rPr lang="en-US" sz="2700" b="1" dirty="0">
                <a:latin typeface="Playfair Display Bold" panose="00000800000000000000" pitchFamily="2" charset="0"/>
                <a:ea typeface="Source Sans Pro" panose="020B0503030403020204" pitchFamily="34" charset="0"/>
                <a:cs typeface="+mj-cs"/>
              </a:rPr>
              <a:t>Zonal Supply Deliverability Study </a:t>
            </a:r>
            <a:r>
              <a:rPr kumimoji="0" lang="en-US" sz="2700" b="1" i="0" u="none" strike="noStrike" kern="1200" cap="none" spc="0" normalizeH="0" baseline="0" noProof="0" dirty="0">
                <a:ln>
                  <a:noFill/>
                </a:ln>
                <a:effectLst/>
                <a:uLnTx/>
                <a:uFillTx/>
                <a:latin typeface="Playfair Display Bold" panose="00000800000000000000" pitchFamily="2" charset="0"/>
                <a:ea typeface="Source Sans Pro" panose="020B0503030403020204" pitchFamily="34" charset="0"/>
              </a:rPr>
              <a:t>– Astrape Consulting – 2026 Transmission Capability Results</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28740" y="930275"/>
            <a:ext cx="8229600" cy="5628836"/>
          </a:xfrm>
        </p:spPr>
        <p:txBody>
          <a:bodyPr>
            <a:normAutofit/>
          </a:bodyPr>
          <a:lstStyle/>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36BA3EA-20D1-F8FE-7176-A0A903F5AE8E}"/>
              </a:ext>
            </a:extLst>
          </p:cNvPr>
          <p:cNvPicPr>
            <a:picLocks noChangeAspect="1"/>
          </p:cNvPicPr>
          <p:nvPr/>
        </p:nvPicPr>
        <p:blipFill>
          <a:blip r:embed="rId3"/>
          <a:stretch>
            <a:fillRect/>
          </a:stretch>
        </p:blipFill>
        <p:spPr>
          <a:xfrm>
            <a:off x="462940" y="1337891"/>
            <a:ext cx="8218120" cy="4182218"/>
          </a:xfrm>
          <a:prstGeom prst="rect">
            <a:avLst/>
          </a:prstGeom>
        </p:spPr>
      </p:pic>
    </p:spTree>
    <p:extLst>
      <p:ext uri="{BB962C8B-B14F-4D97-AF65-F5344CB8AC3E}">
        <p14:creationId xmlns:p14="http://schemas.microsoft.com/office/powerpoint/2010/main" val="161609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304800"/>
            <a:ext cx="8229600" cy="625475"/>
          </a:xfrm>
        </p:spPr>
        <p:txBody>
          <a:bodyPr>
            <a:normAutofit fontScale="90000"/>
          </a:bodyPr>
          <a:lstStyle/>
          <a:p>
            <a:pPr algn="l"/>
            <a:br>
              <a:rPr kumimoji="0" lang="en-US" sz="2700" b="1" i="0" u="none" strike="noStrike" kern="1200" cap="none" spc="0" normalizeH="0" baseline="0" noProof="0">
                <a:ln>
                  <a:noFill/>
                </a:ln>
                <a:effectLst/>
                <a:uLnTx/>
                <a:uFillTx/>
                <a:latin typeface="Arial" panose="020B0604020202020204"/>
                <a:ea typeface="+mj-ea"/>
                <a:cs typeface="+mj-cs"/>
              </a:rPr>
            </a:br>
            <a:r>
              <a:rPr kumimoji="0" lang="en-US" sz="2700" b="1" i="0" u="none" strike="noStrike" kern="1200" cap="none" spc="0" normalizeH="0" baseline="0" noProof="0">
                <a:ln>
                  <a:noFill/>
                </a:ln>
                <a:effectLst/>
                <a:uLnTx/>
                <a:uFillTx/>
                <a:latin typeface="Playfair Display Bold" panose="00000800000000000000" pitchFamily="2" charset="0"/>
                <a:ea typeface="Source Sans Pro" panose="020B0503030403020204" pitchFamily="34" charset="0"/>
              </a:rPr>
              <a:t>ELCC </a:t>
            </a:r>
            <a:r>
              <a:rPr kumimoji="0" lang="en-US" sz="2700" b="1" i="0" u="none" strike="noStrike" kern="1200" cap="none" spc="0" normalizeH="0" baseline="0" noProof="0" dirty="0">
                <a:ln>
                  <a:noFill/>
                </a:ln>
                <a:effectLst/>
                <a:uLnTx/>
                <a:uFillTx/>
                <a:latin typeface="Playfair Display Bold" panose="00000800000000000000" pitchFamily="2" charset="0"/>
                <a:ea typeface="Source Sans Pro" panose="020B0503030403020204" pitchFamily="34" charset="0"/>
              </a:rPr>
              <a:t>Study – Astrape Consulting </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28740" y="930275"/>
            <a:ext cx="8229600" cy="5628836"/>
          </a:xfrm>
        </p:spPr>
        <p:txBody>
          <a:bodyPr>
            <a:normAutofit lnSpcReduction="10000"/>
          </a:bodyPr>
          <a:lstStyle/>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ELCC Study SERVM Simulations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Solar 0 – 40 GW</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Wind 0 – 50 GW</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Storage 0 – 12 GW</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Analyze 2,4,8-hour durations</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Location Effects of Wind</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Location Effects of Solar</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Technology Effects of Solar</a:t>
            </a: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ELCC Finding Summary (see next slide)</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Solar</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Initially (5-10 GW) solar flattens net load shape and has antagonistic relationship with storage. At higher penetrations solar ELCC is higher with more storage. Solar also exhibits a persistent, but much smaller synergistic relationship with wind penetration.</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Wind</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Wind has consistent synergy with solar driven by profile differences in wind and solar. Wind pushes net load earlier in the day. Solar pushes net load later in the day. These effects allow the other technology to provide more reliability value.</a:t>
            </a:r>
          </a:p>
          <a:p>
            <a:pPr lvl="2">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Minimal interactive effects are seen between wind and storage with a small antagonistic effect at low storage penetration. </a:t>
            </a:r>
          </a:p>
          <a:p>
            <a:pPr>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Storage</a:t>
            </a:r>
          </a:p>
          <a:p>
            <a:pPr lvl="1">
              <a:spcBef>
                <a:spcPts val="0"/>
              </a:spcBef>
              <a:tabLst>
                <a:tab pos="3600450" algn="l"/>
              </a:tabLst>
            </a:pPr>
            <a:r>
              <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Storage ELCC has a strong synergy with solar particularly at high solar penetration (&gt;20 GW).</a:t>
            </a:r>
          </a:p>
          <a:p>
            <a:pPr>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353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304800"/>
            <a:ext cx="8229600" cy="784225"/>
          </a:xfrm>
        </p:spPr>
        <p:txBody>
          <a:bodyPr>
            <a:normAutofit fontScale="90000"/>
          </a:bodyPr>
          <a:lstStyle/>
          <a:p>
            <a:pPr algn="l"/>
            <a:br>
              <a:rPr kumimoji="0" lang="en-US" sz="2700" b="1" i="0" u="none" strike="noStrike" kern="1200" cap="none" spc="0" normalizeH="0" baseline="0" noProof="0" dirty="0">
                <a:ln>
                  <a:noFill/>
                </a:ln>
                <a:effectLst/>
                <a:uLnTx/>
                <a:uFillTx/>
                <a:latin typeface="Arial" panose="020B0604020202020204"/>
                <a:ea typeface="+mj-ea"/>
                <a:cs typeface="+mj-cs"/>
              </a:rPr>
            </a:br>
            <a:r>
              <a:rPr kumimoji="0" lang="en-US" sz="2700" b="1" i="0" u="none" strike="noStrike" kern="1200" cap="none" spc="0" normalizeH="0" baseline="0" noProof="0" dirty="0">
                <a:ln>
                  <a:noFill/>
                </a:ln>
                <a:effectLst/>
                <a:uLnTx/>
                <a:uFillTx/>
                <a:latin typeface="Playfair Display Bold" panose="00000800000000000000" pitchFamily="2" charset="0"/>
                <a:ea typeface="Source Sans Pro" panose="020B0503030403020204" pitchFamily="34" charset="0"/>
              </a:rPr>
              <a:t>ELCC Study - </a:t>
            </a:r>
            <a:r>
              <a:rPr lang="en-US" sz="2700" b="1" dirty="0">
                <a:latin typeface="Playfair Display Bold" panose="00000800000000000000" pitchFamily="2" charset="0"/>
                <a:ea typeface="Source Sans Pro" panose="020B0503030403020204" pitchFamily="34" charset="0"/>
              </a:rPr>
              <a:t>Astrape Consulting - Summer ELCC Surface </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28740" y="930275"/>
            <a:ext cx="8229600" cy="5628836"/>
          </a:xfrm>
        </p:spPr>
        <p:txBody>
          <a:bodyPr>
            <a:normAutofit/>
          </a:bodyPr>
          <a:lstStyle/>
          <a:p>
            <a:pPr>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48BE617-67F5-FE98-7D68-283B000397DC}"/>
              </a:ext>
            </a:extLst>
          </p:cNvPr>
          <p:cNvPicPr>
            <a:picLocks noChangeAspect="1"/>
          </p:cNvPicPr>
          <p:nvPr/>
        </p:nvPicPr>
        <p:blipFill>
          <a:blip r:embed="rId3"/>
          <a:stretch>
            <a:fillRect/>
          </a:stretch>
        </p:blipFill>
        <p:spPr>
          <a:xfrm>
            <a:off x="4987295" y="1143000"/>
            <a:ext cx="3970967" cy="2743200"/>
          </a:xfrm>
          <a:prstGeom prst="rect">
            <a:avLst/>
          </a:prstGeom>
        </p:spPr>
      </p:pic>
      <p:pic>
        <p:nvPicPr>
          <p:cNvPr id="8" name="Picture 7">
            <a:extLst>
              <a:ext uri="{FF2B5EF4-FFF2-40B4-BE49-F238E27FC236}">
                <a16:creationId xmlns:a16="http://schemas.microsoft.com/office/drawing/2014/main" id="{4CCFA5E9-6DE5-AA1A-CFFB-EF91D4D60B32}"/>
              </a:ext>
            </a:extLst>
          </p:cNvPr>
          <p:cNvPicPr>
            <a:picLocks noChangeAspect="1"/>
          </p:cNvPicPr>
          <p:nvPr/>
        </p:nvPicPr>
        <p:blipFill>
          <a:blip r:embed="rId4"/>
          <a:stretch>
            <a:fillRect/>
          </a:stretch>
        </p:blipFill>
        <p:spPr>
          <a:xfrm>
            <a:off x="4979893" y="3810000"/>
            <a:ext cx="4001269" cy="2857500"/>
          </a:xfrm>
          <a:prstGeom prst="rect">
            <a:avLst/>
          </a:prstGeom>
        </p:spPr>
      </p:pic>
      <p:pic>
        <p:nvPicPr>
          <p:cNvPr id="4" name="Picture 3">
            <a:extLst>
              <a:ext uri="{FF2B5EF4-FFF2-40B4-BE49-F238E27FC236}">
                <a16:creationId xmlns:a16="http://schemas.microsoft.com/office/drawing/2014/main" id="{47990940-14DA-6BC5-6043-033A38F7A502}"/>
              </a:ext>
            </a:extLst>
          </p:cNvPr>
          <p:cNvPicPr>
            <a:picLocks noChangeAspect="1"/>
          </p:cNvPicPr>
          <p:nvPr/>
        </p:nvPicPr>
        <p:blipFill>
          <a:blip r:embed="rId5"/>
          <a:stretch>
            <a:fillRect/>
          </a:stretch>
        </p:blipFill>
        <p:spPr>
          <a:xfrm>
            <a:off x="392545" y="1153743"/>
            <a:ext cx="3959754" cy="2857501"/>
          </a:xfrm>
          <a:prstGeom prst="rect">
            <a:avLst/>
          </a:prstGeom>
        </p:spPr>
      </p:pic>
    </p:spTree>
    <p:extLst>
      <p:ext uri="{BB962C8B-B14F-4D97-AF65-F5344CB8AC3E}">
        <p14:creationId xmlns:p14="http://schemas.microsoft.com/office/powerpoint/2010/main" val="268989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304800"/>
            <a:ext cx="8229600" cy="763447"/>
          </a:xfrm>
        </p:spPr>
        <p:txBody>
          <a:bodyPr>
            <a:normAutofit fontScale="90000"/>
          </a:bodyPr>
          <a:lstStyle/>
          <a:p>
            <a:pPr algn="l"/>
            <a:br>
              <a:rPr kumimoji="0" lang="en-US" sz="2700" b="1" i="0" u="none" strike="noStrike" kern="1200" cap="none" spc="0" normalizeH="0" baseline="0" noProof="0" dirty="0">
                <a:ln>
                  <a:noFill/>
                </a:ln>
                <a:effectLst/>
                <a:uLnTx/>
                <a:uFillTx/>
                <a:latin typeface="Arial" panose="020B0604020202020204"/>
                <a:ea typeface="+mj-ea"/>
                <a:cs typeface="+mj-cs"/>
              </a:rPr>
            </a:br>
            <a:r>
              <a:rPr kumimoji="0" lang="en-US" sz="2700" b="1" i="0" u="none" strike="noStrike" kern="1200" cap="none" spc="0" normalizeH="0" baseline="0" noProof="0" dirty="0">
                <a:ln>
                  <a:noFill/>
                </a:ln>
                <a:effectLst/>
                <a:uLnTx/>
                <a:uFillTx/>
                <a:latin typeface="Playfair Display Bold" panose="00000800000000000000" pitchFamily="2" charset="0"/>
                <a:ea typeface="Source Sans Pro" panose="020B0503030403020204" pitchFamily="34" charset="0"/>
              </a:rPr>
              <a:t>ELCC Study </a:t>
            </a:r>
            <a:r>
              <a:rPr lang="en-US" sz="2700" b="1" dirty="0">
                <a:latin typeface="Playfair Display Bold" panose="00000800000000000000" pitchFamily="2" charset="0"/>
                <a:ea typeface="Source Sans Pro" panose="020B0503030403020204" pitchFamily="34" charset="0"/>
              </a:rPr>
              <a:t>– Astrape Consulting -</a:t>
            </a:r>
            <a:r>
              <a:rPr kumimoji="0" lang="en-US" sz="2700" b="1" i="0" u="none" strike="noStrike" kern="1200" cap="none" spc="0" normalizeH="0" baseline="0" noProof="0" dirty="0">
                <a:ln>
                  <a:noFill/>
                </a:ln>
                <a:effectLst/>
                <a:uLnTx/>
                <a:uFillTx/>
                <a:latin typeface="Playfair Display Bold" panose="00000800000000000000" pitchFamily="2" charset="0"/>
                <a:ea typeface="Source Sans Pro" panose="020B0503030403020204" pitchFamily="34" charset="0"/>
              </a:rPr>
              <a:t> Wint</a:t>
            </a:r>
            <a:r>
              <a:rPr lang="en-US" sz="2700" b="1" dirty="0">
                <a:latin typeface="Playfair Display Bold" panose="00000800000000000000" pitchFamily="2" charset="0"/>
                <a:ea typeface="Source Sans Pro" panose="020B0503030403020204" pitchFamily="34" charset="0"/>
              </a:rPr>
              <a:t>er ELCC Surface</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28740" y="930275"/>
            <a:ext cx="8229600" cy="5628836"/>
          </a:xfrm>
        </p:spPr>
        <p:txBody>
          <a:bodyPr>
            <a:normAutofit/>
          </a:bodyPr>
          <a:lstStyle/>
          <a:p>
            <a:pPr>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F67905FC-060D-9D65-E340-079AD578283C}"/>
              </a:ext>
            </a:extLst>
          </p:cNvPr>
          <p:cNvPicPr>
            <a:picLocks noChangeAspect="1"/>
          </p:cNvPicPr>
          <p:nvPr/>
        </p:nvPicPr>
        <p:blipFill>
          <a:blip r:embed="rId3"/>
          <a:stretch>
            <a:fillRect/>
          </a:stretch>
        </p:blipFill>
        <p:spPr>
          <a:xfrm>
            <a:off x="485660" y="1069836"/>
            <a:ext cx="3705340" cy="2755872"/>
          </a:xfrm>
          <a:prstGeom prst="rect">
            <a:avLst/>
          </a:prstGeom>
        </p:spPr>
      </p:pic>
      <p:pic>
        <p:nvPicPr>
          <p:cNvPr id="9" name="Picture 8">
            <a:extLst>
              <a:ext uri="{FF2B5EF4-FFF2-40B4-BE49-F238E27FC236}">
                <a16:creationId xmlns:a16="http://schemas.microsoft.com/office/drawing/2014/main" id="{06D5C383-CD7A-892E-58A4-EDB2119CBEAF}"/>
              </a:ext>
            </a:extLst>
          </p:cNvPr>
          <p:cNvPicPr>
            <a:picLocks noChangeAspect="1"/>
          </p:cNvPicPr>
          <p:nvPr/>
        </p:nvPicPr>
        <p:blipFill>
          <a:blip r:embed="rId4"/>
          <a:stretch>
            <a:fillRect/>
          </a:stretch>
        </p:blipFill>
        <p:spPr>
          <a:xfrm>
            <a:off x="5029202" y="1069836"/>
            <a:ext cx="3857674" cy="2662375"/>
          </a:xfrm>
          <a:prstGeom prst="rect">
            <a:avLst/>
          </a:prstGeom>
        </p:spPr>
      </p:pic>
      <p:pic>
        <p:nvPicPr>
          <p:cNvPr id="10" name="Picture 9">
            <a:extLst>
              <a:ext uri="{FF2B5EF4-FFF2-40B4-BE49-F238E27FC236}">
                <a16:creationId xmlns:a16="http://schemas.microsoft.com/office/drawing/2014/main" id="{B766DED1-C0E0-EC8C-6769-407A61ABA7A8}"/>
              </a:ext>
            </a:extLst>
          </p:cNvPr>
          <p:cNvPicPr>
            <a:picLocks noChangeAspect="1"/>
          </p:cNvPicPr>
          <p:nvPr/>
        </p:nvPicPr>
        <p:blipFill>
          <a:blip r:embed="rId5"/>
          <a:stretch>
            <a:fillRect/>
          </a:stretch>
        </p:blipFill>
        <p:spPr>
          <a:xfrm>
            <a:off x="4975607" y="3733800"/>
            <a:ext cx="3954080" cy="2986087"/>
          </a:xfrm>
          <a:prstGeom prst="rect">
            <a:avLst/>
          </a:prstGeom>
        </p:spPr>
      </p:pic>
    </p:spTree>
    <p:extLst>
      <p:ext uri="{BB962C8B-B14F-4D97-AF65-F5344CB8AC3E}">
        <p14:creationId xmlns:p14="http://schemas.microsoft.com/office/powerpoint/2010/main" val="224404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304800"/>
            <a:ext cx="8229600" cy="625475"/>
          </a:xfrm>
        </p:spPr>
        <p:txBody>
          <a:bodyPr>
            <a:normAutofit fontScale="90000"/>
          </a:bodyPr>
          <a:lstStyle/>
          <a:p>
            <a:pPr algn="l"/>
            <a:br>
              <a:rPr kumimoji="0" lang="en-US" sz="2700" b="1" i="0" u="none" strike="noStrike" kern="1200" cap="none" spc="0" normalizeH="0" baseline="0" noProof="0" dirty="0">
                <a:ln>
                  <a:noFill/>
                </a:ln>
                <a:effectLst/>
                <a:uLnTx/>
                <a:uFillTx/>
                <a:latin typeface="Arial" panose="020B0604020202020204"/>
                <a:ea typeface="+mj-ea"/>
                <a:cs typeface="+mj-cs"/>
              </a:rPr>
            </a:br>
            <a:r>
              <a:rPr kumimoji="0" lang="en-US" sz="2700" b="1" i="0" u="none" strike="noStrike" kern="1200" cap="none" spc="0" normalizeH="0" baseline="0" noProof="0" dirty="0">
                <a:ln>
                  <a:noFill/>
                </a:ln>
                <a:effectLst/>
                <a:uLnTx/>
                <a:uFillTx/>
                <a:latin typeface="Playfair Display Bold" panose="00000800000000000000" pitchFamily="2" charset="0"/>
                <a:ea typeface="Source Sans Pro" panose="020B0503030403020204" pitchFamily="34" charset="0"/>
              </a:rPr>
              <a:t>ELCC Study – Astrape Consulting - Location Effects of Wind &amp; Solar </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28740" y="930275"/>
            <a:ext cx="8229600" cy="5628836"/>
          </a:xfrm>
        </p:spPr>
        <p:txBody>
          <a:bodyPr>
            <a:normAutofit/>
          </a:bodyPr>
          <a:lstStyle/>
          <a:p>
            <a:pPr>
              <a:spcBef>
                <a:spcPts val="0"/>
              </a:spcBef>
              <a:tabLst>
                <a:tab pos="3600450" algn="l"/>
              </a:tabLst>
            </a:pPr>
            <a:endPar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A00D26C-8938-FCCD-BC4C-7B18FA7A4B63}"/>
              </a:ext>
            </a:extLst>
          </p:cNvPr>
          <p:cNvPicPr>
            <a:picLocks noChangeAspect="1"/>
          </p:cNvPicPr>
          <p:nvPr/>
        </p:nvPicPr>
        <p:blipFill>
          <a:blip r:embed="rId3"/>
          <a:stretch>
            <a:fillRect/>
          </a:stretch>
        </p:blipFill>
        <p:spPr>
          <a:xfrm>
            <a:off x="4467671" y="3611573"/>
            <a:ext cx="4362334" cy="3028720"/>
          </a:xfrm>
          <a:prstGeom prst="rect">
            <a:avLst/>
          </a:prstGeom>
        </p:spPr>
      </p:pic>
      <p:pic>
        <p:nvPicPr>
          <p:cNvPr id="7" name="Picture 6">
            <a:extLst>
              <a:ext uri="{FF2B5EF4-FFF2-40B4-BE49-F238E27FC236}">
                <a16:creationId xmlns:a16="http://schemas.microsoft.com/office/drawing/2014/main" id="{F94104AE-6BD0-186A-7F4E-8163903D0AE6}"/>
              </a:ext>
            </a:extLst>
          </p:cNvPr>
          <p:cNvPicPr>
            <a:picLocks noChangeAspect="1"/>
          </p:cNvPicPr>
          <p:nvPr/>
        </p:nvPicPr>
        <p:blipFill>
          <a:blip r:embed="rId4"/>
          <a:stretch>
            <a:fillRect/>
          </a:stretch>
        </p:blipFill>
        <p:spPr>
          <a:xfrm>
            <a:off x="313995" y="1066800"/>
            <a:ext cx="4153676" cy="2813047"/>
          </a:xfrm>
          <a:prstGeom prst="rect">
            <a:avLst/>
          </a:prstGeom>
        </p:spPr>
      </p:pic>
    </p:spTree>
    <p:extLst>
      <p:ext uri="{BB962C8B-B14F-4D97-AF65-F5344CB8AC3E}">
        <p14:creationId xmlns:p14="http://schemas.microsoft.com/office/powerpoint/2010/main" val="139332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F2E1-0F47-4122-BDF0-FF9AC70A346F}"/>
              </a:ext>
            </a:extLst>
          </p:cNvPr>
          <p:cNvSpPr>
            <a:spLocks noGrp="1"/>
          </p:cNvSpPr>
          <p:nvPr>
            <p:ph type="title"/>
          </p:nvPr>
        </p:nvSpPr>
        <p:spPr>
          <a:xfrm>
            <a:off x="457200" y="298889"/>
            <a:ext cx="8229600" cy="767911"/>
          </a:xfrm>
        </p:spPr>
        <p:txBody>
          <a:bodyPr>
            <a:normAutofit fontScale="90000"/>
          </a:bodyPr>
          <a:lstStyle/>
          <a:p>
            <a:pPr algn="l"/>
            <a:br>
              <a:rPr kumimoji="0" lang="en-US" sz="2700" b="1" i="0" u="none" strike="noStrike" kern="1200" cap="none" spc="0" normalizeH="0" baseline="0" noProof="0" dirty="0">
                <a:ln>
                  <a:noFill/>
                </a:ln>
                <a:effectLst/>
                <a:uLnTx/>
                <a:uFillTx/>
                <a:latin typeface="Arial" panose="020B0604020202020204"/>
                <a:ea typeface="+mj-ea"/>
                <a:cs typeface="+mj-cs"/>
              </a:rPr>
            </a:br>
            <a:r>
              <a:rPr kumimoji="0" lang="en-US" sz="2700" b="1" i="0" u="none" strike="noStrike" kern="1200" cap="none" spc="0" normalizeH="0" baseline="0" noProof="0" dirty="0">
                <a:ln>
                  <a:noFill/>
                </a:ln>
                <a:effectLst/>
                <a:uLnTx/>
                <a:uFillTx/>
                <a:latin typeface="Playfair Display Bold" panose="00000800000000000000" pitchFamily="2" charset="0"/>
                <a:ea typeface="Source Sans Pro" panose="020B0503030403020204" pitchFamily="34" charset="0"/>
              </a:rPr>
              <a:t>ELCC Study - Astrape Consulting -  Resource ELCC by Technology Type (2024 Summer Portfolio)</a:t>
            </a:r>
            <a:br>
              <a:rPr lang="en-US" sz="2200" b="1" dirty="0">
                <a:latin typeface="Arial" panose="020B060402020202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CFF39E91-3AC4-4F7B-A60D-26E1379718F6}"/>
              </a:ext>
            </a:extLst>
          </p:cNvPr>
          <p:cNvSpPr>
            <a:spLocks noGrp="1"/>
          </p:cNvSpPr>
          <p:nvPr>
            <p:ph idx="1"/>
          </p:nvPr>
        </p:nvSpPr>
        <p:spPr>
          <a:xfrm>
            <a:off x="428740" y="930275"/>
            <a:ext cx="8229600" cy="5628836"/>
          </a:xfrm>
        </p:spPr>
        <p:txBody>
          <a:bodyPr>
            <a:normAutofit/>
          </a:bodyPr>
          <a:lstStyle/>
          <a:p>
            <a:pPr>
              <a:spcBef>
                <a:spcPts val="0"/>
              </a:spcBef>
              <a:tabLst>
                <a:tab pos="3600450" algn="l"/>
              </a:tabLst>
            </a:pPr>
            <a:endParaRPr lang="en-US" sz="24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a:spcBef>
                <a:spcPts val="0"/>
              </a:spcBef>
              <a:tabLst>
                <a:tab pos="3600450" algn="l"/>
              </a:tabLst>
            </a:pPr>
            <a:r>
              <a:rPr lang="en-US" sz="24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Next Steps</a:t>
            </a:r>
          </a:p>
          <a:p>
            <a:pPr lvl="1">
              <a:spcBef>
                <a:spcPts val="0"/>
              </a:spcBef>
              <a:tabLst>
                <a:tab pos="3600450" algn="l"/>
              </a:tabLst>
            </a:pPr>
            <a:r>
              <a:rPr lang="en-US" sz="20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rPr>
              <a:t>j</a:t>
            </a:r>
          </a:p>
          <a:p>
            <a:pPr lvl="1">
              <a:spcBef>
                <a:spcPts val="0"/>
              </a:spcBef>
              <a:tabLst>
                <a:tab pos="3600450" algn="l"/>
              </a:tabLst>
            </a:pPr>
            <a:endParaRPr lang="en-US" sz="24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tabLst>
                <a:tab pos="3600450" algn="l"/>
              </a:tabLst>
            </a:pPr>
            <a:endParaRPr lang="en-US" sz="1600" dirty="0">
              <a:solidFill>
                <a:schemeClr val="tx1">
                  <a:lumMod val="50000"/>
                  <a:lumOff val="50000"/>
                </a:schemeClr>
              </a:solidFill>
              <a:latin typeface="Source Sans Pro" panose="020B0503030403020204" pitchFamily="34" charset="0"/>
              <a:ea typeface="Source Sans Pro" panose="020B0503030403020204" pitchFamily="34" charset="0"/>
              <a:cs typeface="Arial" panose="020B0604020202020204" pitchFamily="34" charset="0"/>
            </a:endParaRPr>
          </a:p>
          <a:p>
            <a:pPr lvl="1">
              <a:spcBef>
                <a:spcPts val="0"/>
              </a:spcBef>
            </a:pPr>
            <a:endParaRPr lang="en-US" sz="26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Bef>
                <a:spcPts val="0"/>
              </a:spcBef>
            </a:pPr>
            <a:endParaRPr lang="en-US" sz="16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514350" lvl="1" indent="0">
              <a:spcBef>
                <a:spcPts val="0"/>
              </a:spcBef>
              <a:buNone/>
              <a:tabLst>
                <a:tab pos="1371600" algn="l"/>
              </a:tabLst>
            </a:pPr>
            <a:endParaRPr lang="en-US"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1200150" lvl="2">
              <a:spcBef>
                <a:spcPts val="0"/>
              </a:spcBef>
            </a:pPr>
            <a:endParaRPr lang="en-US" sz="1200" dirty="0">
              <a:solidFill>
                <a:schemeClr val="tx1">
                  <a:lumMod val="50000"/>
                  <a:lumOff val="50000"/>
                </a:schemeClr>
              </a:solidFill>
              <a:latin typeface="Arial" panose="020B0604020202020204" pitchFamily="34" charset="0"/>
              <a:cs typeface="Arial" panose="020B0604020202020204" pitchFamily="34" charset="0"/>
            </a:endParaRPr>
          </a:p>
          <a:p>
            <a:pPr marL="457200" lvl="1" indent="0">
              <a:buNone/>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A37FA1F-DAAF-4808-A399-41063F9125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E6DEE-B277-412F-8503-2977301076E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60651BEA-B2BC-F73F-2E93-8AABABACA37E}"/>
              </a:ext>
            </a:extLst>
          </p:cNvPr>
          <p:cNvPicPr>
            <a:picLocks noChangeAspect="1"/>
          </p:cNvPicPr>
          <p:nvPr/>
        </p:nvPicPr>
        <p:blipFill>
          <a:blip r:embed="rId3"/>
          <a:stretch>
            <a:fillRect/>
          </a:stretch>
        </p:blipFill>
        <p:spPr>
          <a:xfrm>
            <a:off x="457200" y="1143000"/>
            <a:ext cx="8229600" cy="5260755"/>
          </a:xfrm>
          <a:prstGeom prst="rect">
            <a:avLst/>
          </a:prstGeom>
        </p:spPr>
      </p:pic>
    </p:spTree>
    <p:extLst>
      <p:ext uri="{BB962C8B-B14F-4D97-AF65-F5344CB8AC3E}">
        <p14:creationId xmlns:p14="http://schemas.microsoft.com/office/powerpoint/2010/main" val="322031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D7FB2E800D0445AB60BE4CF6693240" ma:contentTypeVersion="9" ma:contentTypeDescription="Create a new document." ma:contentTypeScope="" ma:versionID="cba75499531ceb3f246cf6adc3a33ce8">
  <xsd:schema xmlns:xsd="http://www.w3.org/2001/XMLSchema" xmlns:xs="http://www.w3.org/2001/XMLSchema" xmlns:p="http://schemas.microsoft.com/office/2006/metadata/properties" xmlns:ns3="ace0c983-095b-4ab2-a133-4fa3e902b0fc" targetNamespace="http://schemas.microsoft.com/office/2006/metadata/properties" ma:root="true" ma:fieldsID="3a86683aa51a3373566f47fbb9006bc8" ns3:_="">
    <xsd:import namespace="ace0c983-095b-4ab2-a133-4fa3e902b0f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e0c983-095b-4ab2-a133-4fa3e902b0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2ECC2F-A9D3-446E-81C4-139727DC3535}">
  <ds:schemaRefs>
    <ds:schemaRef ds:uri="http://schemas.microsoft.com/sharepoint/v3/contenttype/forms"/>
  </ds:schemaRefs>
</ds:datastoreItem>
</file>

<file path=customXml/itemProps2.xml><?xml version="1.0" encoding="utf-8"?>
<ds:datastoreItem xmlns:ds="http://schemas.openxmlformats.org/officeDocument/2006/customXml" ds:itemID="{98CE2DDC-B89F-47CA-A5CF-08D365F4B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e0c983-095b-4ab2-a133-4fa3e902b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2F5E0E-2CBD-45B1-B655-24315E7D52AD}">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ace0c983-095b-4ab2-a133-4fa3e902b0f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18015</TotalTime>
  <Words>1461</Words>
  <Application>Microsoft Office PowerPoint</Application>
  <PresentationFormat>On-screen Show (4:3)</PresentationFormat>
  <Paragraphs>360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Playfair Display Bold</vt:lpstr>
      <vt:lpstr>Source Sans Pro</vt:lpstr>
      <vt:lpstr>Office Theme</vt:lpstr>
      <vt:lpstr>Supply Analysis Working Group Update</vt:lpstr>
      <vt:lpstr> Zonal Supply Deliverability Study – Astrape Consulting  </vt:lpstr>
      <vt:lpstr> Zonal Supply Deliverability Study – Astrape Consulting – 2026 Perfect Capacity Results </vt:lpstr>
      <vt:lpstr> Zonal Supply Deliverability Study – Astrape Consulting – 2026 Transmission Capability Results </vt:lpstr>
      <vt:lpstr> ELCC Study – Astrape Consulting  </vt:lpstr>
      <vt:lpstr> ELCC Study - Astrape Consulting - Summer ELCC Surface  </vt:lpstr>
      <vt:lpstr> ELCC Study – Astrape Consulting - Winter ELCC Surface </vt:lpstr>
      <vt:lpstr> ELCC Study – Astrape Consulting - Location Effects of Wind &amp; Solar  </vt:lpstr>
      <vt:lpstr> ELCC Study - Astrape Consulting -  Resource ELCC by Technology Type (2024 Summer Portfolio) </vt:lpstr>
      <vt:lpstr> ELCC Study - Astrape Consulting -  Resource ELCC by Technology Type (2024 Winter Portfolio) </vt:lpstr>
      <vt:lpstr> ELCC Study – Next Steps  </vt:lpstr>
      <vt:lpstr> 2023 Reserve Margin Study </vt:lpstr>
      <vt:lpstr> 2023 Reserve Margin Study </vt:lpstr>
      <vt:lpstr>CDR Modification Plan Initiatives  </vt:lpstr>
      <vt:lpstr>CDR Modification Plan Initiatives  </vt:lpstr>
      <vt:lpstr>CDR Modification Plan Initiatives  </vt:lpstr>
      <vt:lpstr>CDR Modification Plan Initiatives  </vt:lpstr>
      <vt:lpstr>Other Business </vt:lpstr>
    </vt:vector>
  </TitlesOfParts>
  <Company>NRG Energy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Reliant Energy</dc:creator>
  <cp:lastModifiedBy>Caitlin Smith</cp:lastModifiedBy>
  <cp:revision>361</cp:revision>
  <cp:lastPrinted>2021-05-04T18:42:18Z</cp:lastPrinted>
  <dcterms:created xsi:type="dcterms:W3CDTF">2018-10-08T15:17:08Z</dcterms:created>
  <dcterms:modified xsi:type="dcterms:W3CDTF">2022-10-31T21:12:28Z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0x0101008CD7FB2E800D0445AB60BE4CF6693240</vt:lpwstr>
  </property>
  <property fmtid="{D5CDD505-2E9C-101B-9397-08002B2CF9AE}" pid="3" name="MSIP_Label_d1f5be31-fc1a-432b-950d-5c3417915e56_Enabled">
    <vt:lpwstr>true</vt:lpwstr>
  </property>
  <property fmtid="{D5CDD505-2E9C-101B-9397-08002B2CF9AE}" pid="4" name="MSIP_Label_d1f5be31-fc1a-432b-950d-5c3417915e56_SetDate">
    <vt:lpwstr>2022-10-28T16:34:31Z</vt:lpwstr>
  </property>
  <property fmtid="{D5CDD505-2E9C-101B-9397-08002B2CF9AE}" pid="5" name="MSIP_Label_d1f5be31-fc1a-432b-950d-5c3417915e56_Method">
    <vt:lpwstr>Standard</vt:lpwstr>
  </property>
  <property fmtid="{D5CDD505-2E9C-101B-9397-08002B2CF9AE}" pid="6" name="MSIP_Label_d1f5be31-fc1a-432b-950d-5c3417915e56_Name">
    <vt:lpwstr>INTERNAL</vt:lpwstr>
  </property>
  <property fmtid="{D5CDD505-2E9C-101B-9397-08002B2CF9AE}" pid="7" name="MSIP_Label_d1f5be31-fc1a-432b-950d-5c3417915e56_SiteId">
    <vt:lpwstr>0f342371-03d7-4fe6-b81c-c42e0416d724</vt:lpwstr>
  </property>
  <property fmtid="{D5CDD505-2E9C-101B-9397-08002B2CF9AE}" pid="8" name="MSIP_Label_d1f5be31-fc1a-432b-950d-5c3417915e56_ActionId">
    <vt:lpwstr>b161ac17-f063-40d2-852c-875a4d81bbad</vt:lpwstr>
  </property>
  <property fmtid="{D5CDD505-2E9C-101B-9397-08002B2CF9AE}" pid="9" name="MSIP_Label_d1f5be31-fc1a-432b-950d-5c3417915e56_ContentBits">
    <vt:lpwstr>0</vt:lpwstr>
  </property>
</Properties>
</file>