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6"/>
  </p:notesMasterIdLst>
  <p:handoutMasterIdLst>
    <p:handoutMasterId r:id="rId47"/>
  </p:handoutMasterIdLst>
  <p:sldIdLst>
    <p:sldId id="260" r:id="rId7"/>
    <p:sldId id="258" r:id="rId8"/>
    <p:sldId id="263" r:id="rId9"/>
    <p:sldId id="308" r:id="rId10"/>
    <p:sldId id="310" r:id="rId11"/>
    <p:sldId id="313" r:id="rId12"/>
    <p:sldId id="314" r:id="rId13"/>
    <p:sldId id="272" r:id="rId14"/>
    <p:sldId id="262" r:id="rId15"/>
    <p:sldId id="264" r:id="rId16"/>
    <p:sldId id="291" r:id="rId17"/>
    <p:sldId id="265" r:id="rId18"/>
    <p:sldId id="271" r:id="rId19"/>
    <p:sldId id="273" r:id="rId20"/>
    <p:sldId id="274" r:id="rId21"/>
    <p:sldId id="266" r:id="rId22"/>
    <p:sldId id="275" r:id="rId23"/>
    <p:sldId id="267" r:id="rId24"/>
    <p:sldId id="278" r:id="rId25"/>
    <p:sldId id="279" r:id="rId26"/>
    <p:sldId id="268" r:id="rId27"/>
    <p:sldId id="280" r:id="rId28"/>
    <p:sldId id="281" r:id="rId29"/>
    <p:sldId id="269" r:id="rId30"/>
    <p:sldId id="282" r:id="rId31"/>
    <p:sldId id="283" r:id="rId32"/>
    <p:sldId id="270" r:id="rId33"/>
    <p:sldId id="284" r:id="rId34"/>
    <p:sldId id="285" r:id="rId35"/>
    <p:sldId id="295" r:id="rId36"/>
    <p:sldId id="286" r:id="rId37"/>
    <p:sldId id="293" r:id="rId38"/>
    <p:sldId id="287" r:id="rId39"/>
    <p:sldId id="288" r:id="rId40"/>
    <p:sldId id="305" r:id="rId41"/>
    <p:sldId id="289" r:id="rId42"/>
    <p:sldId id="311" r:id="rId43"/>
    <p:sldId id="312" r:id="rId44"/>
    <p:sldId id="290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  <p:cmAuthor id="3" name="DuBro, Jackson" initials="DJ" lastIdx="1" clrIdx="2">
    <p:extLst>
      <p:ext uri="{19B8F6BF-5375-455C-9EA6-DF929625EA0E}">
        <p15:presenceInfo xmlns:p15="http://schemas.microsoft.com/office/powerpoint/2012/main" userId="S::Jackson.DuBro@ercot.com::eeee7753-3465-4fb5-8530-4a50b4dcc9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74031" autoAdjust="0"/>
  </p:normalViewPr>
  <p:slideViewPr>
    <p:cSldViewPr showGuides="1">
      <p:cViewPr varScale="1">
        <p:scale>
          <a:sx n="84" d="100"/>
          <a:sy n="84" d="100"/>
        </p:scale>
        <p:origin x="230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Regulation up deployment in June is consistent with that of  previous two years. More deployment in HE 19 due to solar ramps.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Regulation down deployment in June is consistent with that of  previous two years.  The jump in HE9 is due to morning solar ramp.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3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Total regulation deployed compared with pervious two year. More reg up deployed during sunset and more reg down deployed due to sun rise.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9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zero crossing regulation usage, the smaller zero-crossing reg percentages occurred during large solar/wind ramp hours.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44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4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Average regulation up exhaustion rate for all hours is 1.09 %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Average regulation down exhaustion rate for all hours is 4.18 %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up bias occurrence for consecutive SCED intervals for all hour is 101 and 48 for peak hours.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down bias occurrence for consecutive SCED intervals for all hour is 128 and 36 for peak hours.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trend of hourly time error accumulation is fairly similar compared with last years.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Sep load this year is just slightly lower than that of last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8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Sept net load is pretty close to that of last year, and a bit higher for certain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Hourly load ramp is on par with last years’.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12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Hourly wind generation is higher than 2022’s but lower than 2020’s.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Net capacity on start up and shut down is fairly consistent with last two years.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45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Forecast – Actual</a:t>
            </a:r>
          </a:p>
          <a:p>
            <a:r>
              <a:rPr lang="en-US" dirty="0"/>
              <a:t>+</a:t>
            </a:r>
            <a:r>
              <a:rPr lang="en-US" dirty="0" err="1"/>
              <a:t>ve</a:t>
            </a:r>
            <a:r>
              <a:rPr lang="en-US" baseline="0" dirty="0"/>
              <a:t> Error =&gt; Over forecasted load</a:t>
            </a:r>
          </a:p>
          <a:p>
            <a:r>
              <a:rPr lang="en-US" baseline="0" dirty="0"/>
              <a:t>-</a:t>
            </a:r>
            <a:r>
              <a:rPr lang="en-US" baseline="0" dirty="0" err="1"/>
              <a:t>ve</a:t>
            </a:r>
            <a:r>
              <a:rPr lang="en-US" baseline="0" dirty="0"/>
              <a:t> Error +&gt; Under forecasted load</a:t>
            </a:r>
          </a:p>
          <a:p>
            <a:r>
              <a:rPr lang="en-US" baseline="0" dirty="0"/>
              <a:t> </a:t>
            </a:r>
          </a:p>
          <a:p>
            <a:r>
              <a:rPr lang="en-US" baseline="0" dirty="0"/>
              <a:t>STLF error this month is in the same range of last two years’.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 err="1"/>
              <a:t>Min,Max</a:t>
            </a:r>
            <a:r>
              <a:rPr lang="en-US" dirty="0"/>
              <a:t>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 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aseline="0" dirty="0"/>
              <a:t>9/4/2022 15:00 -&gt; 286.00 MW</a:t>
            </a:r>
          </a:p>
          <a:p>
            <a:endParaRPr lang="en-US" baseline="0" dirty="0"/>
          </a:p>
          <a:p>
            <a:r>
              <a:rPr lang="en-US" baseline="0" dirty="0"/>
              <a:t>Max Negative Forecast Error:</a:t>
            </a:r>
          </a:p>
          <a:p>
            <a:r>
              <a:rPr lang="en-US" baseline="0" dirty="0"/>
              <a:t>9/6/2022 12:00 -&gt; -242 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Breakdown</a:t>
            </a:r>
            <a:r>
              <a:rPr lang="en-US" baseline="0" dirty="0"/>
              <a:t> by resource type and we see significant contribution from wind and solar during the ramping hours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Breakdown</a:t>
            </a:r>
            <a:r>
              <a:rPr lang="en-US" baseline="0" dirty="0"/>
              <a:t> by resource type and we see significant contribution from wind and solar during the ramping hours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15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Comparing </a:t>
            </a:r>
            <a:r>
              <a:rPr lang="en-US" baseline="0" dirty="0"/>
              <a:t>renewables vs non-renewables. Again, IRR resources are the main contributor for most part of the day.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42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6/7/22 – 10:30 AM – K7 Changed from 0 to 0.5, PDCTRR Min/Max Threshold changed to 10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6/8/22 – 10:30 AM – PDCTRR Min/Max Threshold changed from 10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6/9/22 – 10:30 AM – K7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6/10/22 – 10:30 AM – K7 Changed from 0.07 to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10:00 AM–Max Integral ACE Feedback changed from 250 to 350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05:10 PM – K5 Changed from 0.5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7/22/22 – 09:40 PM – K5 Changed from 1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7/27/22 – 08:40 AM – PSRR Threshold changed to 40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intra-hour wind ramp forecast, SCED PWRR MAE is fairly consistent and smaller than the persistence forecast across the board.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PWRR error is higher during the ramp up and ramp down hours. </a:t>
            </a:r>
            <a:r>
              <a:rPr lang="en-US" baseline="0" dirty="0"/>
              <a:t> Regardless of the ramping magnitude, SCED PWRR is consistent and performing significantly better than the persistence forecast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intra-hour solar ramp forecast, SCED PSRR is performing significantly better especially during the solar up ramp and down ramp hours compared to the persistence forecast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Similar to wind, generally we see bigger forecast errors during ramping periods. 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Total regulation deployed comparison in the last 3 months: Overall the trends have been very similar. The most reg reg up deployment occurs during HE 19 instead of HE20 due to sunset shifting by an hour. </a:t>
            </a:r>
          </a:p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/>
              <a:t>September 2022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October 28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Total Regulation Deployed Comparison -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42E01A-337D-41EE-9FBD-0EB52C19D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43000"/>
            <a:ext cx="856857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F8C737-799D-4939-A17A-A1B2EDAD2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1585912"/>
            <a:ext cx="49815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E9A6F8-4922-45D4-A13E-AE68D3B24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06" y="862361"/>
            <a:ext cx="8449788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5CB3BA-F25B-4C01-9F90-7A2F64321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06" y="862361"/>
            <a:ext cx="8449788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hours.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125C7B-F8EE-4AC5-B7A8-6ACE84313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06" y="862361"/>
            <a:ext cx="8449788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down.</a:t>
            </a:r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53CF5A-4D15-416D-9E61-924A9096B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990600"/>
            <a:ext cx="5586413" cy="512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Parameters &amp; 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for last three months.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2020, 2021, and 2022 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DA6E76-C660-4837-9DD7-FD1B83A94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87" y="2362200"/>
            <a:ext cx="61436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5%.)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189E2B-2E84-452D-8E81-8CA602B29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23" y="862361"/>
            <a:ext cx="8687553" cy="51332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C10689-7310-418C-846B-A9B031DBC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1676400"/>
            <a:ext cx="28384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C62AAA-9B73-49B2-9D38-51DAAE34F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72" y="862361"/>
            <a:ext cx="8681456" cy="5133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9244F1-8F8A-40D8-99CE-4A7CCAE5B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00200"/>
            <a:ext cx="28384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24B3A9-3F28-4BE6-8EAD-1C54EDA0A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17" y="1143000"/>
            <a:ext cx="8633316" cy="48526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2B602C-B3BD-4DB5-88F0-34B2A0815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752600"/>
            <a:ext cx="25527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7CC91B-1247-4F9F-8066-9D10C8F20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77" y="990600"/>
            <a:ext cx="8629423" cy="502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3C2855-3393-487E-B43D-5D9B1DF40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1828800"/>
            <a:ext cx="25527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Load and Wind Ramp, PWRR Error, Start-Up/Shut-Down Hours, STLF Error, and Expected Generation Deviation.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C5F4E0-3A9B-4896-938B-C2F32E580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88" y="862361"/>
            <a:ext cx="8388823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06B05F-123C-42E7-BEF1-5172A886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F7BAC3-2E2F-476D-A969-33B5B8028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65" y="862361"/>
            <a:ext cx="865707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304800" y="5410200"/>
            <a:ext cx="3886200" cy="238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C44CD5-7FF1-45AD-BFEC-857104743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5" y="942908"/>
            <a:ext cx="6838950" cy="4181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9E91B0-6CBA-445F-ACC9-5964D17F34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7937" y="5410200"/>
            <a:ext cx="4829863" cy="3045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2D2A14-AD5D-456B-B858-3DC6E2131F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" y="5781727"/>
            <a:ext cx="5191807" cy="3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A84E5F-5D12-47ED-9D8F-2BF83AF9A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09" y="862361"/>
            <a:ext cx="8638781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54D7BC-DC7E-4D8C-B406-224168092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1" y="862361"/>
            <a:ext cx="864487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6E27D3-E867-484B-ABBA-9847FF91D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26" y="862361"/>
            <a:ext cx="852294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EAD019-E53D-43DD-A8E7-51B7993A8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38201"/>
            <a:ext cx="8617073" cy="515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Load Forecast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E00650-E8E1-4E89-BDC4-AE34C6349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06" y="862361"/>
            <a:ext cx="8626588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STLF Error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C86C86-C6EC-4DFE-B1F7-4328EA8E8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64" y="868458"/>
            <a:ext cx="8480271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6DF0D2-372D-4FDB-8614-A5269D434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02" y="862361"/>
            <a:ext cx="8614395" cy="5133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097D4F-8A25-428C-8E8B-AA6A3B600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267200"/>
            <a:ext cx="37147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C380DA-2C08-49BA-8338-2DBE115AA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23" y="1334842"/>
            <a:ext cx="8333954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C50AC4-CB4D-49B0-8B1B-B4142A405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74" y="1438483"/>
            <a:ext cx="8340051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6603B4-6E16-4E5D-84A0-460574189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23" y="838200"/>
            <a:ext cx="8217877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D6368D-57A0-4CB8-9B83-9CD8A19CE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38200"/>
            <a:ext cx="8083660" cy="533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8536A9-F401-489F-A2F6-7482F358C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16" y="838200"/>
            <a:ext cx="8141577" cy="530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38208A-BFD9-48EC-947A-F5FF55A86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65" y="892212"/>
            <a:ext cx="8126336" cy="530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E0C5F0-FD41-4B0C-8571-C06F47421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362200"/>
            <a:ext cx="47244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Metrics to Measure 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hour.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85% for the number of  intervals where regulation deployment  was both up and down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Track the Regulation exhaustion rate for all hours (not to exceed 5%).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hours.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80395</TotalTime>
  <Words>1384</Words>
  <Application>Microsoft Office PowerPoint</Application>
  <PresentationFormat>On-screen Show (4:3)</PresentationFormat>
  <Paragraphs>191</Paragraphs>
  <Slides>39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Projected Solar Ramp Rate MAE</vt:lpstr>
      <vt:lpstr>Projected Solar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Li, Weifeng</cp:lastModifiedBy>
  <cp:revision>814</cp:revision>
  <cp:lastPrinted>2016-01-21T20:53:15Z</cp:lastPrinted>
  <dcterms:created xsi:type="dcterms:W3CDTF">2016-01-21T15:20:31Z</dcterms:created>
  <dcterms:modified xsi:type="dcterms:W3CDTF">2022-10-27T20:35:16Z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