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7" r:id="rId15"/>
    <p:sldId id="266" r:id="rId16"/>
    <p:sldId id="290" r:id="rId17"/>
    <p:sldId id="288" r:id="rId18"/>
    <p:sldId id="287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4150" autoAdjust="0"/>
  </p:normalViewPr>
  <p:slideViewPr>
    <p:cSldViewPr showGuides="1">
      <p:cViewPr varScale="1">
        <p:scale>
          <a:sx n="84" d="100"/>
          <a:sy n="84" d="100"/>
        </p:scale>
        <p:origin x="2430" y="9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10/27/2022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data with 10 years shown instead of 15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Comparison of frequency profile between Sep 2021 and Sep 2022,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Sep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771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Some story when you compare frequency profile between Sep 2021 and Sep 2022, we see fewer instances of frequency hovering at or below the lower </a:t>
            </a:r>
            <a:r>
              <a:rPr lang="en-US" dirty="0" err="1"/>
              <a:t>deadband</a:t>
            </a:r>
            <a:r>
              <a:rPr lang="en-US" dirty="0"/>
              <a:t> in Sep 2022.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4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We did not make time error corrections and the time error was fairly small during the entire month of Sep.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BAL-003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OP2018: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-843.17, </a:t>
            </a:r>
            <a:r>
              <a:rPr lang="en-US" baseline="0" dirty="0" err="1"/>
              <a:t>FRM_average</a:t>
            </a:r>
            <a:r>
              <a:rPr lang="en-US" baseline="0" dirty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OP2019: FRO = -381.0, </a:t>
            </a:r>
            <a:r>
              <a:rPr lang="en-US" baseline="0" dirty="0" err="1"/>
              <a:t>FRM_median</a:t>
            </a:r>
            <a:r>
              <a:rPr lang="en-US" baseline="0" dirty="0"/>
              <a:t> = -811.14, </a:t>
            </a:r>
            <a:r>
              <a:rPr lang="en-US" baseline="0" dirty="0" err="1"/>
              <a:t>FRM_average</a:t>
            </a:r>
            <a:r>
              <a:rPr lang="en-US" baseline="0" dirty="0"/>
              <a:t> = -892.5</a:t>
            </a:r>
          </a:p>
          <a:p>
            <a:r>
              <a:rPr lang="en-US" baseline="0" dirty="0"/>
              <a:t>OP2020: FRO = -425.0, FRM median = -789.34, FRM average = -879.0</a:t>
            </a:r>
          </a:p>
          <a:p>
            <a:r>
              <a:rPr lang="en-US" baseline="0" dirty="0"/>
              <a:t>OP2021: FRO =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accent2"/>
                </a:solidFill>
              </a:rPr>
              <a:t>37,464,823 MWh</a:t>
            </a:r>
            <a:endParaRPr lang="en-US" sz="1800" dirty="0"/>
          </a:p>
          <a:p>
            <a:endParaRPr lang="en-US" sz="1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There is an increase in total energy used in Sep compared to last year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accent2"/>
                </a:solidFill>
              </a:rPr>
              <a:t>5,755,040 MWH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see a  decrease in the wind energy production in September this year.</a:t>
            </a:r>
            <a:endParaRPr lang="en-US" dirty="0"/>
          </a:p>
          <a:p>
            <a:pPr lvl="1"/>
            <a:endParaRPr lang="en-US" sz="1200" b="1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15.36%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energy was provided by wind generation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Mean: </a:t>
            </a:r>
            <a:r>
              <a:rPr lang="en-US" sz="1200" b="1" baseline="0" dirty="0">
                <a:solidFill>
                  <a:schemeClr val="accent2"/>
                </a:solidFill>
              </a:rPr>
              <a:t>260,395</a:t>
            </a:r>
            <a:r>
              <a:rPr lang="en-US" sz="1200" b="1" baseline="0" dirty="0"/>
              <a:t> </a:t>
            </a:r>
            <a:r>
              <a:rPr lang="en-US" sz="1200" b="1" dirty="0">
                <a:solidFill>
                  <a:schemeClr val="accent2"/>
                </a:solidFill>
              </a:rPr>
              <a:t>MW*s</a:t>
            </a:r>
            <a:endParaRPr lang="en-US" sz="12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Max: </a:t>
            </a:r>
            <a:r>
              <a:rPr lang="en-US" sz="1200" b="1" dirty="0">
                <a:solidFill>
                  <a:schemeClr val="accent2"/>
                </a:solidFill>
              </a:rPr>
              <a:t>302,440 MW*s</a:t>
            </a:r>
            <a:r>
              <a:rPr lang="en-US" sz="1200" b="1" baseline="0" dirty="0">
                <a:solidFill>
                  <a:schemeClr val="accent2"/>
                </a:solidFill>
              </a:rPr>
              <a:t>  </a:t>
            </a:r>
            <a:r>
              <a:rPr lang="en-US" sz="1200" dirty="0">
                <a:solidFill>
                  <a:schemeClr val="accent2"/>
                </a:solidFill>
              </a:rPr>
              <a:t>on Sep 22th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/>
                </a:solidFill>
              </a:rPr>
              <a:t>Min: </a:t>
            </a:r>
            <a:r>
              <a:rPr lang="en-US" sz="1200" b="1" baseline="0" dirty="0">
                <a:solidFill>
                  <a:schemeClr val="accent2"/>
                </a:solidFill>
              </a:rPr>
              <a:t>218,205</a:t>
            </a:r>
            <a:r>
              <a:rPr lang="en-US" sz="1200" b="1" dirty="0">
                <a:solidFill>
                  <a:schemeClr val="accent2"/>
                </a:solidFill>
              </a:rPr>
              <a:t> MW*s</a:t>
            </a:r>
            <a:r>
              <a:rPr lang="en-US" sz="1200" b="1" baseline="0" dirty="0">
                <a:solidFill>
                  <a:schemeClr val="accent2"/>
                </a:solidFill>
              </a:rPr>
              <a:t> </a:t>
            </a:r>
            <a:r>
              <a:rPr lang="en-US" sz="1200" b="1" dirty="0">
                <a:solidFill>
                  <a:schemeClr val="accent2"/>
                </a:solidFill>
              </a:rPr>
              <a:t> </a:t>
            </a:r>
            <a:r>
              <a:rPr lang="en-US" sz="1200" dirty="0">
                <a:solidFill>
                  <a:schemeClr val="accent2"/>
                </a:solidFill>
              </a:rPr>
              <a:t>on Sep 30th</a:t>
            </a: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>
                <a:solidFill>
                  <a:schemeClr val="accent2"/>
                </a:solidFill>
              </a:rPr>
              <a:t>2,516,064 MWh 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also a notable increase in solar energy production compared to August2022 and Sep 2021.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6.72% </a:t>
            </a:r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of total </a:t>
            </a:r>
          </a:p>
          <a:p>
            <a:r>
              <a:rPr lang="en-US" sz="1200" b="0" i="0" u="none" strike="noStrike" dirty="0">
                <a:effectLst/>
                <a:latin typeface="Arial" panose="020B0604020202020204" pitchFamily="34" charset="0"/>
              </a:rPr>
              <a:t>energy was provided by solar generation, which is highest solar  penetration level so far.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Minimum Inertia</a:t>
            </a:r>
            <a:r>
              <a:rPr lang="en-US" baseline="0" dirty="0"/>
              <a:t> =201,953 MW*s on 09/30/2022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Previous Minimum was 109,029 MW*s on 3/22/2021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baseline="0" dirty="0">
                <a:solidFill>
                  <a:schemeClr val="accent2"/>
                </a:solidFill>
              </a:rPr>
              <a:t>260,395</a:t>
            </a:r>
            <a:r>
              <a:rPr lang="en-US" sz="1600" b="1" baseline="0" dirty="0"/>
              <a:t> </a:t>
            </a:r>
            <a:r>
              <a:rPr lang="en-US" sz="1600" b="1" dirty="0">
                <a:solidFill>
                  <a:schemeClr val="accent2"/>
                </a:solidFill>
              </a:rPr>
              <a:t>MW*s</a:t>
            </a:r>
            <a:endParaRPr lang="en-US" sz="1600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302,440 MW*s</a:t>
            </a:r>
            <a:r>
              <a:rPr lang="en-US" sz="1600" b="1" baseline="0" dirty="0">
                <a:solidFill>
                  <a:schemeClr val="accent2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on Sep 22th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baseline="0" dirty="0">
                <a:solidFill>
                  <a:schemeClr val="accent2"/>
                </a:solidFill>
              </a:rPr>
              <a:t>218,205</a:t>
            </a:r>
            <a:r>
              <a:rPr lang="en-US" sz="1600" b="1" dirty="0">
                <a:solidFill>
                  <a:schemeClr val="accent2"/>
                </a:solidFill>
              </a:rPr>
              <a:t> MW*s</a:t>
            </a:r>
            <a:r>
              <a:rPr lang="en-US" sz="1600" b="1" baseline="0" dirty="0">
                <a:solidFill>
                  <a:schemeClr val="accent2"/>
                </a:solidFill>
              </a:rPr>
              <a:t> </a:t>
            </a:r>
            <a:r>
              <a:rPr lang="en-US" sz="1600" b="1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Sep 30th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+mn-lt"/>
                <a:ea typeface="+mn-ea"/>
                <a:cs typeface="+mn-cs"/>
              </a:rPr>
              <a:t>1.  52.81</a:t>
            </a:r>
            <a:r>
              <a:rPr lang="en-US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ource Sans Pro" panose="020B0503030403020204" pitchFamily="34" charset="0"/>
              </a:rPr>
              <a:t>%@ 9/19/2022 HE 19:00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Expected Generation Deviation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18:00-19:00 the Expected gen dev remained negative. The largest expected gen dev was -2290MW @ 6:20 PM with signification contribution from solar and wind generation.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IRR Ramps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18:00-18:20 wind ramped down by ~250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Between 18:00-19:00 solar ramped down by ~5235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0" i="0" dirty="0">
                <a:solidFill>
                  <a:srgbClr val="47545A"/>
                </a:solidFill>
                <a:effectLst/>
                <a:latin typeface="Trade Gothic Pro Light"/>
              </a:rPr>
              <a:t>        Steel load increase of approximately 360MW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7545A"/>
                </a:solidFill>
                <a:effectLst/>
                <a:uLnTx/>
                <a:uFillTx/>
                <a:latin typeface="Trade Gothic Pro Light"/>
                <a:ea typeface="+mn-ea"/>
                <a:cs typeface="+mn-cs"/>
              </a:rPr>
              <a:t>        A thermal unit had a ~200MW runback due to emission issues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</a:t>
            </a:r>
            <a:r>
              <a:rPr lang="en-US" b="1" baseline="0" dirty="0"/>
              <a:t>Regulation</a:t>
            </a:r>
            <a:r>
              <a:rPr lang="en-US" baseline="0" dirty="0"/>
              <a:t>: Regulation up was exhausted for most part of this hour. Multiple manual SCED offset of 100MW - 350 MW was applied.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Overall the 15 min CPS1 score is above 160, Between 18:00 and 19:00 ,the CPS1 is  between 130 to 150  due to solar down ramps.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 month rolling average CPS1 score is 172.45, which is good and CPS1 score for Sep is slightly higher than the last month.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Daily RMS1 frequency by year is so far slightly smaller overall compared with the 2021.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15.59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12.43 mHz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19.7 mHz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schemeClr val="accent2"/>
                </a:solidFill>
              </a:rPr>
              <a:t>A More granular look at last 15 years of RMS1 by month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/>
              <a:t>15.03Mhz on avg for Sep 2022</a:t>
            </a:r>
          </a:p>
          <a:p>
            <a:pPr lvl="0"/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ERCOT Frequency Control Report</a:t>
            </a:r>
          </a:p>
          <a:p>
            <a:r>
              <a:rPr lang="en-US" b="1" dirty="0"/>
              <a:t>September 2022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Oct 28</a:t>
            </a:r>
            <a:r>
              <a:rPr lang="en-US" baseline="30000" dirty="0"/>
              <a:t>th</a:t>
            </a:r>
            <a:r>
              <a:rPr lang="en-US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37918-A2DE-40DA-9294-9A9D741EF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82" y="838200"/>
            <a:ext cx="731803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EFB93-442A-4266-9CC3-281F244C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05" y="914400"/>
            <a:ext cx="7319989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9C8ABB-9C36-4073-80A8-8C769A60D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51" y="838200"/>
            <a:ext cx="731289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Correction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Daily Time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AF625B-B012-4389-93A8-C02280145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57" y="838200"/>
            <a:ext cx="731608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Corrections Log 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have been no time error corrections since December 2016</a:t>
            </a:r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BAL-003 Performance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4805"/>
            <a:ext cx="78867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Op. Year 2020 BAL-003 Selected Events –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3B2765-2EA3-40DA-9926-6C13F0956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790" y="2266950"/>
            <a:ext cx="869442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2020 BAL-003 FRM Performance - Update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CA1F2C-2AFC-47EB-8118-95191504D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19399"/>
            <a:ext cx="8534400" cy="121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/>
              <a:t>Summary of September 2022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CPS1: </a:t>
            </a:r>
            <a:r>
              <a:rPr lang="en-US" sz="1800" b="1" dirty="0">
                <a:solidFill>
                  <a:schemeClr val="accent2"/>
                </a:solidFill>
              </a:rPr>
              <a:t>174.79%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CPS1 12-Month Rolling Average: </a:t>
            </a:r>
            <a:r>
              <a:rPr lang="en-US" sz="1800" b="1" dirty="0">
                <a:solidFill>
                  <a:schemeClr val="accent2"/>
                </a:solidFill>
              </a:rPr>
              <a:t>172.45%</a:t>
            </a:r>
            <a:endParaRPr lang="en-US" sz="1800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0</a:t>
            </a:r>
            <a:r>
              <a:rPr lang="en-US" sz="1800" dirty="0">
                <a:solidFill>
                  <a:schemeClr val="accent2"/>
                </a:solidFill>
              </a:rPr>
              <a:t> BAAL Exceedance(s)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1 </a:t>
            </a:r>
            <a:r>
              <a:rPr lang="en-US" sz="1800" dirty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BAAL-003 Events have updated through 2020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2020 BAAL-003 FRM Performance: </a:t>
            </a:r>
            <a:r>
              <a:rPr lang="en-US" sz="1800" b="1" dirty="0">
                <a:solidFill>
                  <a:schemeClr val="accent2"/>
                </a:solidFill>
              </a:rPr>
              <a:t>-789.34</a:t>
            </a:r>
          </a:p>
          <a:p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8" y="1524000"/>
            <a:ext cx="4516821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accent2"/>
                </a:solidFill>
              </a:rPr>
              <a:t>2022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15.59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12.43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19.70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Total Energy: </a:t>
            </a:r>
            <a:r>
              <a:rPr lang="en-US" sz="1600" b="1" dirty="0">
                <a:solidFill>
                  <a:schemeClr val="accent2"/>
                </a:solidFill>
              </a:rPr>
              <a:t>37,464,823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Wind Energy: </a:t>
            </a:r>
            <a:r>
              <a:rPr lang="en-US" sz="1600" b="1" dirty="0">
                <a:solidFill>
                  <a:schemeClr val="accent2"/>
                </a:solidFill>
              </a:rPr>
              <a:t>5,755,040 MWh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>
                <a:solidFill>
                  <a:schemeClr val="accent2"/>
                </a:solidFill>
              </a:rPr>
              <a:t>15.36 %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Solar Energy: </a:t>
            </a:r>
            <a:r>
              <a:rPr lang="en-US" sz="1600" b="1" dirty="0">
                <a:solidFill>
                  <a:schemeClr val="accent2"/>
                </a:solidFill>
              </a:rPr>
              <a:t>2,516,064 MWh 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>
                <a:solidFill>
                  <a:schemeClr val="accent2"/>
                </a:solidFill>
              </a:rPr>
              <a:t>6.72%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>
                <a:solidFill>
                  <a:schemeClr val="accent2"/>
                </a:solidFill>
              </a:rPr>
              <a:t>260,395</a:t>
            </a:r>
            <a:r>
              <a:rPr lang="en-US" sz="1600" dirty="0">
                <a:solidFill>
                  <a:schemeClr val="accent2"/>
                </a:solidFill>
              </a:rPr>
              <a:t> MW*s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>
                <a:solidFill>
                  <a:schemeClr val="accent2"/>
                </a:solidFill>
              </a:rPr>
              <a:t>302,440</a:t>
            </a:r>
            <a:r>
              <a:rPr lang="en-US" sz="1600" dirty="0">
                <a:solidFill>
                  <a:schemeClr val="accent2"/>
                </a:solidFill>
              </a:rPr>
              <a:t> MW*s on Sep 22th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>
                <a:solidFill>
                  <a:schemeClr val="accent2"/>
                </a:solidFill>
              </a:rPr>
              <a:t>218,205</a:t>
            </a:r>
            <a:r>
              <a:rPr lang="en-US" sz="1600" dirty="0">
                <a:solidFill>
                  <a:schemeClr val="accent2"/>
                </a:solidFill>
              </a:rPr>
              <a:t> MW*s on Sep 30th</a:t>
            </a: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Energy Statistics</a:t>
            </a:r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A4C10D-61C9-4AA2-88E0-9A8EB2F62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77240"/>
            <a:ext cx="731803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020F1-42E0-4D4B-85DB-431876CC4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982" y="914400"/>
            <a:ext cx="731803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Wind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85AF7D-B453-4354-A763-E8978A0E2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23" y="838200"/>
            <a:ext cx="7420954" cy="53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B51E3A-C5FF-4D47-9FE0-9323532F3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057" y="914400"/>
            <a:ext cx="731608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% Energy from Solar Generation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65F8BB-2F39-41C9-8EC9-D7947E527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191" y="914400"/>
            <a:ext cx="730581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ERCOT System Inertia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Minimum System Inertia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442EF5-E199-48CB-8641-F70E130C1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914400"/>
            <a:ext cx="731803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Frequency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CPS1, BAAL, &amp; RMS1</a:t>
            </a:r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E86FC5-59F7-4B1B-BDE8-E4A2522D2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04" y="777240"/>
            <a:ext cx="7312897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Hourly CPS1 by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AA14AE-850F-4D46-B62A-DB02E94D7594}"/>
              </a:ext>
            </a:extLst>
          </p:cNvPr>
          <p:cNvSpPr txBox="1"/>
          <p:nvPr/>
        </p:nvSpPr>
        <p:spPr>
          <a:xfrm>
            <a:off x="5029200" y="48006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Sep-22 CPS1 (%): 174.79</a:t>
            </a:r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BAAL Exceedances &amp; Violations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There is 0 BAAL exceedance(s) in September.</a:t>
            </a:r>
            <a:endParaRPr lang="en-US" sz="16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607D32-665D-4C63-AD65-52D3CF2FE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551" y="914400"/>
            <a:ext cx="7312897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E39FF5-3B4C-4BAE-877C-6B89DB53EB28}"/>
              </a:ext>
            </a:extLst>
          </p:cNvPr>
          <p:cNvSpPr txBox="1"/>
          <p:nvPr/>
        </p:nvSpPr>
        <p:spPr>
          <a:xfrm>
            <a:off x="4876800" y="1143000"/>
            <a:ext cx="2954123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Sep-22 CPS1 (%): 174.79</a:t>
            </a:r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7CFC0B-A8D0-4C02-9DB5-9FC999145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38200"/>
            <a:ext cx="7318035" cy="53035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12-Month Rolling Average CPS1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AA46D-28F9-4DA3-9A9F-14CE6D3624F0}"/>
              </a:ext>
            </a:extLst>
          </p:cNvPr>
          <p:cNvSpPr txBox="1"/>
          <p:nvPr/>
        </p:nvSpPr>
        <p:spPr>
          <a:xfrm>
            <a:off x="3962400" y="10668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/>
              <a:t>Current 12-Month Rolling Average: 172.45%</a:t>
            </a:r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7141B-359F-4587-AC63-4B35BA078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14400"/>
            <a:ext cx="7312897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D614AE-32A9-4513-ADDD-9934DB6C42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082" y="914400"/>
            <a:ext cx="7318035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85836</TotalTime>
  <Words>843</Words>
  <Application>Microsoft Office PowerPoint</Application>
  <PresentationFormat>On-screen Show (4:3)</PresentationFormat>
  <Paragraphs>170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Source Sans Pro</vt:lpstr>
      <vt:lpstr>Trade Gothic Pro Light</vt:lpstr>
      <vt:lpstr>1_Custom Design</vt:lpstr>
      <vt:lpstr>Office Theme</vt:lpstr>
      <vt:lpstr>Custom Design</vt:lpstr>
      <vt:lpstr>PowerPoint Presentation</vt:lpstr>
      <vt:lpstr>Summary of September 2022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2020 BAL-003 Selected Events – Update</vt:lpstr>
      <vt:lpstr>Op. Year 2020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Li, Weifeng</cp:lastModifiedBy>
  <cp:revision>1288</cp:revision>
  <cp:lastPrinted>2016-01-21T20:53:15Z</cp:lastPrinted>
  <dcterms:created xsi:type="dcterms:W3CDTF">2016-01-21T15:20:31Z</dcterms:created>
  <dcterms:modified xsi:type="dcterms:W3CDTF">2022-10-27T20:45:28Z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