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80"/>
  </p:notesMasterIdLst>
  <p:handoutMasterIdLst>
    <p:handoutMasterId r:id="rId81"/>
  </p:handoutMasterIdLst>
  <p:sldIdLst>
    <p:sldId id="256" r:id="rId3"/>
    <p:sldId id="289" r:id="rId4"/>
    <p:sldId id="280" r:id="rId5"/>
    <p:sldId id="279" r:id="rId6"/>
    <p:sldId id="281" r:id="rId7"/>
    <p:sldId id="310" r:id="rId8"/>
    <p:sldId id="287" r:id="rId9"/>
    <p:sldId id="309" r:id="rId10"/>
    <p:sldId id="288" r:id="rId11"/>
    <p:sldId id="357" r:id="rId12"/>
    <p:sldId id="283" r:id="rId13"/>
    <p:sldId id="285" r:id="rId14"/>
    <p:sldId id="316" r:id="rId15"/>
    <p:sldId id="317" r:id="rId16"/>
    <p:sldId id="358" r:id="rId17"/>
    <p:sldId id="355" r:id="rId18"/>
    <p:sldId id="348" r:id="rId19"/>
    <p:sldId id="319" r:id="rId20"/>
    <p:sldId id="330" r:id="rId21"/>
    <p:sldId id="339" r:id="rId22"/>
    <p:sldId id="328" r:id="rId23"/>
    <p:sldId id="322" r:id="rId24"/>
    <p:sldId id="329" r:id="rId25"/>
    <p:sldId id="356" r:id="rId26"/>
    <p:sldId id="340" r:id="rId27"/>
    <p:sldId id="341" r:id="rId28"/>
    <p:sldId id="323" r:id="rId29"/>
    <p:sldId id="286" r:id="rId30"/>
    <p:sldId id="331" r:id="rId31"/>
    <p:sldId id="332" r:id="rId32"/>
    <p:sldId id="333" r:id="rId33"/>
    <p:sldId id="342" r:id="rId34"/>
    <p:sldId id="284" r:id="rId35"/>
    <p:sldId id="347" r:id="rId36"/>
    <p:sldId id="346" r:id="rId37"/>
    <p:sldId id="326" r:id="rId38"/>
    <p:sldId id="345" r:id="rId39"/>
    <p:sldId id="325" r:id="rId40"/>
    <p:sldId id="311" r:id="rId41"/>
    <p:sldId id="351" r:id="rId42"/>
    <p:sldId id="352" r:id="rId43"/>
    <p:sldId id="359" r:id="rId44"/>
    <p:sldId id="354" r:id="rId45"/>
    <p:sldId id="293" r:id="rId46"/>
    <p:sldId id="299" r:id="rId47"/>
    <p:sldId id="327" r:id="rId48"/>
    <p:sldId id="259" r:id="rId49"/>
    <p:sldId id="297" r:id="rId50"/>
    <p:sldId id="264" r:id="rId51"/>
    <p:sldId id="265" r:id="rId52"/>
    <p:sldId id="295" r:id="rId53"/>
    <p:sldId id="296" r:id="rId54"/>
    <p:sldId id="267" r:id="rId55"/>
    <p:sldId id="268" r:id="rId56"/>
    <p:sldId id="269" r:id="rId57"/>
    <p:sldId id="300" r:id="rId58"/>
    <p:sldId id="270" r:id="rId59"/>
    <p:sldId id="271" r:id="rId60"/>
    <p:sldId id="301" r:id="rId61"/>
    <p:sldId id="272" r:id="rId62"/>
    <p:sldId id="274" r:id="rId63"/>
    <p:sldId id="275" r:id="rId64"/>
    <p:sldId id="276" r:id="rId65"/>
    <p:sldId id="302" r:id="rId66"/>
    <p:sldId id="303" r:id="rId67"/>
    <p:sldId id="291" r:id="rId68"/>
    <p:sldId id="304" r:id="rId69"/>
    <p:sldId id="305" r:id="rId70"/>
    <p:sldId id="306" r:id="rId71"/>
    <p:sldId id="307" r:id="rId72"/>
    <p:sldId id="308" r:id="rId73"/>
    <p:sldId id="324" r:id="rId74"/>
    <p:sldId id="344" r:id="rId75"/>
    <p:sldId id="313" r:id="rId76"/>
    <p:sldId id="312" r:id="rId77"/>
    <p:sldId id="315" r:id="rId78"/>
    <p:sldId id="314" r:id="rId79"/>
  </p:sldIdLst>
  <p:sldSz cx="9144000" cy="6858000" type="screen4x3"/>
  <p:notesSz cx="6950075" cy="92360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0C1A50-DF36-FE60-5388-6945B374DC80}" name="Cole Benson" initials="CB" userId="0f00ff836de30594" providerId="Windows Live"/>
  <p188:author id="{1E9B346C-46A3-FFD0-3344-8384B1869BD1}" name="Alex Dombrowsky" initials="AD" userId="a325ed9c21e6607a" providerId="Windows Live"/>
  <p188:author id="{D0E5C6B5-2FE6-2978-F069-28A74ABBA64B}" name="Kevin Carden" initials="KC" userId="87fa135dd320493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strape" initials="A" lastIdx="8" clrIdx="0"/>
  <p:cmAuthor id="7" name="Nick" initials="N" lastIdx="10" clrIdx="7">
    <p:extLst>
      <p:ext uri="{19B8F6BF-5375-455C-9EA6-DF929625EA0E}">
        <p15:presenceInfo xmlns:p15="http://schemas.microsoft.com/office/powerpoint/2012/main" userId="Nick" providerId="None"/>
      </p:ext>
    </p:extLst>
  </p:cmAuthor>
  <p:cmAuthor id="1" name="Analyst1" initials="A" lastIdx="7" clrIdx="1"/>
  <p:cmAuthor id="8" name="Kevin Carden" initials="KC" lastIdx="27" clrIdx="8">
    <p:extLst>
      <p:ext uri="{19B8F6BF-5375-455C-9EA6-DF929625EA0E}">
        <p15:presenceInfo xmlns:p15="http://schemas.microsoft.com/office/powerpoint/2012/main" userId="08d1ba0b839f8b7f" providerId="Windows Live"/>
      </p:ext>
    </p:extLst>
  </p:cmAuthor>
  <p:cmAuthor id="2" name="NickW" initials="N" lastIdx="47" clrIdx="2"/>
  <p:cmAuthor id="9" name="Chase" initials="C" lastIdx="1" clrIdx="9">
    <p:extLst>
      <p:ext uri="{19B8F6BF-5375-455C-9EA6-DF929625EA0E}">
        <p15:presenceInfo xmlns:p15="http://schemas.microsoft.com/office/powerpoint/2012/main" userId="Chase" providerId="None"/>
      </p:ext>
    </p:extLst>
  </p:cmAuthor>
  <p:cmAuthor id="3" name="Parth" initials="P" lastIdx="8" clrIdx="3"/>
  <p:cmAuthor id="10" name="Alex Dombrowsky" initials="AD" lastIdx="4" clrIdx="10">
    <p:extLst>
      <p:ext uri="{19B8F6BF-5375-455C-9EA6-DF929625EA0E}">
        <p15:presenceInfo xmlns:p15="http://schemas.microsoft.com/office/powerpoint/2012/main" userId="Alex Dombrowsky" providerId="None"/>
      </p:ext>
    </p:extLst>
  </p:cmAuthor>
  <p:cmAuthor id="4" name="Kevin" initials="KDC" lastIdx="17" clrIdx="4"/>
  <p:cmAuthor id="5" name="Cole-PC" initials="DT" lastIdx="29" clrIdx="5">
    <p:extLst>
      <p:ext uri="{19B8F6BF-5375-455C-9EA6-DF929625EA0E}">
        <p15:presenceInfo xmlns:p15="http://schemas.microsoft.com/office/powerpoint/2012/main" userId="Cole-PC" providerId="None"/>
      </p:ext>
    </p:extLst>
  </p:cmAuthor>
  <p:cmAuthor id="6" name="KEVIN2-PC" initials="K" lastIdx="35" clrIdx="6">
    <p:extLst>
      <p:ext uri="{19B8F6BF-5375-455C-9EA6-DF929625EA0E}">
        <p15:presenceInfo xmlns:p15="http://schemas.microsoft.com/office/powerpoint/2012/main" userId="KEVIN2-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9F"/>
    <a:srgbClr val="F6B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64" autoAdjust="0"/>
  </p:normalViewPr>
  <p:slideViewPr>
    <p:cSldViewPr snapToGrid="0" snapToObjects="1">
      <p:cViewPr varScale="1">
        <p:scale>
          <a:sx n="84" d="100"/>
          <a:sy n="84" d="100"/>
        </p:scale>
        <p:origin x="13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microsoft.com/office/2018/10/relationships/authors" Target="authors.xml"/><Relationship Id="rId61" Type="http://schemas.openxmlformats.org/officeDocument/2006/relationships/slide" Target="slides/slide59.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7692C-054F-4DD0-9A4A-1022047350C6}" type="doc">
      <dgm:prSet loTypeId="urn:microsoft.com/office/officeart/2005/8/layout/process1" loCatId="process" qsTypeId="urn:microsoft.com/office/officeart/2005/8/quickstyle/simple1" qsCatId="simple" csTypeId="urn:microsoft.com/office/officeart/2005/8/colors/accent1_2" csCatId="accent1" phldr="1"/>
      <dgm:spPr/>
    </dgm:pt>
    <dgm:pt modelId="{CAA8DE82-A3FF-428B-9F74-3BFEAAA41C9B}">
      <dgm:prSet phldrT="[Text]"/>
      <dgm:spPr/>
      <dgm:t>
        <a:bodyPr/>
        <a:lstStyle/>
        <a:p>
          <a:r>
            <a:rPr lang="en-US" dirty="0"/>
            <a:t>41 </a:t>
          </a:r>
        </a:p>
        <a:p>
          <a:r>
            <a:rPr lang="en-US" dirty="0"/>
            <a:t>Weather Years</a:t>
          </a:r>
        </a:p>
      </dgm:t>
    </dgm:pt>
    <dgm:pt modelId="{D821C303-EEE9-4412-8D34-AC569FE14B62}" type="parTrans" cxnId="{1B0D4194-A07A-4365-B9E3-55CD82DF3981}">
      <dgm:prSet/>
      <dgm:spPr/>
      <dgm:t>
        <a:bodyPr/>
        <a:lstStyle/>
        <a:p>
          <a:endParaRPr lang="en-US"/>
        </a:p>
      </dgm:t>
    </dgm:pt>
    <dgm:pt modelId="{88123C8C-EC34-4184-AD65-DB59C719AD6B}" type="sibTrans" cxnId="{1B0D4194-A07A-4365-B9E3-55CD82DF3981}">
      <dgm:prSet/>
      <dgm:spPr/>
      <dgm:t>
        <a:bodyPr/>
        <a:lstStyle/>
        <a:p>
          <a:endParaRPr lang="en-US"/>
        </a:p>
      </dgm:t>
    </dgm:pt>
    <dgm:pt modelId="{8D18494D-2567-4151-835D-A67954490039}">
      <dgm:prSet phldrT="[Text]"/>
      <dgm:spPr/>
      <dgm:t>
        <a:bodyPr/>
        <a:lstStyle/>
        <a:p>
          <a:r>
            <a:rPr lang="en-US" dirty="0"/>
            <a:t>5 </a:t>
          </a:r>
        </a:p>
        <a:p>
          <a:r>
            <a:rPr lang="en-US" dirty="0"/>
            <a:t>Forecast Error Points</a:t>
          </a:r>
        </a:p>
      </dgm:t>
    </dgm:pt>
    <dgm:pt modelId="{A2A0BDAF-08DD-4E1E-A219-C52B6245E451}" type="parTrans" cxnId="{F42BE5A7-E7B4-4022-B7D5-056A929D25EA}">
      <dgm:prSet/>
      <dgm:spPr/>
      <dgm:t>
        <a:bodyPr/>
        <a:lstStyle/>
        <a:p>
          <a:endParaRPr lang="en-US"/>
        </a:p>
      </dgm:t>
    </dgm:pt>
    <dgm:pt modelId="{6AC3BF04-E06C-4367-96AA-03E1193CA5B8}" type="sibTrans" cxnId="{F42BE5A7-E7B4-4022-B7D5-056A929D25EA}">
      <dgm:prSet/>
      <dgm:spPr/>
      <dgm:t>
        <a:bodyPr/>
        <a:lstStyle/>
        <a:p>
          <a:endParaRPr lang="en-US"/>
        </a:p>
      </dgm:t>
    </dgm:pt>
    <dgm:pt modelId="{F046D897-9DCE-4A51-BC31-6E6D1B22E8C9}">
      <dgm:prSet phldrT="[Text]"/>
      <dgm:spPr/>
      <dgm:t>
        <a:bodyPr/>
        <a:lstStyle/>
        <a:p>
          <a:r>
            <a:rPr lang="en-US" dirty="0"/>
            <a:t>100 </a:t>
          </a:r>
        </a:p>
        <a:p>
          <a:r>
            <a:rPr lang="en-US" dirty="0"/>
            <a:t>Unit Outage Draws</a:t>
          </a:r>
        </a:p>
      </dgm:t>
    </dgm:pt>
    <dgm:pt modelId="{DA32C066-59BC-4CA7-82F6-BB2816F525F6}" type="parTrans" cxnId="{0ACA3250-84BE-4206-9597-3F0FBFACEEBC}">
      <dgm:prSet/>
      <dgm:spPr/>
      <dgm:t>
        <a:bodyPr/>
        <a:lstStyle/>
        <a:p>
          <a:endParaRPr lang="en-US"/>
        </a:p>
      </dgm:t>
    </dgm:pt>
    <dgm:pt modelId="{FABC18BB-EF55-4573-9E00-DCBA2D45D9B7}" type="sibTrans" cxnId="{0ACA3250-84BE-4206-9597-3F0FBFACEEBC}">
      <dgm:prSet/>
      <dgm:spPr/>
      <dgm:t>
        <a:bodyPr/>
        <a:lstStyle/>
        <a:p>
          <a:endParaRPr lang="en-US"/>
        </a:p>
      </dgm:t>
    </dgm:pt>
    <dgm:pt modelId="{169E6F5C-09AF-484F-AC6D-55010120DB62}">
      <dgm:prSet/>
      <dgm:spPr/>
      <dgm:t>
        <a:bodyPr/>
        <a:lstStyle/>
        <a:p>
          <a:r>
            <a:rPr lang="en-US" dirty="0"/>
            <a:t>20,500 Simulations per Reserve Margin</a:t>
          </a:r>
        </a:p>
      </dgm:t>
    </dgm:pt>
    <dgm:pt modelId="{579CC532-2929-4F50-B49B-7C3E0D0575EA}" type="parTrans" cxnId="{1EE48EAC-93DB-493F-933C-91A9130486BD}">
      <dgm:prSet/>
      <dgm:spPr/>
      <dgm:t>
        <a:bodyPr/>
        <a:lstStyle/>
        <a:p>
          <a:endParaRPr lang="en-US"/>
        </a:p>
      </dgm:t>
    </dgm:pt>
    <dgm:pt modelId="{3B0800CF-25D4-4A4B-B81D-D4752AA01B93}" type="sibTrans" cxnId="{1EE48EAC-93DB-493F-933C-91A9130486BD}">
      <dgm:prSet/>
      <dgm:spPr/>
      <dgm:t>
        <a:bodyPr/>
        <a:lstStyle/>
        <a:p>
          <a:endParaRPr lang="en-US"/>
        </a:p>
      </dgm:t>
    </dgm:pt>
    <dgm:pt modelId="{7FEDA5EF-C6EB-4BFA-A95F-CB574AE9DBA8}" type="pres">
      <dgm:prSet presAssocID="{FD27692C-054F-4DD0-9A4A-1022047350C6}" presName="Name0" presStyleCnt="0">
        <dgm:presLayoutVars>
          <dgm:dir/>
          <dgm:resizeHandles val="exact"/>
        </dgm:presLayoutVars>
      </dgm:prSet>
      <dgm:spPr/>
    </dgm:pt>
    <dgm:pt modelId="{8204D139-CF31-4E69-AB83-6792EA0B761E}" type="pres">
      <dgm:prSet presAssocID="{CAA8DE82-A3FF-428B-9F74-3BFEAAA41C9B}" presName="node" presStyleLbl="node1" presStyleIdx="0" presStyleCnt="4" custLinFactNeighborX="-18070" custLinFactNeighborY="-56532">
        <dgm:presLayoutVars>
          <dgm:bulletEnabled val="1"/>
        </dgm:presLayoutVars>
      </dgm:prSet>
      <dgm:spPr/>
    </dgm:pt>
    <dgm:pt modelId="{89E1FA0B-E2D9-49C0-AEE9-A17E4DA39103}" type="pres">
      <dgm:prSet presAssocID="{88123C8C-EC34-4184-AD65-DB59C719AD6B}" presName="sibTrans" presStyleLbl="sibTrans2D1" presStyleIdx="0" presStyleCnt="3"/>
      <dgm:spPr>
        <a:prstGeom prst="mathMultiply">
          <a:avLst/>
        </a:prstGeom>
      </dgm:spPr>
    </dgm:pt>
    <dgm:pt modelId="{0A3F033C-BC3E-42A9-84C0-2FF85645A967}" type="pres">
      <dgm:prSet presAssocID="{88123C8C-EC34-4184-AD65-DB59C719AD6B}" presName="connectorText" presStyleLbl="sibTrans2D1" presStyleIdx="0" presStyleCnt="3"/>
      <dgm:spPr/>
    </dgm:pt>
    <dgm:pt modelId="{E69719E6-9C6D-40CA-98DE-D05D2175F82F}" type="pres">
      <dgm:prSet presAssocID="{8D18494D-2567-4151-835D-A67954490039}" presName="node" presStyleLbl="node1" presStyleIdx="1" presStyleCnt="4" custLinFactNeighborX="-6568" custLinFactNeighborY="-56532">
        <dgm:presLayoutVars>
          <dgm:bulletEnabled val="1"/>
        </dgm:presLayoutVars>
      </dgm:prSet>
      <dgm:spPr/>
    </dgm:pt>
    <dgm:pt modelId="{41C80830-EDB2-4735-8C7C-FE184E986057}" type="pres">
      <dgm:prSet presAssocID="{6AC3BF04-E06C-4367-96AA-03E1193CA5B8}" presName="sibTrans" presStyleLbl="sibTrans2D1" presStyleIdx="1" presStyleCnt="3"/>
      <dgm:spPr>
        <a:prstGeom prst="mathMultiply">
          <a:avLst/>
        </a:prstGeom>
      </dgm:spPr>
    </dgm:pt>
    <dgm:pt modelId="{7A06006F-3B61-4319-9B9D-114595ECE39B}" type="pres">
      <dgm:prSet presAssocID="{6AC3BF04-E06C-4367-96AA-03E1193CA5B8}" presName="connectorText" presStyleLbl="sibTrans2D1" presStyleIdx="1" presStyleCnt="3"/>
      <dgm:spPr/>
    </dgm:pt>
    <dgm:pt modelId="{F6529BA2-0A9F-425D-B66B-558A85581852}" type="pres">
      <dgm:prSet presAssocID="{F046D897-9DCE-4A51-BC31-6E6D1B22E8C9}" presName="node" presStyleLbl="node1" presStyleIdx="2" presStyleCnt="4" custLinFactNeighborX="8937" custLinFactNeighborY="-60294">
        <dgm:presLayoutVars>
          <dgm:bulletEnabled val="1"/>
        </dgm:presLayoutVars>
      </dgm:prSet>
      <dgm:spPr/>
    </dgm:pt>
    <dgm:pt modelId="{1BD6258D-C996-4420-A185-73D56B800417}" type="pres">
      <dgm:prSet presAssocID="{FABC18BB-EF55-4573-9E00-DCBA2D45D9B7}" presName="sibTrans" presStyleLbl="sibTrans2D1" presStyleIdx="2" presStyleCnt="3"/>
      <dgm:spPr>
        <a:prstGeom prst="mathEqual">
          <a:avLst/>
        </a:prstGeom>
      </dgm:spPr>
    </dgm:pt>
    <dgm:pt modelId="{61AE1C1A-2537-489E-A144-ABBCC23AC4DE}" type="pres">
      <dgm:prSet presAssocID="{FABC18BB-EF55-4573-9E00-DCBA2D45D9B7}" presName="connectorText" presStyleLbl="sibTrans2D1" presStyleIdx="2" presStyleCnt="3"/>
      <dgm:spPr/>
    </dgm:pt>
    <dgm:pt modelId="{97A93B98-534C-4131-8D7C-79616C278F0D}" type="pres">
      <dgm:prSet presAssocID="{169E6F5C-09AF-484F-AC6D-55010120DB62}" presName="node" presStyleLbl="node1" presStyleIdx="3" presStyleCnt="4" custLinFactNeighborX="10944" custLinFactNeighborY="-67860">
        <dgm:presLayoutVars>
          <dgm:bulletEnabled val="1"/>
        </dgm:presLayoutVars>
      </dgm:prSet>
      <dgm:spPr/>
    </dgm:pt>
  </dgm:ptLst>
  <dgm:cxnLst>
    <dgm:cxn modelId="{FE0ACE14-0917-4FA8-883F-EFE220542961}" type="presOf" srcId="{88123C8C-EC34-4184-AD65-DB59C719AD6B}" destId="{0A3F033C-BC3E-42A9-84C0-2FF85645A967}" srcOrd="1" destOrd="0" presId="urn:microsoft.com/office/officeart/2005/8/layout/process1"/>
    <dgm:cxn modelId="{6EE9CE3E-6AEA-4429-91B1-537B22CB8242}" type="presOf" srcId="{6AC3BF04-E06C-4367-96AA-03E1193CA5B8}" destId="{7A06006F-3B61-4319-9B9D-114595ECE39B}" srcOrd="1" destOrd="0" presId="urn:microsoft.com/office/officeart/2005/8/layout/process1"/>
    <dgm:cxn modelId="{C737FB3E-DF54-4EBF-AFF7-C57436749E88}" type="presOf" srcId="{CAA8DE82-A3FF-428B-9F74-3BFEAAA41C9B}" destId="{8204D139-CF31-4E69-AB83-6792EA0B761E}" srcOrd="0" destOrd="0" presId="urn:microsoft.com/office/officeart/2005/8/layout/process1"/>
    <dgm:cxn modelId="{0ACA3250-84BE-4206-9597-3F0FBFACEEBC}" srcId="{FD27692C-054F-4DD0-9A4A-1022047350C6}" destId="{F046D897-9DCE-4A51-BC31-6E6D1B22E8C9}" srcOrd="2" destOrd="0" parTransId="{DA32C066-59BC-4CA7-82F6-BB2816F525F6}" sibTransId="{FABC18BB-EF55-4573-9E00-DCBA2D45D9B7}"/>
    <dgm:cxn modelId="{A0671251-F66F-4623-93E9-3304354E3C5F}" type="presOf" srcId="{88123C8C-EC34-4184-AD65-DB59C719AD6B}" destId="{89E1FA0B-E2D9-49C0-AEE9-A17E4DA39103}" srcOrd="0" destOrd="0" presId="urn:microsoft.com/office/officeart/2005/8/layout/process1"/>
    <dgm:cxn modelId="{9BAA3273-6B74-4FE4-8CEB-ECC4AB3D5646}" type="presOf" srcId="{FABC18BB-EF55-4573-9E00-DCBA2D45D9B7}" destId="{1BD6258D-C996-4420-A185-73D56B800417}" srcOrd="0" destOrd="0" presId="urn:microsoft.com/office/officeart/2005/8/layout/process1"/>
    <dgm:cxn modelId="{57287973-C677-48C3-BCBD-0CCBC721A84F}" type="presOf" srcId="{8D18494D-2567-4151-835D-A67954490039}" destId="{E69719E6-9C6D-40CA-98DE-D05D2175F82F}" srcOrd="0" destOrd="0" presId="urn:microsoft.com/office/officeart/2005/8/layout/process1"/>
    <dgm:cxn modelId="{81E27354-4832-49D4-97EE-98B34468D313}" type="presOf" srcId="{6AC3BF04-E06C-4367-96AA-03E1193CA5B8}" destId="{41C80830-EDB2-4735-8C7C-FE184E986057}" srcOrd="0" destOrd="0" presId="urn:microsoft.com/office/officeart/2005/8/layout/process1"/>
    <dgm:cxn modelId="{BB391385-D459-477A-8E03-B1CDA1D4344C}" type="presOf" srcId="{FABC18BB-EF55-4573-9E00-DCBA2D45D9B7}" destId="{61AE1C1A-2537-489E-A144-ABBCC23AC4DE}" srcOrd="1" destOrd="0" presId="urn:microsoft.com/office/officeart/2005/8/layout/process1"/>
    <dgm:cxn modelId="{1B0D4194-A07A-4365-B9E3-55CD82DF3981}" srcId="{FD27692C-054F-4DD0-9A4A-1022047350C6}" destId="{CAA8DE82-A3FF-428B-9F74-3BFEAAA41C9B}" srcOrd="0" destOrd="0" parTransId="{D821C303-EEE9-4412-8D34-AC569FE14B62}" sibTransId="{88123C8C-EC34-4184-AD65-DB59C719AD6B}"/>
    <dgm:cxn modelId="{BB51E0A7-D4A8-4BD2-A01A-EF59CE3A0FE0}" type="presOf" srcId="{169E6F5C-09AF-484F-AC6D-55010120DB62}" destId="{97A93B98-534C-4131-8D7C-79616C278F0D}" srcOrd="0" destOrd="0" presId="urn:microsoft.com/office/officeart/2005/8/layout/process1"/>
    <dgm:cxn modelId="{F42BE5A7-E7B4-4022-B7D5-056A929D25EA}" srcId="{FD27692C-054F-4DD0-9A4A-1022047350C6}" destId="{8D18494D-2567-4151-835D-A67954490039}" srcOrd="1" destOrd="0" parTransId="{A2A0BDAF-08DD-4E1E-A219-C52B6245E451}" sibTransId="{6AC3BF04-E06C-4367-96AA-03E1193CA5B8}"/>
    <dgm:cxn modelId="{1EE48EAC-93DB-493F-933C-91A9130486BD}" srcId="{FD27692C-054F-4DD0-9A4A-1022047350C6}" destId="{169E6F5C-09AF-484F-AC6D-55010120DB62}" srcOrd="3" destOrd="0" parTransId="{579CC532-2929-4F50-B49B-7C3E0D0575EA}" sibTransId="{3B0800CF-25D4-4A4B-B81D-D4752AA01B93}"/>
    <dgm:cxn modelId="{3A7FD7AE-A61C-4ACA-A286-DFE78EDC6949}" type="presOf" srcId="{FD27692C-054F-4DD0-9A4A-1022047350C6}" destId="{7FEDA5EF-C6EB-4BFA-A95F-CB574AE9DBA8}" srcOrd="0" destOrd="0" presId="urn:microsoft.com/office/officeart/2005/8/layout/process1"/>
    <dgm:cxn modelId="{979969DF-2650-4AF5-8C63-815669E5F9EC}" type="presOf" srcId="{F046D897-9DCE-4A51-BC31-6E6D1B22E8C9}" destId="{F6529BA2-0A9F-425D-B66B-558A85581852}" srcOrd="0" destOrd="0" presId="urn:microsoft.com/office/officeart/2005/8/layout/process1"/>
    <dgm:cxn modelId="{2D107027-3759-4818-8B16-655DB2EF1D76}" type="presParOf" srcId="{7FEDA5EF-C6EB-4BFA-A95F-CB574AE9DBA8}" destId="{8204D139-CF31-4E69-AB83-6792EA0B761E}" srcOrd="0" destOrd="0" presId="urn:microsoft.com/office/officeart/2005/8/layout/process1"/>
    <dgm:cxn modelId="{364FD72F-9968-4F92-9849-7465A47F3497}" type="presParOf" srcId="{7FEDA5EF-C6EB-4BFA-A95F-CB574AE9DBA8}" destId="{89E1FA0B-E2D9-49C0-AEE9-A17E4DA39103}" srcOrd="1" destOrd="0" presId="urn:microsoft.com/office/officeart/2005/8/layout/process1"/>
    <dgm:cxn modelId="{8EE242F0-EC5D-4D54-A1FF-AA5AC70B1C00}" type="presParOf" srcId="{89E1FA0B-E2D9-49C0-AEE9-A17E4DA39103}" destId="{0A3F033C-BC3E-42A9-84C0-2FF85645A967}" srcOrd="0" destOrd="0" presId="urn:microsoft.com/office/officeart/2005/8/layout/process1"/>
    <dgm:cxn modelId="{02B509A6-78FA-402C-A851-1B0FF0D7540C}" type="presParOf" srcId="{7FEDA5EF-C6EB-4BFA-A95F-CB574AE9DBA8}" destId="{E69719E6-9C6D-40CA-98DE-D05D2175F82F}" srcOrd="2" destOrd="0" presId="urn:microsoft.com/office/officeart/2005/8/layout/process1"/>
    <dgm:cxn modelId="{DF952E63-B738-49B4-96CB-09F8FCE8E1C2}" type="presParOf" srcId="{7FEDA5EF-C6EB-4BFA-A95F-CB574AE9DBA8}" destId="{41C80830-EDB2-4735-8C7C-FE184E986057}" srcOrd="3" destOrd="0" presId="urn:microsoft.com/office/officeart/2005/8/layout/process1"/>
    <dgm:cxn modelId="{8B49BC97-8FE8-42DD-A364-C0DAC345A3FA}" type="presParOf" srcId="{41C80830-EDB2-4735-8C7C-FE184E986057}" destId="{7A06006F-3B61-4319-9B9D-114595ECE39B}" srcOrd="0" destOrd="0" presId="urn:microsoft.com/office/officeart/2005/8/layout/process1"/>
    <dgm:cxn modelId="{04CD0552-E9D1-43F2-AAB6-A94E0A836B6A}" type="presParOf" srcId="{7FEDA5EF-C6EB-4BFA-A95F-CB574AE9DBA8}" destId="{F6529BA2-0A9F-425D-B66B-558A85581852}" srcOrd="4" destOrd="0" presId="urn:microsoft.com/office/officeart/2005/8/layout/process1"/>
    <dgm:cxn modelId="{D9E66EF1-43F7-4E12-9A23-A0569B93BC19}" type="presParOf" srcId="{7FEDA5EF-C6EB-4BFA-A95F-CB574AE9DBA8}" destId="{1BD6258D-C996-4420-A185-73D56B800417}" srcOrd="5" destOrd="0" presId="urn:microsoft.com/office/officeart/2005/8/layout/process1"/>
    <dgm:cxn modelId="{3A93A976-B5F4-4D47-9CD6-5105F1938058}" type="presParOf" srcId="{1BD6258D-C996-4420-A185-73D56B800417}" destId="{61AE1C1A-2537-489E-A144-ABBCC23AC4DE}" srcOrd="0" destOrd="0" presId="urn:microsoft.com/office/officeart/2005/8/layout/process1"/>
    <dgm:cxn modelId="{E86BA629-C75E-4255-AD01-6B6D21A0291A}" type="presParOf" srcId="{7FEDA5EF-C6EB-4BFA-A95F-CB574AE9DBA8}" destId="{97A93B98-534C-4131-8D7C-79616C278F0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4D139-CF31-4E69-AB83-6792EA0B761E}">
      <dsp:nvSpPr>
        <dsp:cNvPr id="0" name=""/>
        <dsp:cNvSpPr/>
      </dsp:nvSpPr>
      <dsp:spPr>
        <a:xfrm>
          <a:off x="0"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41 </a:t>
          </a:r>
        </a:p>
        <a:p>
          <a:pPr marL="0" lvl="0" indent="0" algn="ctr" defTabSz="800100">
            <a:lnSpc>
              <a:spcPct val="90000"/>
            </a:lnSpc>
            <a:spcBef>
              <a:spcPct val="0"/>
            </a:spcBef>
            <a:spcAft>
              <a:spcPct val="35000"/>
            </a:spcAft>
            <a:buNone/>
          </a:pPr>
          <a:r>
            <a:rPr lang="en-US" sz="1800" kern="1200" dirty="0"/>
            <a:t>Weather Years</a:t>
          </a:r>
        </a:p>
      </dsp:txBody>
      <dsp:txXfrm>
        <a:off x="33753" y="33753"/>
        <a:ext cx="1447147" cy="1084902"/>
      </dsp:txXfrm>
    </dsp:sp>
    <dsp:sp modelId="{89E1FA0B-E2D9-49C0-AEE9-A17E4DA39103}">
      <dsp:nvSpPr>
        <dsp:cNvPr id="0" name=""/>
        <dsp:cNvSpPr/>
      </dsp:nvSpPr>
      <dsp:spPr>
        <a:xfrm>
          <a:off x="1657036" y="388387"/>
          <a:ext cx="301852" cy="37563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57036" y="463514"/>
        <a:ext cx="211296" cy="225380"/>
      </dsp:txXfrm>
    </dsp:sp>
    <dsp:sp modelId="{E69719E6-9C6D-40CA-98DE-D05D2175F82F}">
      <dsp:nvSpPr>
        <dsp:cNvPr id="0" name=""/>
        <dsp:cNvSpPr/>
      </dsp:nvSpPr>
      <dsp:spPr>
        <a:xfrm>
          <a:off x="2084186"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a:t>
          </a:r>
        </a:p>
        <a:p>
          <a:pPr marL="0" lvl="0" indent="0" algn="ctr" defTabSz="800100">
            <a:lnSpc>
              <a:spcPct val="90000"/>
            </a:lnSpc>
            <a:spcBef>
              <a:spcPct val="0"/>
            </a:spcBef>
            <a:spcAft>
              <a:spcPct val="35000"/>
            </a:spcAft>
            <a:buNone/>
          </a:pPr>
          <a:r>
            <a:rPr lang="en-US" sz="1800" kern="1200" dirty="0"/>
            <a:t>Forecast Error Points</a:t>
          </a:r>
        </a:p>
      </dsp:txBody>
      <dsp:txXfrm>
        <a:off x="2117939" y="33753"/>
        <a:ext cx="1447147" cy="1084902"/>
      </dsp:txXfrm>
    </dsp:sp>
    <dsp:sp modelId="{41C80830-EDB2-4735-8C7C-FE184E986057}">
      <dsp:nvSpPr>
        <dsp:cNvPr id="0" name=""/>
        <dsp:cNvSpPr/>
      </dsp:nvSpPr>
      <dsp:spPr>
        <a:xfrm>
          <a:off x="3773789" y="388387"/>
          <a:ext cx="370894" cy="37563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73789" y="463514"/>
        <a:ext cx="259626" cy="225380"/>
      </dsp:txXfrm>
    </dsp:sp>
    <dsp:sp modelId="{F6529BA2-0A9F-425D-B66B-558A85581852}">
      <dsp:nvSpPr>
        <dsp:cNvPr id="0" name=""/>
        <dsp:cNvSpPr/>
      </dsp:nvSpPr>
      <dsp:spPr>
        <a:xfrm>
          <a:off x="4298640"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100 </a:t>
          </a:r>
        </a:p>
        <a:p>
          <a:pPr marL="0" lvl="0" indent="0" algn="ctr" defTabSz="800100">
            <a:lnSpc>
              <a:spcPct val="90000"/>
            </a:lnSpc>
            <a:spcBef>
              <a:spcPct val="0"/>
            </a:spcBef>
            <a:spcAft>
              <a:spcPct val="35000"/>
            </a:spcAft>
            <a:buNone/>
          </a:pPr>
          <a:r>
            <a:rPr lang="en-US" sz="1800" kern="1200" dirty="0"/>
            <a:t>Unit Outage Draws</a:t>
          </a:r>
        </a:p>
      </dsp:txBody>
      <dsp:txXfrm>
        <a:off x="4332393" y="33753"/>
        <a:ext cx="1447147" cy="1084902"/>
      </dsp:txXfrm>
    </dsp:sp>
    <dsp:sp modelId="{1BD6258D-C996-4420-A185-73D56B800417}">
      <dsp:nvSpPr>
        <dsp:cNvPr id="0" name=""/>
        <dsp:cNvSpPr/>
      </dsp:nvSpPr>
      <dsp:spPr>
        <a:xfrm>
          <a:off x="5952088" y="388387"/>
          <a:ext cx="294245" cy="37563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52088" y="463514"/>
        <a:ext cx="205972" cy="225380"/>
      </dsp:txXfrm>
    </dsp:sp>
    <dsp:sp modelId="{97A93B98-534C-4131-8D7C-79616C278F0D}">
      <dsp:nvSpPr>
        <dsp:cNvPr id="0" name=""/>
        <dsp:cNvSpPr/>
      </dsp:nvSpPr>
      <dsp:spPr>
        <a:xfrm>
          <a:off x="6368473" y="0"/>
          <a:ext cx="1514653" cy="115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20,500 Simulations per Reserve Margin</a:t>
          </a:r>
        </a:p>
      </dsp:txBody>
      <dsp:txXfrm>
        <a:off x="6402226" y="33753"/>
        <a:ext cx="1447147" cy="10849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23"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81924" name="Rectangle 4"/>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81925" name="Rectangle 5"/>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Times New Roman" pitchFamily="18" charset="0"/>
              </a:defRPr>
            </a:lvl1pPr>
          </a:lstStyle>
          <a:p>
            <a:pPr>
              <a:defRPr/>
            </a:pPr>
            <a:fld id="{DB4FBF2C-B01F-4D60-A223-D6A7F91BF2D0}" type="slidenum">
              <a:rPr lang="en-US"/>
              <a:pPr>
                <a:defRPr/>
              </a:pPr>
              <a:t>‹#›</a:t>
            </a:fld>
            <a:endParaRPr lang="en-US" dirty="0"/>
          </a:p>
        </p:txBody>
      </p:sp>
    </p:spTree>
    <p:extLst>
      <p:ext uri="{BB962C8B-B14F-4D97-AF65-F5344CB8AC3E}">
        <p14:creationId xmlns:p14="http://schemas.microsoft.com/office/powerpoint/2010/main" val="2856711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819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Times New Roman" pitchFamily="18" charset="0"/>
              </a:defRPr>
            </a:lvl1pPr>
          </a:lstStyle>
          <a:p>
            <a:pPr>
              <a:defRPr/>
            </a:pPr>
            <a:fld id="{351C56BC-89D4-410D-85E5-5B3354CFA1DE}" type="slidenum">
              <a:rPr lang="de-DE"/>
              <a:pPr>
                <a:defRPr/>
              </a:pPr>
              <a:t>‹#›</a:t>
            </a:fld>
            <a:endParaRPr lang="de-DE"/>
          </a:p>
        </p:txBody>
      </p:sp>
    </p:spTree>
    <p:extLst>
      <p:ext uri="{BB962C8B-B14F-4D97-AF65-F5344CB8AC3E}">
        <p14:creationId xmlns:p14="http://schemas.microsoft.com/office/powerpoint/2010/main" val="1062756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1</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1</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2</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2</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extLst>
      <p:ext uri="{BB962C8B-B14F-4D97-AF65-F5344CB8AC3E}">
        <p14:creationId xmlns:p14="http://schemas.microsoft.com/office/powerpoint/2010/main" val="132925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10</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10</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extLst>
      <p:ext uri="{BB962C8B-B14F-4D97-AF65-F5344CB8AC3E}">
        <p14:creationId xmlns:p14="http://schemas.microsoft.com/office/powerpoint/2010/main" val="310666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62592A-15DC-47E6-9F27-EA214D80A074}" type="slidenum">
              <a:rPr lang="de-DE" smtClean="0"/>
              <a:pPr/>
              <a:t>43</a:t>
            </a:fld>
            <a:endParaRPr lang="de-DE"/>
          </a:p>
        </p:txBody>
      </p:sp>
      <p:sp>
        <p:nvSpPr>
          <p:cNvPr id="34819" name="Rectangle 7"/>
          <p:cNvSpPr txBox="1">
            <a:spLocks noGrp="1" noChangeArrowheads="1"/>
          </p:cNvSpPr>
          <p:nvPr/>
        </p:nvSpPr>
        <p:spPr bwMode="auto">
          <a:xfrm>
            <a:off x="3939985" y="8777479"/>
            <a:ext cx="3010090" cy="458597"/>
          </a:xfrm>
          <a:prstGeom prst="rect">
            <a:avLst/>
          </a:prstGeom>
          <a:noFill/>
          <a:ln w="9525">
            <a:noFill/>
            <a:miter lim="800000"/>
            <a:headEnd/>
            <a:tailEnd/>
          </a:ln>
        </p:spPr>
        <p:txBody>
          <a:bodyPr lIns="95914" tIns="47961" rIns="95914" bIns="47961" anchor="b"/>
          <a:lstStyle/>
          <a:p>
            <a:pPr algn="r" defTabSz="958637"/>
            <a:fld id="{68542D4D-F1C9-4B91-82D3-02C820F32365}" type="slidenum">
              <a:rPr lang="en-GB" sz="1300"/>
              <a:pPr algn="r" defTabSz="958637"/>
              <a:t>43</a:t>
            </a:fld>
            <a:endParaRPr lang="en-GB" sz="1300" dirty="0"/>
          </a:p>
        </p:txBody>
      </p:sp>
      <p:sp>
        <p:nvSpPr>
          <p:cNvPr id="34820" name="Rectangle 2"/>
          <p:cNvSpPr>
            <a:spLocks noGrp="1" noRot="1" noChangeAspect="1" noChangeArrowheads="1" noTextEdit="1"/>
          </p:cNvSpPr>
          <p:nvPr>
            <p:ph type="sldImg"/>
          </p:nvPr>
        </p:nvSpPr>
        <p:spPr>
          <a:xfrm>
            <a:off x="1165225" y="692150"/>
            <a:ext cx="4621213" cy="3465513"/>
          </a:xfrm>
          <a:ln/>
        </p:spPr>
      </p:sp>
      <p:sp>
        <p:nvSpPr>
          <p:cNvPr id="34821" name="Rectangle 3"/>
          <p:cNvSpPr>
            <a:spLocks noGrp="1" noChangeArrowheads="1"/>
          </p:cNvSpPr>
          <p:nvPr>
            <p:ph type="body" idx="1"/>
          </p:nvPr>
        </p:nvSpPr>
        <p:spPr>
          <a:xfrm>
            <a:off x="926677" y="4387136"/>
            <a:ext cx="5096722" cy="4156234"/>
          </a:xfrm>
          <a:noFill/>
          <a:ln/>
        </p:spPr>
        <p:txBody>
          <a:bodyPr lIns="95914" tIns="47961" rIns="95914" bIns="47961"/>
          <a:lstStyle/>
          <a:p>
            <a:pPr eaLnBrk="1" hangingPunct="1"/>
            <a:endParaRPr lang="de-DE"/>
          </a:p>
        </p:txBody>
      </p:sp>
    </p:spTree>
    <p:extLst>
      <p:ext uri="{BB962C8B-B14F-4D97-AF65-F5344CB8AC3E}">
        <p14:creationId xmlns:p14="http://schemas.microsoft.com/office/powerpoint/2010/main" val="1470229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3175" y="0"/>
            <a:ext cx="9147175" cy="5872163"/>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defRPr/>
            </a:pPr>
            <a:endParaRPr lang="en-US" dirty="0"/>
          </a:p>
        </p:txBody>
      </p:sp>
      <p:sp>
        <p:nvSpPr>
          <p:cNvPr id="5" name="Rectangle 19"/>
          <p:cNvSpPr>
            <a:spLocks noChangeArrowheads="1"/>
          </p:cNvSpPr>
          <p:nvPr userDrawn="1"/>
        </p:nvSpPr>
        <p:spPr bwMode="auto">
          <a:xfrm>
            <a:off x="0" y="1916113"/>
            <a:ext cx="9144000" cy="1122362"/>
          </a:xfrm>
          <a:prstGeom prst="rect">
            <a:avLst/>
          </a:prstGeom>
          <a:gradFill rotWithShape="1">
            <a:gsLst>
              <a:gs pos="0">
                <a:srgbClr val="B2B2B2">
                  <a:gamma/>
                  <a:shade val="68627"/>
                  <a:invGamma/>
                </a:srgbClr>
              </a:gs>
              <a:gs pos="100000">
                <a:srgbClr val="B2B2B2"/>
              </a:gs>
            </a:gsLst>
            <a:lin ang="0" scaled="1"/>
          </a:gradFill>
          <a:ln w="9525">
            <a:noFill/>
            <a:miter lim="800000"/>
            <a:headEnd/>
            <a:tailEnd/>
          </a:ln>
          <a:effectLst/>
        </p:spPr>
        <p:txBody>
          <a:bodyPr wrap="none" lIns="90000" tIns="46800" rIns="90000" bIns="46800" anchor="ctr"/>
          <a:lstStyle/>
          <a:p>
            <a:pPr>
              <a:defRPr/>
            </a:pPr>
            <a:endParaRPr lang="en-US" dirty="0"/>
          </a:p>
        </p:txBody>
      </p:sp>
      <p:sp>
        <p:nvSpPr>
          <p:cNvPr id="12310" name="Rectangle 7"/>
          <p:cNvSpPr>
            <a:spLocks noGrp="1" noChangeArrowheads="1"/>
          </p:cNvSpPr>
          <p:nvPr>
            <p:ph type="ctrTitle"/>
          </p:nvPr>
        </p:nvSpPr>
        <p:spPr>
          <a:xfrm>
            <a:off x="719138" y="1916113"/>
            <a:ext cx="5956300" cy="1122362"/>
          </a:xfrm>
        </p:spPr>
        <p:txBody>
          <a:bodyPr anchor="ctr"/>
          <a:lstStyle>
            <a:lvl1pPr>
              <a:defRPr sz="3200"/>
            </a:lvl1pPr>
          </a:lstStyle>
          <a:p>
            <a:r>
              <a:rPr lang="de-DE"/>
              <a:t>Titelmasterformat durch Klicken bearbeiten</a:t>
            </a:r>
          </a:p>
        </p:txBody>
      </p:sp>
      <p:sp>
        <p:nvSpPr>
          <p:cNvPr id="12311" name="Rectangle 12"/>
          <p:cNvSpPr>
            <a:spLocks noGrp="1" noChangeArrowheads="1"/>
          </p:cNvSpPr>
          <p:nvPr>
            <p:ph type="subTitle" idx="1"/>
          </p:nvPr>
        </p:nvSpPr>
        <p:spPr>
          <a:xfrm>
            <a:off x="719138" y="3160713"/>
            <a:ext cx="5956300" cy="800100"/>
          </a:xfrm>
        </p:spPr>
        <p:txBody>
          <a:bodyPr/>
          <a:lstStyle>
            <a:lvl1pPr marL="0" indent="0">
              <a:buFont typeface="Wingdings" pitchFamily="2" charset="2"/>
              <a:buNone/>
              <a:defRPr sz="2200" b="0">
                <a:solidFill>
                  <a:schemeClr val="bg1"/>
                </a:solidFill>
              </a:defRPr>
            </a:lvl1pPr>
          </a:lstStyle>
          <a:p>
            <a:r>
              <a:rPr lang="de-DE"/>
              <a:t>Formatvorlage des Untertitelmasters durch Klicken bearbeiten</a:t>
            </a:r>
          </a:p>
        </p:txBody>
      </p:sp>
      <p:pic>
        <p:nvPicPr>
          <p:cNvPr id="8" name="Picture 7" descr="astrape_logo_2013.jpg"/>
          <p:cNvPicPr>
            <a:picLocks noChangeAspect="1"/>
          </p:cNvPicPr>
          <p:nvPr userDrawn="1"/>
        </p:nvPicPr>
        <p:blipFill>
          <a:blip r:embed="rId2" cstate="print"/>
          <a:stretch>
            <a:fillRect/>
          </a:stretch>
        </p:blipFill>
        <p:spPr>
          <a:xfrm>
            <a:off x="5932401" y="6258512"/>
            <a:ext cx="3066744" cy="599488"/>
          </a:xfrm>
          <a:prstGeom prst="rect">
            <a:avLst/>
          </a:prstGeom>
        </p:spPr>
      </p:pic>
      <p:sp>
        <p:nvSpPr>
          <p:cNvPr id="7" name="Rectangle 6"/>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38113"/>
            <a:ext cx="21304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138113"/>
            <a:ext cx="62420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3175" y="0"/>
            <a:ext cx="9147175" cy="5872163"/>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defRPr/>
            </a:pPr>
            <a:endParaRPr lang="en-US" dirty="0"/>
          </a:p>
        </p:txBody>
      </p:sp>
      <p:sp>
        <p:nvSpPr>
          <p:cNvPr id="5" name="Rectangle 22"/>
          <p:cNvSpPr>
            <a:spLocks noChangeArrowheads="1"/>
          </p:cNvSpPr>
          <p:nvPr userDrawn="1"/>
        </p:nvSpPr>
        <p:spPr bwMode="auto">
          <a:xfrm>
            <a:off x="0" y="1916113"/>
            <a:ext cx="9144000" cy="1122362"/>
          </a:xfrm>
          <a:prstGeom prst="rect">
            <a:avLst/>
          </a:prstGeom>
          <a:gradFill rotWithShape="1">
            <a:gsLst>
              <a:gs pos="0">
                <a:srgbClr val="B2B2B2">
                  <a:gamma/>
                  <a:shade val="68627"/>
                  <a:invGamma/>
                </a:srgbClr>
              </a:gs>
              <a:gs pos="100000">
                <a:srgbClr val="B2B2B2"/>
              </a:gs>
            </a:gsLst>
            <a:lin ang="0" scaled="1"/>
          </a:gradFill>
          <a:ln w="9525">
            <a:noFill/>
            <a:miter lim="800000"/>
            <a:headEnd/>
            <a:tailEnd/>
          </a:ln>
          <a:effectLst/>
        </p:spPr>
        <p:txBody>
          <a:bodyPr wrap="none" lIns="90000" tIns="46800" rIns="90000" bIns="46800" anchor="ctr"/>
          <a:lstStyle/>
          <a:p>
            <a:pPr>
              <a:defRPr/>
            </a:pPr>
            <a:endParaRPr lang="en-US" dirty="0"/>
          </a:p>
        </p:txBody>
      </p:sp>
      <p:sp>
        <p:nvSpPr>
          <p:cNvPr id="6" name="Rectangle 23"/>
          <p:cNvSpPr>
            <a:spLocks noChangeArrowheads="1"/>
          </p:cNvSpPr>
          <p:nvPr userDrawn="1"/>
        </p:nvSpPr>
        <p:spPr bwMode="gray">
          <a:xfrm>
            <a:off x="7188200" y="6184900"/>
            <a:ext cx="1646238" cy="377825"/>
          </a:xfrm>
          <a:prstGeom prst="rect">
            <a:avLst/>
          </a:prstGeom>
          <a:noFill/>
          <a:ln w="28575">
            <a:solidFill>
              <a:srgbClr val="969696"/>
            </a:solidFill>
            <a:miter lim="800000"/>
            <a:headEnd/>
            <a:tailEnd/>
          </a:ln>
          <a:effectLst/>
        </p:spPr>
        <p:txBody>
          <a:bodyPr wrap="none" anchor="ctr"/>
          <a:lstStyle/>
          <a:p>
            <a:pPr algn="ctr" eaLnBrk="0" hangingPunct="0">
              <a:defRPr/>
            </a:pPr>
            <a:r>
              <a:rPr lang="de-DE" sz="1700" b="1"/>
              <a:t>YOUR </a:t>
            </a:r>
            <a:r>
              <a:rPr lang="de-DE" sz="1700" b="1">
                <a:solidFill>
                  <a:schemeClr val="hlink"/>
                </a:solidFill>
              </a:rPr>
              <a:t>LOGO</a:t>
            </a:r>
          </a:p>
        </p:txBody>
      </p:sp>
      <p:sp>
        <p:nvSpPr>
          <p:cNvPr id="392216" name="Rectangle 7"/>
          <p:cNvSpPr>
            <a:spLocks noGrp="1" noChangeArrowheads="1"/>
          </p:cNvSpPr>
          <p:nvPr>
            <p:ph type="ctrTitle"/>
          </p:nvPr>
        </p:nvSpPr>
        <p:spPr>
          <a:xfrm>
            <a:off x="719138" y="1916113"/>
            <a:ext cx="5956300" cy="1122362"/>
          </a:xfrm>
        </p:spPr>
        <p:txBody>
          <a:bodyPr anchor="ctr"/>
          <a:lstStyle>
            <a:lvl1pPr>
              <a:defRPr sz="3200"/>
            </a:lvl1pPr>
          </a:lstStyle>
          <a:p>
            <a:r>
              <a:rPr lang="de-DE"/>
              <a:t>Titelmasterformat durch Klicken bearbeiten</a:t>
            </a:r>
          </a:p>
        </p:txBody>
      </p:sp>
      <p:sp>
        <p:nvSpPr>
          <p:cNvPr id="392217" name="Rectangle 12"/>
          <p:cNvSpPr>
            <a:spLocks noGrp="1" noChangeArrowheads="1"/>
          </p:cNvSpPr>
          <p:nvPr>
            <p:ph type="subTitle" idx="1"/>
          </p:nvPr>
        </p:nvSpPr>
        <p:spPr>
          <a:xfrm>
            <a:off x="719138" y="3160713"/>
            <a:ext cx="5956300"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7" name="Rectangle 6"/>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5" name="Rectangle 4"/>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6050"/>
            <a:ext cx="2130425" cy="5859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146050"/>
            <a:ext cx="6242050" cy="5859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Priviledged</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r>
              <a:rPr lang="de-DE" dirty="0"/>
              <a:t>Confidential and Privileged</a:t>
            </a:r>
          </a:p>
        </p:txBody>
      </p:sp>
      <p:sp>
        <p:nvSpPr>
          <p:cNvPr id="8" name="Rectangle 7"/>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1297" name="Rectangle 33"/>
          <p:cNvSpPr>
            <a:spLocks noChangeArrowheads="1"/>
          </p:cNvSpPr>
          <p:nvPr userDrawn="1"/>
        </p:nvSpPr>
        <p:spPr bwMode="auto">
          <a:xfrm flipV="1">
            <a:off x="-3175" y="0"/>
            <a:ext cx="9147175" cy="985838"/>
          </a:xfrm>
          <a:prstGeom prst="rect">
            <a:avLst/>
          </a:prstGeom>
          <a:gradFill rotWithShape="1">
            <a:gsLst>
              <a:gs pos="0">
                <a:schemeClr val="tx2"/>
              </a:gs>
              <a:gs pos="100000">
                <a:schemeClr val="accent2"/>
              </a:gs>
            </a:gsLst>
            <a:lin ang="0" scaled="1"/>
          </a:gradFill>
          <a:ln w="9525" algn="ctr">
            <a:noFill/>
            <a:miter lim="800000"/>
            <a:headEnd/>
            <a:tailEnd/>
          </a:ln>
          <a:effectLst/>
        </p:spPr>
        <p:txBody>
          <a:bodyPr wrap="none" anchor="ctr"/>
          <a:lstStyle/>
          <a:p>
            <a:pPr>
              <a:defRPr/>
            </a:pPr>
            <a:endParaRPr lang="en-US" dirty="0"/>
          </a:p>
        </p:txBody>
      </p:sp>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8" name="Rectangle 7"/>
          <p:cNvSpPr>
            <a:spLocks noGrp="1" noChangeArrowheads="1"/>
          </p:cNvSpPr>
          <p:nvPr>
            <p:ph type="title"/>
          </p:nvPr>
        </p:nvSpPr>
        <p:spPr bwMode="gray">
          <a:xfrm>
            <a:off x="314325" y="138113"/>
            <a:ext cx="8524875" cy="6000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de-DE"/>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de-DE" dirty="0"/>
              <a:t>Confidential and Priveleged</a:t>
            </a:r>
          </a:p>
        </p:txBody>
      </p:sp>
      <p:sp>
        <p:nvSpPr>
          <p:cNvPr id="1030"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pic>
        <p:nvPicPr>
          <p:cNvPr id="9" name="Picture 8" descr="astrape_logo_2013.jpg"/>
          <p:cNvPicPr>
            <a:picLocks noChangeAspect="1"/>
          </p:cNvPicPr>
          <p:nvPr userDrawn="1"/>
        </p:nvPicPr>
        <p:blipFill>
          <a:blip r:embed="rId13" cstate="print"/>
          <a:stretch>
            <a:fillRect/>
          </a:stretch>
        </p:blipFill>
        <p:spPr>
          <a:xfrm>
            <a:off x="5932401" y="6258512"/>
            <a:ext cx="3066744" cy="599488"/>
          </a:xfrm>
          <a:prstGeom prst="rect">
            <a:avLst/>
          </a:prstGeom>
        </p:spPr>
      </p:pic>
      <p:sp>
        <p:nvSpPr>
          <p:cNvPr id="8" name="Rectangle 7"/>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med">
    <p:fade/>
  </p:transition>
  <p:hf hdr="0" dt="0"/>
  <p:txStyles>
    <p:titleStyle>
      <a:lvl1pPr algn="l" rtl="0" eaLnBrk="0" fontAlgn="base" hangingPunct="0">
        <a:lnSpc>
          <a:spcPct val="95000"/>
        </a:lnSpc>
        <a:spcBef>
          <a:spcPct val="0"/>
        </a:spcBef>
        <a:spcAft>
          <a:spcPct val="0"/>
        </a:spcAft>
        <a:defRPr sz="2400" b="1">
          <a:solidFill>
            <a:schemeClr val="bg1"/>
          </a:solidFill>
          <a:latin typeface="+mj-lt"/>
          <a:ea typeface="+mj-ea"/>
          <a:cs typeface="+mj-cs"/>
        </a:defRPr>
      </a:lvl1pPr>
      <a:lvl2pPr algn="l" rtl="0" eaLnBrk="0" fontAlgn="base" hangingPunct="0">
        <a:lnSpc>
          <a:spcPct val="95000"/>
        </a:lnSpc>
        <a:spcBef>
          <a:spcPct val="0"/>
        </a:spcBef>
        <a:spcAft>
          <a:spcPct val="0"/>
        </a:spcAft>
        <a:defRPr sz="2400" b="1">
          <a:solidFill>
            <a:schemeClr val="bg1"/>
          </a:solidFill>
          <a:latin typeface="Arial" charset="0"/>
        </a:defRPr>
      </a:lvl2pPr>
      <a:lvl3pPr algn="l" rtl="0" eaLnBrk="0" fontAlgn="base" hangingPunct="0">
        <a:lnSpc>
          <a:spcPct val="95000"/>
        </a:lnSpc>
        <a:spcBef>
          <a:spcPct val="0"/>
        </a:spcBef>
        <a:spcAft>
          <a:spcPct val="0"/>
        </a:spcAft>
        <a:defRPr sz="2400" b="1">
          <a:solidFill>
            <a:schemeClr val="bg1"/>
          </a:solidFill>
          <a:latin typeface="Arial" charset="0"/>
        </a:defRPr>
      </a:lvl3pPr>
      <a:lvl4pPr algn="l" rtl="0" eaLnBrk="0" fontAlgn="base" hangingPunct="0">
        <a:lnSpc>
          <a:spcPct val="95000"/>
        </a:lnSpc>
        <a:spcBef>
          <a:spcPct val="0"/>
        </a:spcBef>
        <a:spcAft>
          <a:spcPct val="0"/>
        </a:spcAft>
        <a:defRPr sz="2400" b="1">
          <a:solidFill>
            <a:schemeClr val="bg1"/>
          </a:solidFill>
          <a:latin typeface="Arial" charset="0"/>
        </a:defRPr>
      </a:lvl4pPr>
      <a:lvl5pPr algn="l" rtl="0" eaLnBrk="0" fontAlgn="base" hangingPunct="0">
        <a:lnSpc>
          <a:spcPct val="95000"/>
        </a:lnSpc>
        <a:spcBef>
          <a:spcPct val="0"/>
        </a:spcBef>
        <a:spcAft>
          <a:spcPct val="0"/>
        </a:spcAft>
        <a:defRPr sz="2400" b="1">
          <a:solidFill>
            <a:schemeClr val="bg1"/>
          </a:solidFill>
          <a:latin typeface="Arial" charset="0"/>
        </a:defRPr>
      </a:lvl5pPr>
      <a:lvl6pPr marL="457200" algn="l" rtl="0" eaLnBrk="0" fontAlgn="base" hangingPunct="0">
        <a:lnSpc>
          <a:spcPct val="95000"/>
        </a:lnSpc>
        <a:spcBef>
          <a:spcPct val="0"/>
        </a:spcBef>
        <a:spcAft>
          <a:spcPct val="0"/>
        </a:spcAft>
        <a:defRPr sz="2400" b="1">
          <a:solidFill>
            <a:schemeClr val="bg1"/>
          </a:solidFill>
          <a:latin typeface="Arial" charset="0"/>
        </a:defRPr>
      </a:lvl6pPr>
      <a:lvl7pPr marL="914400" algn="l" rtl="0" eaLnBrk="0" fontAlgn="base" hangingPunct="0">
        <a:lnSpc>
          <a:spcPct val="95000"/>
        </a:lnSpc>
        <a:spcBef>
          <a:spcPct val="0"/>
        </a:spcBef>
        <a:spcAft>
          <a:spcPct val="0"/>
        </a:spcAft>
        <a:defRPr sz="2400" b="1">
          <a:solidFill>
            <a:schemeClr val="bg1"/>
          </a:solidFill>
          <a:latin typeface="Arial" charset="0"/>
        </a:defRPr>
      </a:lvl7pPr>
      <a:lvl8pPr marL="1371600" algn="l" rtl="0" eaLnBrk="0" fontAlgn="base" hangingPunct="0">
        <a:lnSpc>
          <a:spcPct val="95000"/>
        </a:lnSpc>
        <a:spcBef>
          <a:spcPct val="0"/>
        </a:spcBef>
        <a:spcAft>
          <a:spcPct val="0"/>
        </a:spcAft>
        <a:defRPr sz="2400" b="1">
          <a:solidFill>
            <a:schemeClr val="bg1"/>
          </a:solidFill>
          <a:latin typeface="Arial" charset="0"/>
        </a:defRPr>
      </a:lvl8pPr>
      <a:lvl9pPr marL="1828800" algn="l" rtl="0" eaLnBrk="0" fontAlgn="base" hangingPunct="0">
        <a:lnSpc>
          <a:spcPct val="95000"/>
        </a:lnSpc>
        <a:spcBef>
          <a:spcPct val="0"/>
        </a:spcBef>
        <a:spcAft>
          <a:spcPct val="0"/>
        </a:spcAft>
        <a:defRPr sz="2400" b="1">
          <a:solidFill>
            <a:schemeClr val="bg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pSp>
        <p:nvGrpSpPr>
          <p:cNvPr id="2050" name="Group 14"/>
          <p:cNvGrpSpPr>
            <a:grpSpLocks/>
          </p:cNvGrpSpPr>
          <p:nvPr userDrawn="1"/>
        </p:nvGrpSpPr>
        <p:grpSpPr bwMode="auto">
          <a:xfrm>
            <a:off x="0" y="203200"/>
            <a:ext cx="9144000" cy="6654800"/>
            <a:chOff x="0" y="124"/>
            <a:chExt cx="5760" cy="4160"/>
          </a:xfrm>
        </p:grpSpPr>
        <p:sp>
          <p:nvSpPr>
            <p:cNvPr id="391183" name="Rectangle 15"/>
            <p:cNvSpPr>
              <a:spLocks noChangeArrowheads="1"/>
            </p:cNvSpPr>
            <p:nvPr userDrawn="1"/>
          </p:nvSpPr>
          <p:spPr bwMode="auto">
            <a:xfrm>
              <a:off x="0" y="124"/>
              <a:ext cx="5760" cy="4160"/>
            </a:xfrm>
            <a:prstGeom prst="rect">
              <a:avLst/>
            </a:prstGeom>
            <a:solidFill>
              <a:srgbClr val="000000"/>
            </a:solidFill>
            <a:ln w="9525">
              <a:noFill/>
              <a:miter lim="800000"/>
              <a:headEnd/>
              <a:tailEnd/>
            </a:ln>
            <a:effectLst/>
          </p:spPr>
          <p:txBody>
            <a:bodyPr wrap="none" anchor="ctr"/>
            <a:lstStyle/>
            <a:p>
              <a:pPr>
                <a:defRPr/>
              </a:pPr>
              <a:endParaRPr lang="en-US" dirty="0"/>
            </a:p>
          </p:txBody>
        </p:sp>
        <p:sp>
          <p:nvSpPr>
            <p:cNvPr id="391184" name="Rectangle 16"/>
            <p:cNvSpPr>
              <a:spLocks noChangeArrowheads="1"/>
            </p:cNvSpPr>
            <p:nvPr userDrawn="1"/>
          </p:nvSpPr>
          <p:spPr bwMode="auto">
            <a:xfrm>
              <a:off x="0" y="124"/>
              <a:ext cx="5760" cy="2362"/>
            </a:xfrm>
            <a:prstGeom prst="rect">
              <a:avLst/>
            </a:prstGeom>
            <a:gradFill rotWithShape="1">
              <a:gsLst>
                <a:gs pos="0">
                  <a:srgbClr val="000000">
                    <a:gamma/>
                    <a:tint val="70588"/>
                    <a:invGamma/>
                  </a:srgbClr>
                </a:gs>
                <a:gs pos="100000">
                  <a:srgbClr val="000000"/>
                </a:gs>
              </a:gsLst>
              <a:lin ang="5400000" scaled="1"/>
            </a:gradFill>
            <a:ln w="9525">
              <a:noFill/>
              <a:miter lim="800000"/>
              <a:headEnd/>
              <a:tailEnd/>
            </a:ln>
            <a:effectLst/>
          </p:spPr>
          <p:txBody>
            <a:bodyPr wrap="none" anchor="ctr"/>
            <a:lstStyle/>
            <a:p>
              <a:pPr>
                <a:defRPr/>
              </a:pPr>
              <a:endParaRPr lang="en-US" dirty="0"/>
            </a:p>
          </p:txBody>
        </p:sp>
      </p:grpSp>
      <p:sp>
        <p:nvSpPr>
          <p:cNvPr id="391174"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391176"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de-DE" dirty="0"/>
              <a:t>Confidential and Privileged</a:t>
            </a:r>
          </a:p>
        </p:txBody>
      </p:sp>
      <p:sp>
        <p:nvSpPr>
          <p:cNvPr id="2053"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391178" name="Rectangle 10"/>
          <p:cNvSpPr>
            <a:spLocks noChangeArrowheads="1"/>
          </p:cNvSpPr>
          <p:nvPr userDrawn="1"/>
        </p:nvSpPr>
        <p:spPr bwMode="gray">
          <a:xfrm>
            <a:off x="7188200" y="6184900"/>
            <a:ext cx="1646238" cy="377825"/>
          </a:xfrm>
          <a:prstGeom prst="rect">
            <a:avLst/>
          </a:prstGeom>
          <a:noFill/>
          <a:ln w="28575">
            <a:solidFill>
              <a:srgbClr val="969696"/>
            </a:solidFill>
            <a:miter lim="800000"/>
            <a:headEnd/>
            <a:tailEnd/>
          </a:ln>
          <a:effectLst/>
        </p:spPr>
        <p:txBody>
          <a:bodyPr wrap="none" anchor="ctr"/>
          <a:lstStyle/>
          <a:p>
            <a:pPr algn="ctr" eaLnBrk="0" hangingPunct="0">
              <a:defRPr/>
            </a:pPr>
            <a:r>
              <a:rPr lang="de-DE" sz="1700" b="1"/>
              <a:t>YOUR </a:t>
            </a:r>
            <a:r>
              <a:rPr lang="de-DE" sz="1700" b="1">
                <a:solidFill>
                  <a:schemeClr val="hlink"/>
                </a:solidFill>
              </a:rPr>
              <a:t>LOGO</a:t>
            </a:r>
          </a:p>
        </p:txBody>
      </p:sp>
      <p:sp>
        <p:nvSpPr>
          <p:cNvPr id="391185" name="Rectangle 17"/>
          <p:cNvSpPr>
            <a:spLocks noChangeArrowheads="1"/>
          </p:cNvSpPr>
          <p:nvPr userDrawn="1"/>
        </p:nvSpPr>
        <p:spPr bwMode="auto">
          <a:xfrm flipV="1">
            <a:off x="-3175" y="0"/>
            <a:ext cx="9147175" cy="985838"/>
          </a:xfrm>
          <a:prstGeom prst="rect">
            <a:avLst/>
          </a:prstGeom>
          <a:gradFill rotWithShape="1">
            <a:gsLst>
              <a:gs pos="0">
                <a:schemeClr val="tx2"/>
              </a:gs>
              <a:gs pos="100000">
                <a:schemeClr val="accent2"/>
              </a:gs>
            </a:gsLst>
            <a:lin ang="0" scaled="1"/>
          </a:gradFill>
          <a:ln w="9525" algn="ctr">
            <a:noFill/>
            <a:miter lim="800000"/>
            <a:headEnd/>
            <a:tailEnd/>
          </a:ln>
          <a:effectLst/>
        </p:spPr>
        <p:txBody>
          <a:bodyPr wrap="none" anchor="ctr"/>
          <a:lstStyle/>
          <a:p>
            <a:pPr>
              <a:defRPr/>
            </a:pPr>
            <a:endParaRPr lang="en-US" dirty="0"/>
          </a:p>
        </p:txBody>
      </p:sp>
      <p:sp>
        <p:nvSpPr>
          <p:cNvPr id="2056" name="Rectangle 7"/>
          <p:cNvSpPr>
            <a:spLocks noGrp="1" noChangeArrowheads="1"/>
          </p:cNvSpPr>
          <p:nvPr>
            <p:ph type="title"/>
          </p:nvPr>
        </p:nvSpPr>
        <p:spPr bwMode="gray">
          <a:xfrm>
            <a:off x="314325" y="146050"/>
            <a:ext cx="8524875" cy="6000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de-DE"/>
              <a:t>Klicken Sie, um das Titelformat zu bearbeiten</a:t>
            </a:r>
          </a:p>
        </p:txBody>
      </p:sp>
      <p:sp>
        <p:nvSpPr>
          <p:cNvPr id="11" name="Rectangle 10"/>
          <p:cNvSpPr/>
          <p:nvPr userDrawn="1"/>
        </p:nvSpPr>
        <p:spPr>
          <a:xfrm>
            <a:off x="118691" y="6477000"/>
            <a:ext cx="372217" cy="276999"/>
          </a:xfrm>
          <a:prstGeom prst="rect">
            <a:avLst/>
          </a:prstGeom>
        </p:spPr>
        <p:txBody>
          <a:bodyPr wrap="none">
            <a:spAutoFit/>
          </a:bodyPr>
          <a:lstStyle/>
          <a:p>
            <a:pPr algn="r"/>
            <a:fld id="{FB0CAFA3-61E7-4C74-80A9-05418F2CA66E}" type="slidenum">
              <a:rPr lang="en-US" sz="1200" smtClean="0">
                <a:solidFill>
                  <a:srgbClr val="0C3E70"/>
                </a:solidFill>
              </a:rPr>
              <a:pPr algn="r"/>
              <a:t>‹#›</a:t>
            </a:fld>
            <a:endParaRPr lang="en-US" sz="1200" dirty="0">
              <a:solidFill>
                <a:srgbClr val="0C3E70"/>
              </a:solidFill>
            </a:endParaRPr>
          </a:p>
        </p:txBody>
      </p:sp>
    </p:spTree>
  </p:cSld>
  <p:clrMap bg1="dk2" tx1="lt1" bg2="dk1" tx2="lt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charset="0"/>
          <a:cs typeface="Arial" charset="0"/>
        </a:defRPr>
      </a:lvl2pPr>
      <a:lvl3pPr algn="l" rtl="0" eaLnBrk="0" fontAlgn="base" hangingPunct="0">
        <a:lnSpc>
          <a:spcPct val="95000"/>
        </a:lnSpc>
        <a:spcBef>
          <a:spcPct val="0"/>
        </a:spcBef>
        <a:spcAft>
          <a:spcPct val="0"/>
        </a:spcAft>
        <a:defRPr sz="2400" b="1">
          <a:solidFill>
            <a:schemeClr val="tx1"/>
          </a:solidFill>
          <a:latin typeface="Arial" charset="0"/>
          <a:cs typeface="Arial" charset="0"/>
        </a:defRPr>
      </a:lvl3pPr>
      <a:lvl4pPr algn="l" rtl="0" eaLnBrk="0" fontAlgn="base" hangingPunct="0">
        <a:lnSpc>
          <a:spcPct val="95000"/>
        </a:lnSpc>
        <a:spcBef>
          <a:spcPct val="0"/>
        </a:spcBef>
        <a:spcAft>
          <a:spcPct val="0"/>
        </a:spcAft>
        <a:defRPr sz="2400" b="1">
          <a:solidFill>
            <a:schemeClr val="tx1"/>
          </a:solidFill>
          <a:latin typeface="Arial" charset="0"/>
          <a:cs typeface="Arial" charset="0"/>
        </a:defRPr>
      </a:lvl4pPr>
      <a:lvl5pPr algn="l" rtl="0" eaLnBrk="0" fontAlgn="base" hangingPunct="0">
        <a:lnSpc>
          <a:spcPct val="95000"/>
        </a:lnSpc>
        <a:spcBef>
          <a:spcPct val="0"/>
        </a:spcBef>
        <a:spcAft>
          <a:spcPct val="0"/>
        </a:spcAft>
        <a:defRPr sz="2400" b="1">
          <a:solidFill>
            <a:schemeClr val="tx1"/>
          </a:solidFill>
          <a:latin typeface="Arial" charset="0"/>
          <a:cs typeface="Arial" charset="0"/>
        </a:defRPr>
      </a:lvl5pPr>
      <a:lvl6pPr marL="457200" algn="l" rtl="0" fontAlgn="base">
        <a:lnSpc>
          <a:spcPct val="95000"/>
        </a:lnSpc>
        <a:spcBef>
          <a:spcPct val="0"/>
        </a:spcBef>
        <a:spcAft>
          <a:spcPct val="0"/>
        </a:spcAft>
        <a:defRPr sz="2400" b="1">
          <a:solidFill>
            <a:schemeClr val="tx1"/>
          </a:solidFill>
          <a:latin typeface="Arial" charset="0"/>
          <a:cs typeface="Arial" charset="0"/>
        </a:defRPr>
      </a:lvl6pPr>
      <a:lvl7pPr marL="914400" algn="l" rtl="0" fontAlgn="base">
        <a:lnSpc>
          <a:spcPct val="95000"/>
        </a:lnSpc>
        <a:spcBef>
          <a:spcPct val="0"/>
        </a:spcBef>
        <a:spcAft>
          <a:spcPct val="0"/>
        </a:spcAft>
        <a:defRPr sz="2400" b="1">
          <a:solidFill>
            <a:schemeClr val="tx1"/>
          </a:solidFill>
          <a:latin typeface="Arial" charset="0"/>
          <a:cs typeface="Arial" charset="0"/>
        </a:defRPr>
      </a:lvl7pPr>
      <a:lvl8pPr marL="1371600" algn="l" rtl="0" fontAlgn="base">
        <a:lnSpc>
          <a:spcPct val="95000"/>
        </a:lnSpc>
        <a:spcBef>
          <a:spcPct val="0"/>
        </a:spcBef>
        <a:spcAft>
          <a:spcPct val="0"/>
        </a:spcAft>
        <a:defRPr sz="2400" b="1">
          <a:solidFill>
            <a:schemeClr val="tx1"/>
          </a:solidFill>
          <a:latin typeface="Arial" charset="0"/>
          <a:cs typeface="Arial" charset="0"/>
        </a:defRPr>
      </a:lvl8pPr>
      <a:lvl9pPr marL="1828800" algn="l" rtl="0" fontAlgn="base">
        <a:lnSpc>
          <a:spcPct val="95000"/>
        </a:lnSpc>
        <a:spcBef>
          <a:spcPct val="0"/>
        </a:spcBef>
        <a:spcAft>
          <a:spcPct val="0"/>
        </a:spcAft>
        <a:defRPr sz="2400" b="1">
          <a:solidFill>
            <a:schemeClr val="tx1"/>
          </a:solidFill>
          <a:latin typeface="Arial" charset="0"/>
          <a:cs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cs typeface="+mn-cs"/>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cs typeface="+mn-cs"/>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cs typeface="+mn-cs"/>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cs typeface="+mn-cs"/>
        </a:defRPr>
      </a:lvl5pPr>
      <a:lvl6pPr marL="15081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6pPr>
      <a:lvl7pPr marL="19653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7pPr>
      <a:lvl8pPr marL="24225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8pPr>
      <a:lvl9pPr marL="2879725" indent="-168275" algn="l" rtl="0" fontAlgn="base">
        <a:spcBef>
          <a:spcPct val="4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three.com/wp-content/uploads/2020/08/E3-Practical-Application-of-ELCC.pdf"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720576" y="1905000"/>
            <a:ext cx="8382000" cy="1122362"/>
          </a:xfrm>
        </p:spPr>
        <p:txBody>
          <a:bodyPr/>
          <a:lstStyle/>
          <a:p>
            <a:r>
              <a:rPr lang="en-US" dirty="0"/>
              <a:t>10/28/2022 ELCC Study Results Discussion</a:t>
            </a:r>
          </a:p>
        </p:txBody>
      </p:sp>
      <p:sp>
        <p:nvSpPr>
          <p:cNvPr id="12" name="Subtitle 2">
            <a:extLst>
              <a:ext uri="{FF2B5EF4-FFF2-40B4-BE49-F238E27FC236}">
                <a16:creationId xmlns:a16="http://schemas.microsoft.com/office/drawing/2014/main" id="{C834F4D3-C53C-4AEE-9CCA-7B7D6E527EA9}"/>
              </a:ext>
            </a:extLst>
          </p:cNvPr>
          <p:cNvSpPr txBox="1">
            <a:spLocks/>
          </p:cNvSpPr>
          <p:nvPr/>
        </p:nvSpPr>
        <p:spPr bwMode="gray">
          <a:xfrm>
            <a:off x="720576" y="3093742"/>
            <a:ext cx="7204224" cy="800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lgn="l" rtl="0" eaLnBrk="0" fontAlgn="base" hangingPunct="0">
              <a:spcBef>
                <a:spcPct val="60000"/>
              </a:spcBef>
              <a:spcAft>
                <a:spcPct val="0"/>
              </a:spcAft>
              <a:buClr>
                <a:schemeClr val="accent1"/>
              </a:buClr>
              <a:buFont typeface="Wingdings" pitchFamily="2" charset="2"/>
              <a:buNone/>
              <a:defRPr sz="2200" b="0">
                <a:solidFill>
                  <a:schemeClr val="bg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r>
              <a:rPr lang="en-US" b="1" kern="0" dirty="0"/>
              <a:t>Prepared for Electric Reliability Council of Texas</a:t>
            </a:r>
          </a:p>
          <a:p>
            <a:endParaRPr lang="en-US" b="1" kern="0" dirty="0"/>
          </a:p>
          <a:p>
            <a:endParaRPr lang="en-US" b="1" kern="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0" y="1905000"/>
            <a:ext cx="9144000" cy="1122362"/>
          </a:xfrm>
        </p:spPr>
        <p:txBody>
          <a:bodyPr/>
          <a:lstStyle/>
          <a:p>
            <a:pPr algn="ctr"/>
            <a:r>
              <a:rPr lang="en-US" dirty="0"/>
              <a:t>ELCC Study</a:t>
            </a:r>
          </a:p>
        </p:txBody>
      </p:sp>
    </p:spTree>
    <p:extLst>
      <p:ext uri="{BB962C8B-B14F-4D97-AF65-F5344CB8AC3E}">
        <p14:creationId xmlns:p14="http://schemas.microsoft.com/office/powerpoint/2010/main" val="33311040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1FAAD7-3745-7F76-C2B3-C16350FCC99F}"/>
              </a:ext>
            </a:extLst>
          </p:cNvPr>
          <p:cNvSpPr>
            <a:spLocks noGrp="1"/>
          </p:cNvSpPr>
          <p:nvPr>
            <p:ph type="title"/>
          </p:nvPr>
        </p:nvSpPr>
        <p:spPr/>
        <p:txBody>
          <a:bodyPr/>
          <a:lstStyle/>
          <a:p>
            <a:r>
              <a:rPr lang="en-US" dirty="0"/>
              <a:t>ELCC Study SERVM Simulations</a:t>
            </a:r>
          </a:p>
        </p:txBody>
      </p:sp>
      <p:sp>
        <p:nvSpPr>
          <p:cNvPr id="8" name="Content Placeholder 2">
            <a:extLst>
              <a:ext uri="{FF2B5EF4-FFF2-40B4-BE49-F238E27FC236}">
                <a16:creationId xmlns:a16="http://schemas.microsoft.com/office/drawing/2014/main" id="{D0DA44FB-209A-15C4-E99C-3CD6D7D74AD3}"/>
              </a:ext>
            </a:extLst>
          </p:cNvPr>
          <p:cNvSpPr>
            <a:spLocks noGrp="1"/>
          </p:cNvSpPr>
          <p:nvPr>
            <p:ph idx="1"/>
          </p:nvPr>
        </p:nvSpPr>
        <p:spPr>
          <a:xfrm>
            <a:off x="314325" y="1107348"/>
            <a:ext cx="8524875" cy="4763942"/>
          </a:xfrm>
        </p:spPr>
        <p:txBody>
          <a:bodyPr/>
          <a:lstStyle/>
          <a:p>
            <a:r>
              <a:rPr lang="en-US" sz="1600" dirty="0"/>
              <a:t>Perform hourly analysis to obtain ELCC values for the following scenarios:</a:t>
            </a:r>
          </a:p>
          <a:p>
            <a:pPr lvl="1"/>
            <a:r>
              <a:rPr lang="en-US" sz="1400" dirty="0"/>
              <a:t>Solar 0 – 40 GW</a:t>
            </a:r>
          </a:p>
          <a:p>
            <a:pPr lvl="1"/>
            <a:r>
              <a:rPr lang="en-US" sz="1400" dirty="0"/>
              <a:t>Wind 0 – 50 GW</a:t>
            </a:r>
          </a:p>
          <a:p>
            <a:pPr lvl="1"/>
            <a:r>
              <a:rPr lang="en-US" sz="1400" dirty="0"/>
              <a:t>Storage 0 – 12 GW</a:t>
            </a:r>
          </a:p>
          <a:p>
            <a:pPr lvl="2"/>
            <a:r>
              <a:rPr lang="en-US" sz="1200" dirty="0"/>
              <a:t>Analyze 2,4,8-hour durations</a:t>
            </a:r>
          </a:p>
          <a:p>
            <a:pPr lvl="1"/>
            <a:r>
              <a:rPr lang="en-US" sz="1400" dirty="0"/>
              <a:t>Location Effects of Wind</a:t>
            </a:r>
          </a:p>
          <a:p>
            <a:pPr lvl="2"/>
            <a:r>
              <a:rPr lang="en-US" sz="1200" dirty="0"/>
              <a:t>Wind-C</a:t>
            </a:r>
          </a:p>
          <a:p>
            <a:pPr lvl="2"/>
            <a:r>
              <a:rPr lang="en-US" sz="1200" dirty="0"/>
              <a:t>Wind-O</a:t>
            </a:r>
          </a:p>
          <a:p>
            <a:pPr lvl="2"/>
            <a:r>
              <a:rPr lang="en-US" sz="1200" dirty="0"/>
              <a:t>Wind-P</a:t>
            </a:r>
          </a:p>
          <a:p>
            <a:pPr lvl="1"/>
            <a:r>
              <a:rPr lang="en-US" sz="1400" dirty="0"/>
              <a:t>Location Effects of Solar</a:t>
            </a:r>
          </a:p>
          <a:p>
            <a:pPr lvl="2"/>
            <a:r>
              <a:rPr lang="en-US" sz="1200" dirty="0"/>
              <a:t>West</a:t>
            </a:r>
          </a:p>
          <a:p>
            <a:pPr lvl="2"/>
            <a:r>
              <a:rPr lang="en-US" sz="1200" dirty="0"/>
              <a:t>Non-West</a:t>
            </a:r>
          </a:p>
          <a:p>
            <a:pPr lvl="1"/>
            <a:r>
              <a:rPr lang="en-US" sz="1400" dirty="0"/>
              <a:t>Technology Effects of Solar</a:t>
            </a:r>
          </a:p>
          <a:p>
            <a:pPr lvl="2"/>
            <a:r>
              <a:rPr lang="en-US" sz="1200" dirty="0"/>
              <a:t>DG</a:t>
            </a:r>
          </a:p>
          <a:p>
            <a:pPr lvl="2"/>
            <a:r>
              <a:rPr lang="en-US" sz="1200" dirty="0"/>
              <a:t>Tracking</a:t>
            </a:r>
          </a:p>
        </p:txBody>
      </p:sp>
    </p:spTree>
    <p:extLst>
      <p:ext uri="{BB962C8B-B14F-4D97-AF65-F5344CB8AC3E}">
        <p14:creationId xmlns:p14="http://schemas.microsoft.com/office/powerpoint/2010/main" val="14698719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EDDC0-478B-304B-AC44-5989F2FBE966}"/>
              </a:ext>
            </a:extLst>
          </p:cNvPr>
          <p:cNvPicPr>
            <a:picLocks noChangeAspect="1"/>
          </p:cNvPicPr>
          <p:nvPr/>
        </p:nvPicPr>
        <p:blipFill>
          <a:blip r:embed="rId2"/>
          <a:stretch>
            <a:fillRect/>
          </a:stretch>
        </p:blipFill>
        <p:spPr>
          <a:xfrm>
            <a:off x="0" y="1222056"/>
            <a:ext cx="7620660" cy="4413887"/>
          </a:xfrm>
          <a:prstGeom prst="rect">
            <a:avLst/>
          </a:prstGeom>
        </p:spPr>
      </p:pic>
      <p:sp>
        <p:nvSpPr>
          <p:cNvPr id="2" name="Title 1">
            <a:extLst>
              <a:ext uri="{FF2B5EF4-FFF2-40B4-BE49-F238E27FC236}">
                <a16:creationId xmlns:a16="http://schemas.microsoft.com/office/drawing/2014/main" id="{0A455C34-D66E-961A-D6F1-21F85E1FCE29}"/>
              </a:ext>
            </a:extLst>
          </p:cNvPr>
          <p:cNvSpPr>
            <a:spLocks noGrp="1"/>
          </p:cNvSpPr>
          <p:nvPr>
            <p:ph type="title"/>
          </p:nvPr>
        </p:nvSpPr>
        <p:spPr/>
        <p:txBody>
          <a:bodyPr/>
          <a:lstStyle/>
          <a:p>
            <a:r>
              <a:rPr lang="en-US" dirty="0"/>
              <a:t>Summer ELCC Surface with 0 GW Storage</a:t>
            </a:r>
          </a:p>
        </p:txBody>
      </p:sp>
      <p:sp>
        <p:nvSpPr>
          <p:cNvPr id="4" name="Content Placeholder 2">
            <a:extLst>
              <a:ext uri="{FF2B5EF4-FFF2-40B4-BE49-F238E27FC236}">
                <a16:creationId xmlns:a16="http://schemas.microsoft.com/office/drawing/2014/main" id="{26042E76-B8C6-AE70-A617-F5004DFBFE12}"/>
              </a:ext>
            </a:extLst>
          </p:cNvPr>
          <p:cNvSpPr>
            <a:spLocks noGrp="1"/>
          </p:cNvSpPr>
          <p:nvPr>
            <p:ph idx="1"/>
          </p:nvPr>
        </p:nvSpPr>
        <p:spPr>
          <a:xfrm>
            <a:off x="151956" y="5706250"/>
            <a:ext cx="5368628" cy="493947"/>
          </a:xfrm>
        </p:spPr>
        <p:txBody>
          <a:bodyPr/>
          <a:lstStyle/>
          <a:p>
            <a:r>
              <a:rPr lang="en-US" sz="1600" b="1" dirty="0"/>
              <a:t>“Portfolio Allocation” can be interpreted as the capacity contribution of the combined solar, storage, and wind portfolio.</a:t>
            </a:r>
          </a:p>
        </p:txBody>
      </p:sp>
      <p:graphicFrame>
        <p:nvGraphicFramePr>
          <p:cNvPr id="3" name="Table 2">
            <a:extLst>
              <a:ext uri="{FF2B5EF4-FFF2-40B4-BE49-F238E27FC236}">
                <a16:creationId xmlns:a16="http://schemas.microsoft.com/office/drawing/2014/main" id="{F4514765-7F4D-6547-7984-24EEA0C502CD}"/>
              </a:ext>
            </a:extLst>
          </p:cNvPr>
          <p:cNvGraphicFramePr>
            <a:graphicFrameLocks noGrp="1"/>
          </p:cNvGraphicFramePr>
          <p:nvPr>
            <p:extLst>
              <p:ext uri="{D42A27DB-BD31-4B8C-83A1-F6EECF244321}">
                <p14:modId xmlns:p14="http://schemas.microsoft.com/office/powerpoint/2010/main" val="3195995833"/>
              </p:ext>
            </p:extLst>
          </p:nvPr>
        </p:nvGraphicFramePr>
        <p:xfrm>
          <a:off x="5918643" y="4847870"/>
          <a:ext cx="3073401" cy="1362075"/>
        </p:xfrm>
        <a:graphic>
          <a:graphicData uri="http://schemas.openxmlformats.org/drawingml/2006/table">
            <a:tbl>
              <a:tblPr/>
              <a:tblGrid>
                <a:gridCol w="773103">
                  <a:extLst>
                    <a:ext uri="{9D8B030D-6E8A-4147-A177-3AD203B41FA5}">
                      <a16:colId xmlns:a16="http://schemas.microsoft.com/office/drawing/2014/main" val="513147119"/>
                    </a:ext>
                  </a:extLst>
                </a:gridCol>
                <a:gridCol w="760429">
                  <a:extLst>
                    <a:ext uri="{9D8B030D-6E8A-4147-A177-3AD203B41FA5}">
                      <a16:colId xmlns:a16="http://schemas.microsoft.com/office/drawing/2014/main" val="3529216357"/>
                    </a:ext>
                  </a:extLst>
                </a:gridCol>
                <a:gridCol w="750924">
                  <a:extLst>
                    <a:ext uri="{9D8B030D-6E8A-4147-A177-3AD203B41FA5}">
                      <a16:colId xmlns:a16="http://schemas.microsoft.com/office/drawing/2014/main" val="3867002911"/>
                    </a:ext>
                  </a:extLst>
                </a:gridCol>
                <a:gridCol w="788945">
                  <a:extLst>
                    <a:ext uri="{9D8B030D-6E8A-4147-A177-3AD203B41FA5}">
                      <a16:colId xmlns:a16="http://schemas.microsoft.com/office/drawing/2014/main" val="338119169"/>
                    </a:ext>
                  </a:extLst>
                </a:gridCol>
              </a:tblGrid>
              <a:tr h="600075">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Portfolio Allocation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256830"/>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03743923"/>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6,878</a:t>
                      </a:r>
                    </a:p>
                  </a:txBody>
                  <a:tcPr marL="9525" marR="9525" marT="9525" marB="0" anchor="ctr">
                    <a:lnL>
                      <a:noFill/>
                    </a:lnL>
                    <a:lnR>
                      <a:noFill/>
                    </a:lnR>
                    <a:lnT>
                      <a:noFill/>
                    </a:lnT>
                    <a:lnB>
                      <a:noFill/>
                    </a:lnB>
                  </a:tcPr>
                </a:tc>
                <a:extLst>
                  <a:ext uri="{0D108BD9-81ED-4DB2-BD59-A6C34878D82A}">
                    <a16:rowId xmlns:a16="http://schemas.microsoft.com/office/drawing/2014/main" val="1581258295"/>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8,807</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940336260"/>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18,578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099570"/>
                  </a:ext>
                </a:extLst>
              </a:tr>
            </a:tbl>
          </a:graphicData>
        </a:graphic>
      </p:graphicFrame>
    </p:spTree>
    <p:extLst>
      <p:ext uri="{BB962C8B-B14F-4D97-AF65-F5344CB8AC3E}">
        <p14:creationId xmlns:p14="http://schemas.microsoft.com/office/powerpoint/2010/main" val="12142034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D25107-E95F-15BB-67EA-6DD7D1BAE9B7}"/>
              </a:ext>
            </a:extLst>
          </p:cNvPr>
          <p:cNvPicPr>
            <a:picLocks noChangeAspect="1"/>
          </p:cNvPicPr>
          <p:nvPr/>
        </p:nvPicPr>
        <p:blipFill>
          <a:blip r:embed="rId2"/>
          <a:stretch>
            <a:fillRect/>
          </a:stretch>
        </p:blipFill>
        <p:spPr>
          <a:xfrm>
            <a:off x="2042" y="1222056"/>
            <a:ext cx="7620660" cy="4413887"/>
          </a:xfrm>
          <a:prstGeom prst="rect">
            <a:avLst/>
          </a:prstGeom>
        </p:spPr>
      </p:pic>
      <p:sp>
        <p:nvSpPr>
          <p:cNvPr id="7" name="Title 1">
            <a:extLst>
              <a:ext uri="{FF2B5EF4-FFF2-40B4-BE49-F238E27FC236}">
                <a16:creationId xmlns:a16="http://schemas.microsoft.com/office/drawing/2014/main" id="{3C5B6BF7-DCD1-80B3-9D4F-82589903382E}"/>
              </a:ext>
            </a:extLst>
          </p:cNvPr>
          <p:cNvSpPr>
            <a:spLocks noGrp="1"/>
          </p:cNvSpPr>
          <p:nvPr>
            <p:ph type="title"/>
          </p:nvPr>
        </p:nvSpPr>
        <p:spPr/>
        <p:txBody>
          <a:bodyPr/>
          <a:lstStyle/>
          <a:p>
            <a:r>
              <a:rPr lang="en-US" dirty="0"/>
              <a:t>Summer ELCC Surface with 6 GW 2-HR Storage</a:t>
            </a:r>
          </a:p>
        </p:txBody>
      </p:sp>
      <p:graphicFrame>
        <p:nvGraphicFramePr>
          <p:cNvPr id="2" name="Table 1">
            <a:extLst>
              <a:ext uri="{FF2B5EF4-FFF2-40B4-BE49-F238E27FC236}">
                <a16:creationId xmlns:a16="http://schemas.microsoft.com/office/drawing/2014/main" id="{012EE9B6-5042-2E4F-838A-0365330E9821}"/>
              </a:ext>
            </a:extLst>
          </p:cNvPr>
          <p:cNvGraphicFramePr>
            <a:graphicFrameLocks noGrp="1"/>
          </p:cNvGraphicFramePr>
          <p:nvPr>
            <p:extLst>
              <p:ext uri="{D42A27DB-BD31-4B8C-83A1-F6EECF244321}">
                <p14:modId xmlns:p14="http://schemas.microsoft.com/office/powerpoint/2010/main" val="87072806"/>
              </p:ext>
            </p:extLst>
          </p:nvPr>
        </p:nvGraphicFramePr>
        <p:xfrm>
          <a:off x="5954178" y="4895138"/>
          <a:ext cx="3073401" cy="1333500"/>
        </p:xfrm>
        <a:graphic>
          <a:graphicData uri="http://schemas.openxmlformats.org/drawingml/2006/table">
            <a:tbl>
              <a:tblPr/>
              <a:tblGrid>
                <a:gridCol w="773103">
                  <a:extLst>
                    <a:ext uri="{9D8B030D-6E8A-4147-A177-3AD203B41FA5}">
                      <a16:colId xmlns:a16="http://schemas.microsoft.com/office/drawing/2014/main" val="1318452934"/>
                    </a:ext>
                  </a:extLst>
                </a:gridCol>
                <a:gridCol w="760429">
                  <a:extLst>
                    <a:ext uri="{9D8B030D-6E8A-4147-A177-3AD203B41FA5}">
                      <a16:colId xmlns:a16="http://schemas.microsoft.com/office/drawing/2014/main" val="814328527"/>
                    </a:ext>
                  </a:extLst>
                </a:gridCol>
                <a:gridCol w="750924">
                  <a:extLst>
                    <a:ext uri="{9D8B030D-6E8A-4147-A177-3AD203B41FA5}">
                      <a16:colId xmlns:a16="http://schemas.microsoft.com/office/drawing/2014/main" val="2594697798"/>
                    </a:ext>
                  </a:extLst>
                </a:gridCol>
                <a:gridCol w="788945">
                  <a:extLst>
                    <a:ext uri="{9D8B030D-6E8A-4147-A177-3AD203B41FA5}">
                      <a16:colId xmlns:a16="http://schemas.microsoft.com/office/drawing/2014/main" val="2213349003"/>
                    </a:ext>
                  </a:extLst>
                </a:gridCol>
              </a:tblGrid>
              <a:tr h="571500">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Incremental Portfolio Value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558999"/>
                  </a:ext>
                </a:extLst>
              </a:tr>
              <a:tr h="190500">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4,265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89455831"/>
                  </a:ext>
                </a:extLst>
              </a:tr>
              <a:tr h="190500">
                <a:tc>
                  <a:txBody>
                    <a:bodyPr/>
                    <a:lstStyle/>
                    <a:p>
                      <a:pPr algn="ctr" fontAlgn="b"/>
                      <a:r>
                        <a:rPr lang="en-US" sz="1100" b="0" i="0" u="none" strike="noStrike" dirty="0">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6,000</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3,575</a:t>
                      </a:r>
                    </a:p>
                  </a:txBody>
                  <a:tcPr marL="9525" marR="9525" marT="9525" marB="0" anchor="ctr">
                    <a:lnL>
                      <a:noFill/>
                    </a:lnL>
                    <a:lnR>
                      <a:noFill/>
                    </a:lnR>
                    <a:lnT>
                      <a:noFill/>
                    </a:lnT>
                    <a:lnB>
                      <a:noFill/>
                    </a:lnB>
                  </a:tcPr>
                </a:tc>
                <a:extLst>
                  <a:ext uri="{0D108BD9-81ED-4DB2-BD59-A6C34878D82A}">
                    <a16:rowId xmlns:a16="http://schemas.microsoft.com/office/drawing/2014/main" val="2742999961"/>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6,000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5,401</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2570675351"/>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5,858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59191"/>
                  </a:ext>
                </a:extLst>
              </a:tr>
            </a:tbl>
          </a:graphicData>
        </a:graphic>
      </p:graphicFrame>
    </p:spTree>
    <p:extLst>
      <p:ext uri="{BB962C8B-B14F-4D97-AF65-F5344CB8AC3E}">
        <p14:creationId xmlns:p14="http://schemas.microsoft.com/office/powerpoint/2010/main" val="183584086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E6C64-BAF7-7754-6262-1FD1F2D54607}"/>
              </a:ext>
            </a:extLst>
          </p:cNvPr>
          <p:cNvPicPr>
            <a:picLocks noChangeAspect="1"/>
          </p:cNvPicPr>
          <p:nvPr/>
        </p:nvPicPr>
        <p:blipFill>
          <a:blip r:embed="rId2"/>
          <a:stretch>
            <a:fillRect/>
          </a:stretch>
        </p:blipFill>
        <p:spPr>
          <a:xfrm>
            <a:off x="0" y="1033064"/>
            <a:ext cx="7620660" cy="4572977"/>
          </a:xfrm>
          <a:prstGeom prst="rect">
            <a:avLst/>
          </a:prstGeom>
        </p:spPr>
      </p:pic>
      <p:sp>
        <p:nvSpPr>
          <p:cNvPr id="7" name="Title 1">
            <a:extLst>
              <a:ext uri="{FF2B5EF4-FFF2-40B4-BE49-F238E27FC236}">
                <a16:creationId xmlns:a16="http://schemas.microsoft.com/office/drawing/2014/main" id="{62CC21F4-64D3-BEAF-9A6F-868FF0134E09}"/>
              </a:ext>
            </a:extLst>
          </p:cNvPr>
          <p:cNvSpPr>
            <a:spLocks noGrp="1"/>
          </p:cNvSpPr>
          <p:nvPr>
            <p:ph type="title"/>
          </p:nvPr>
        </p:nvSpPr>
        <p:spPr/>
        <p:txBody>
          <a:bodyPr/>
          <a:lstStyle/>
          <a:p>
            <a:r>
              <a:rPr lang="en-US" dirty="0"/>
              <a:t>Summer ELCC Surface with 12 GW 2-HR Storage</a:t>
            </a:r>
          </a:p>
        </p:txBody>
      </p:sp>
      <p:graphicFrame>
        <p:nvGraphicFramePr>
          <p:cNvPr id="4" name="Table 3">
            <a:extLst>
              <a:ext uri="{FF2B5EF4-FFF2-40B4-BE49-F238E27FC236}">
                <a16:creationId xmlns:a16="http://schemas.microsoft.com/office/drawing/2014/main" id="{C216D273-AD8F-9D10-8EEF-AD565B942A91}"/>
              </a:ext>
            </a:extLst>
          </p:cNvPr>
          <p:cNvGraphicFramePr>
            <a:graphicFrameLocks noGrp="1"/>
          </p:cNvGraphicFramePr>
          <p:nvPr>
            <p:extLst>
              <p:ext uri="{D42A27DB-BD31-4B8C-83A1-F6EECF244321}">
                <p14:modId xmlns:p14="http://schemas.microsoft.com/office/powerpoint/2010/main" val="3271578777"/>
              </p:ext>
            </p:extLst>
          </p:nvPr>
        </p:nvGraphicFramePr>
        <p:xfrm>
          <a:off x="5885812" y="4972049"/>
          <a:ext cx="3073401" cy="1333500"/>
        </p:xfrm>
        <a:graphic>
          <a:graphicData uri="http://schemas.openxmlformats.org/drawingml/2006/table">
            <a:tbl>
              <a:tblPr/>
              <a:tblGrid>
                <a:gridCol w="773103">
                  <a:extLst>
                    <a:ext uri="{9D8B030D-6E8A-4147-A177-3AD203B41FA5}">
                      <a16:colId xmlns:a16="http://schemas.microsoft.com/office/drawing/2014/main" val="2268155510"/>
                    </a:ext>
                  </a:extLst>
                </a:gridCol>
                <a:gridCol w="760429">
                  <a:extLst>
                    <a:ext uri="{9D8B030D-6E8A-4147-A177-3AD203B41FA5}">
                      <a16:colId xmlns:a16="http://schemas.microsoft.com/office/drawing/2014/main" val="3799450291"/>
                    </a:ext>
                  </a:extLst>
                </a:gridCol>
                <a:gridCol w="750924">
                  <a:extLst>
                    <a:ext uri="{9D8B030D-6E8A-4147-A177-3AD203B41FA5}">
                      <a16:colId xmlns:a16="http://schemas.microsoft.com/office/drawing/2014/main" val="452723349"/>
                    </a:ext>
                  </a:extLst>
                </a:gridCol>
                <a:gridCol w="788945">
                  <a:extLst>
                    <a:ext uri="{9D8B030D-6E8A-4147-A177-3AD203B41FA5}">
                      <a16:colId xmlns:a16="http://schemas.microsoft.com/office/drawing/2014/main" val="2072204777"/>
                    </a:ext>
                  </a:extLst>
                </a:gridCol>
              </a:tblGrid>
              <a:tr h="571500">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Incremental Portfolio Value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182177"/>
                  </a:ext>
                </a:extLst>
              </a:tr>
              <a:tr h="190500">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12,000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1,338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206268434"/>
                  </a:ext>
                </a:extLst>
              </a:tr>
              <a:tr h="190500">
                <a:tc>
                  <a:txBody>
                    <a:bodyPr/>
                    <a:lstStyle/>
                    <a:p>
                      <a:pPr algn="ctr" fontAlgn="b"/>
                      <a:r>
                        <a:rPr lang="en-US" sz="1100" b="0" i="0" u="none" strike="noStrike" dirty="0">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1,304</a:t>
                      </a:r>
                    </a:p>
                  </a:txBody>
                  <a:tcPr marL="9525" marR="9525" marT="9525" marB="0" anchor="ctr">
                    <a:lnL>
                      <a:noFill/>
                    </a:lnL>
                    <a:lnR>
                      <a:noFill/>
                    </a:lnR>
                    <a:lnT>
                      <a:noFill/>
                    </a:lnT>
                    <a:lnB>
                      <a:noFill/>
                    </a:lnB>
                  </a:tcPr>
                </a:tc>
                <a:extLst>
                  <a:ext uri="{0D108BD9-81ED-4DB2-BD59-A6C34878D82A}">
                    <a16:rowId xmlns:a16="http://schemas.microsoft.com/office/drawing/2014/main" val="1961564516"/>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12,000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3,666</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147018965"/>
                  </a:ext>
                </a:extLst>
              </a:tr>
              <a:tr h="190500">
                <a:tc>
                  <a:txBody>
                    <a:bodyPr/>
                    <a:lstStyle/>
                    <a:p>
                      <a:pPr algn="ctr" fontAlgn="b"/>
                      <a:r>
                        <a:rPr lang="en-US" sz="1100" b="0" i="0" u="none" strike="noStrike" dirty="0">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5,045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782630"/>
                  </a:ext>
                </a:extLst>
              </a:tr>
            </a:tbl>
          </a:graphicData>
        </a:graphic>
      </p:graphicFrame>
    </p:spTree>
    <p:extLst>
      <p:ext uri="{BB962C8B-B14F-4D97-AF65-F5344CB8AC3E}">
        <p14:creationId xmlns:p14="http://schemas.microsoft.com/office/powerpoint/2010/main" val="193805309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F8002A-9D32-ECE4-5D28-731145228BAA}"/>
              </a:ext>
            </a:extLst>
          </p:cNvPr>
          <p:cNvPicPr>
            <a:picLocks noChangeAspect="1"/>
          </p:cNvPicPr>
          <p:nvPr/>
        </p:nvPicPr>
        <p:blipFill>
          <a:blip r:embed="rId2"/>
          <a:stretch>
            <a:fillRect/>
          </a:stretch>
        </p:blipFill>
        <p:spPr>
          <a:xfrm>
            <a:off x="956345" y="1264732"/>
            <a:ext cx="6774488" cy="4781199"/>
          </a:xfrm>
          <a:prstGeom prst="rect">
            <a:avLst/>
          </a:prstGeom>
        </p:spPr>
      </p:pic>
      <p:sp>
        <p:nvSpPr>
          <p:cNvPr id="2" name="Title 1">
            <a:extLst>
              <a:ext uri="{FF2B5EF4-FFF2-40B4-BE49-F238E27FC236}">
                <a16:creationId xmlns:a16="http://schemas.microsoft.com/office/drawing/2014/main" id="{FD7EC0AC-DF62-CAD4-B70B-AB7E8581C89F}"/>
              </a:ext>
            </a:extLst>
          </p:cNvPr>
          <p:cNvSpPr>
            <a:spLocks noGrp="1"/>
          </p:cNvSpPr>
          <p:nvPr>
            <p:ph type="title"/>
          </p:nvPr>
        </p:nvSpPr>
        <p:spPr/>
        <p:txBody>
          <a:bodyPr/>
          <a:lstStyle/>
          <a:p>
            <a:r>
              <a:rPr lang="en-US" dirty="0"/>
              <a:t>Average vs Marginal ELCC</a:t>
            </a:r>
          </a:p>
        </p:txBody>
      </p:sp>
      <p:cxnSp>
        <p:nvCxnSpPr>
          <p:cNvPr id="9" name="Straight Arrow Connector 8">
            <a:extLst>
              <a:ext uri="{FF2B5EF4-FFF2-40B4-BE49-F238E27FC236}">
                <a16:creationId xmlns:a16="http://schemas.microsoft.com/office/drawing/2014/main" id="{E97EA962-9C74-2EE6-53E0-2B7F418C5A5E}"/>
              </a:ext>
            </a:extLst>
          </p:cNvPr>
          <p:cNvCxnSpPr/>
          <p:nvPr/>
        </p:nvCxnSpPr>
        <p:spPr bwMode="auto">
          <a:xfrm>
            <a:off x="5570290" y="2055303"/>
            <a:ext cx="0" cy="2348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E148BF52-9F47-F3C8-44CA-6427D78A0962}"/>
              </a:ext>
            </a:extLst>
          </p:cNvPr>
          <p:cNvCxnSpPr/>
          <p:nvPr/>
        </p:nvCxnSpPr>
        <p:spPr bwMode="auto">
          <a:xfrm flipV="1">
            <a:off x="6140741" y="2441196"/>
            <a:ext cx="0" cy="14596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364969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51132E-03C4-E740-A6D7-6D2896FE43D1}"/>
              </a:ext>
            </a:extLst>
          </p:cNvPr>
          <p:cNvPicPr>
            <a:picLocks noChangeAspect="1"/>
          </p:cNvPicPr>
          <p:nvPr/>
        </p:nvPicPr>
        <p:blipFill>
          <a:blip r:embed="rId2"/>
          <a:stretch>
            <a:fillRect/>
          </a:stretch>
        </p:blipFill>
        <p:spPr>
          <a:xfrm>
            <a:off x="2390862" y="2091565"/>
            <a:ext cx="6753138" cy="4799105"/>
          </a:xfrm>
          <a:prstGeom prst="rect">
            <a:avLst/>
          </a:prstGeom>
        </p:spPr>
      </p:pic>
      <p:sp>
        <p:nvSpPr>
          <p:cNvPr id="2" name="Title 1">
            <a:extLst>
              <a:ext uri="{FF2B5EF4-FFF2-40B4-BE49-F238E27FC236}">
                <a16:creationId xmlns:a16="http://schemas.microsoft.com/office/drawing/2014/main" id="{8B17E819-3AEF-6B6D-E689-E5EB4A7E944B}"/>
              </a:ext>
            </a:extLst>
          </p:cNvPr>
          <p:cNvSpPr>
            <a:spLocks noGrp="1"/>
          </p:cNvSpPr>
          <p:nvPr>
            <p:ph type="title"/>
          </p:nvPr>
        </p:nvSpPr>
        <p:spPr/>
        <p:txBody>
          <a:bodyPr/>
          <a:lstStyle/>
          <a:p>
            <a:r>
              <a:rPr lang="en-US" dirty="0"/>
              <a:t>Average vs Marginal ELCC</a:t>
            </a:r>
          </a:p>
        </p:txBody>
      </p:sp>
      <p:sp>
        <p:nvSpPr>
          <p:cNvPr id="5" name="TextBox 4">
            <a:extLst>
              <a:ext uri="{FF2B5EF4-FFF2-40B4-BE49-F238E27FC236}">
                <a16:creationId xmlns:a16="http://schemas.microsoft.com/office/drawing/2014/main" id="{6E7D0DF5-009B-6B8C-EBD3-702EC00A54FB}"/>
              </a:ext>
            </a:extLst>
          </p:cNvPr>
          <p:cNvSpPr txBox="1"/>
          <p:nvPr/>
        </p:nvSpPr>
        <p:spPr>
          <a:xfrm>
            <a:off x="314325" y="1103353"/>
            <a:ext cx="8590393" cy="1477328"/>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1800" b="1" dirty="0"/>
              <a:t>Marginal ELCC is the reliability contribution of the next MW of a particular technology</a:t>
            </a:r>
          </a:p>
          <a:p>
            <a:pPr marL="342900" indent="-342900">
              <a:buClr>
                <a:schemeClr val="accent1"/>
              </a:buClr>
              <a:buFont typeface="Wingdings" panose="05000000000000000000" pitchFamily="2" charset="2"/>
              <a:buChar char="§"/>
            </a:pPr>
            <a:r>
              <a:rPr lang="en-US" sz="1800" b="1" dirty="0"/>
              <a:t>Average ELCC is the integration of marginal ELCCs for a given portfolio under study</a:t>
            </a:r>
          </a:p>
          <a:p>
            <a:pPr marL="342900" indent="-342900">
              <a:buClr>
                <a:schemeClr val="accent1"/>
              </a:buClr>
              <a:buFont typeface="Wingdings" panose="05000000000000000000" pitchFamily="2" charset="2"/>
              <a:buChar char="§"/>
            </a:pPr>
            <a:endParaRPr lang="en-US" sz="1800" b="1" dirty="0"/>
          </a:p>
        </p:txBody>
      </p:sp>
      <p:cxnSp>
        <p:nvCxnSpPr>
          <p:cNvPr id="7" name="Straight Connector 6">
            <a:extLst>
              <a:ext uri="{FF2B5EF4-FFF2-40B4-BE49-F238E27FC236}">
                <a16:creationId xmlns:a16="http://schemas.microsoft.com/office/drawing/2014/main" id="{D329D2E9-B61A-3790-403A-5EC0841EE162}"/>
              </a:ext>
            </a:extLst>
          </p:cNvPr>
          <p:cNvCxnSpPr>
            <a:cxnSpLocks/>
          </p:cNvCxnSpPr>
          <p:nvPr/>
        </p:nvCxnSpPr>
        <p:spPr bwMode="auto">
          <a:xfrm>
            <a:off x="3154261" y="4013027"/>
            <a:ext cx="557028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Left Brace 8">
            <a:extLst>
              <a:ext uri="{FF2B5EF4-FFF2-40B4-BE49-F238E27FC236}">
                <a16:creationId xmlns:a16="http://schemas.microsoft.com/office/drawing/2014/main" id="{6A39855C-0CD9-CECA-FCF3-976FDE6525D4}"/>
              </a:ext>
            </a:extLst>
          </p:cNvPr>
          <p:cNvSpPr/>
          <p:nvPr/>
        </p:nvSpPr>
        <p:spPr bwMode="auto">
          <a:xfrm>
            <a:off x="4374629" y="3800475"/>
            <a:ext cx="234892" cy="690642"/>
          </a:xfrm>
          <a:prstGeom prst="leftBrace">
            <a:avLst/>
          </a:prstGeom>
          <a:noFill/>
          <a:ln w="222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CDA71216-73FF-2360-0777-90764BCDB2C0}"/>
              </a:ext>
            </a:extLst>
          </p:cNvPr>
          <p:cNvSpPr txBox="1"/>
          <p:nvPr/>
        </p:nvSpPr>
        <p:spPr>
          <a:xfrm>
            <a:off x="3192011" y="3387065"/>
            <a:ext cx="1774272" cy="307777"/>
          </a:xfrm>
          <a:prstGeom prst="rect">
            <a:avLst/>
          </a:prstGeom>
          <a:solidFill>
            <a:schemeClr val="bg1"/>
          </a:solidFill>
          <a:ln>
            <a:solidFill>
              <a:schemeClr val="tx1"/>
            </a:solidFill>
          </a:ln>
        </p:spPr>
        <p:txBody>
          <a:bodyPr wrap="square" rtlCol="0">
            <a:spAutoFit/>
          </a:bodyPr>
          <a:lstStyle/>
          <a:p>
            <a:pPr algn="ctr"/>
            <a:r>
              <a:rPr lang="en-US" sz="1400" dirty="0"/>
              <a:t>Total Solar Capacity</a:t>
            </a:r>
          </a:p>
        </p:txBody>
      </p:sp>
      <p:cxnSp>
        <p:nvCxnSpPr>
          <p:cNvPr id="12" name="Straight Arrow Connector 11">
            <a:extLst>
              <a:ext uri="{FF2B5EF4-FFF2-40B4-BE49-F238E27FC236}">
                <a16:creationId xmlns:a16="http://schemas.microsoft.com/office/drawing/2014/main" id="{EA3A4B88-AC47-E9EC-C022-2C6B3CA90E9B}"/>
              </a:ext>
            </a:extLst>
          </p:cNvPr>
          <p:cNvCxnSpPr/>
          <p:nvPr/>
        </p:nvCxnSpPr>
        <p:spPr bwMode="auto">
          <a:xfrm>
            <a:off x="4127383" y="3808612"/>
            <a:ext cx="209725" cy="2746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D129EB14-0289-F025-84F3-0BBEA8D218AC}"/>
              </a:ext>
            </a:extLst>
          </p:cNvPr>
          <p:cNvSpPr txBox="1"/>
          <p:nvPr/>
        </p:nvSpPr>
        <p:spPr>
          <a:xfrm>
            <a:off x="5317523" y="2338513"/>
            <a:ext cx="1774272" cy="954107"/>
          </a:xfrm>
          <a:prstGeom prst="rect">
            <a:avLst/>
          </a:prstGeom>
          <a:solidFill>
            <a:schemeClr val="bg1"/>
          </a:solidFill>
          <a:ln>
            <a:solidFill>
              <a:schemeClr val="tx1"/>
            </a:solidFill>
          </a:ln>
        </p:spPr>
        <p:txBody>
          <a:bodyPr wrap="square" rtlCol="0">
            <a:spAutoFit/>
          </a:bodyPr>
          <a:lstStyle/>
          <a:p>
            <a:pPr algn="ctr"/>
            <a:r>
              <a:rPr lang="en-US" sz="1400" dirty="0"/>
              <a:t>Static Planning Reserve Margin with Average ELCC Accreditation</a:t>
            </a:r>
          </a:p>
        </p:txBody>
      </p:sp>
      <p:cxnSp>
        <p:nvCxnSpPr>
          <p:cNvPr id="15" name="Straight Arrow Connector 14">
            <a:extLst>
              <a:ext uri="{FF2B5EF4-FFF2-40B4-BE49-F238E27FC236}">
                <a16:creationId xmlns:a16="http://schemas.microsoft.com/office/drawing/2014/main" id="{32F945FD-BDD2-FF53-37DD-B6409E4B6AD3}"/>
              </a:ext>
            </a:extLst>
          </p:cNvPr>
          <p:cNvCxnSpPr>
            <a:cxnSpLocks/>
          </p:cNvCxnSpPr>
          <p:nvPr/>
        </p:nvCxnSpPr>
        <p:spPr bwMode="auto">
          <a:xfrm>
            <a:off x="6473220" y="3283643"/>
            <a:ext cx="397364" cy="6730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7FDBF2EA-9698-7A07-F076-EFAD33A4339E}"/>
              </a:ext>
            </a:extLst>
          </p:cNvPr>
          <p:cNvSpPr txBox="1"/>
          <p:nvPr/>
        </p:nvSpPr>
        <p:spPr>
          <a:xfrm>
            <a:off x="5309134" y="4724966"/>
            <a:ext cx="1774272" cy="954107"/>
          </a:xfrm>
          <a:prstGeom prst="rect">
            <a:avLst/>
          </a:prstGeom>
          <a:solidFill>
            <a:schemeClr val="bg1"/>
          </a:solidFill>
          <a:ln>
            <a:solidFill>
              <a:schemeClr val="tx1"/>
            </a:solidFill>
          </a:ln>
        </p:spPr>
        <p:txBody>
          <a:bodyPr wrap="square" rtlCol="0">
            <a:spAutoFit/>
          </a:bodyPr>
          <a:lstStyle/>
          <a:p>
            <a:pPr algn="ctr"/>
            <a:r>
              <a:rPr lang="en-US" sz="1400" dirty="0"/>
              <a:t>Declining Planning Reserve Margin with Marginal ELCC Accreditation</a:t>
            </a:r>
          </a:p>
        </p:txBody>
      </p:sp>
      <p:cxnSp>
        <p:nvCxnSpPr>
          <p:cNvPr id="17" name="Straight Arrow Connector 16">
            <a:extLst>
              <a:ext uri="{FF2B5EF4-FFF2-40B4-BE49-F238E27FC236}">
                <a16:creationId xmlns:a16="http://schemas.microsoft.com/office/drawing/2014/main" id="{06AD0110-5AC2-7E1F-8966-0F41F59E506F}"/>
              </a:ext>
            </a:extLst>
          </p:cNvPr>
          <p:cNvCxnSpPr>
            <a:cxnSpLocks/>
          </p:cNvCxnSpPr>
          <p:nvPr/>
        </p:nvCxnSpPr>
        <p:spPr bwMode="auto">
          <a:xfrm flipV="1">
            <a:off x="6473220" y="4423508"/>
            <a:ext cx="690978" cy="3014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Connector 19">
            <a:extLst>
              <a:ext uri="{FF2B5EF4-FFF2-40B4-BE49-F238E27FC236}">
                <a16:creationId xmlns:a16="http://schemas.microsoft.com/office/drawing/2014/main" id="{5852FDA4-82CB-F962-245A-97BB97A60395}"/>
              </a:ext>
            </a:extLst>
          </p:cNvPr>
          <p:cNvCxnSpPr>
            <a:cxnSpLocks/>
          </p:cNvCxnSpPr>
          <p:nvPr/>
        </p:nvCxnSpPr>
        <p:spPr bwMode="auto">
          <a:xfrm>
            <a:off x="4572000" y="4013027"/>
            <a:ext cx="4057590" cy="60713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94788A13-9551-A461-2B31-575F2C4BCB14}"/>
              </a:ext>
            </a:extLst>
          </p:cNvPr>
          <p:cNvSpPr txBox="1"/>
          <p:nvPr/>
        </p:nvSpPr>
        <p:spPr>
          <a:xfrm>
            <a:off x="312157" y="2338513"/>
            <a:ext cx="2058361" cy="2585323"/>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1800" b="1" dirty="0"/>
              <a:t>Marginal accreditation targets the same reliability with the same portfolio as average accreditation</a:t>
            </a:r>
          </a:p>
        </p:txBody>
      </p:sp>
    </p:spTree>
    <p:extLst>
      <p:ext uri="{BB962C8B-B14F-4D97-AF65-F5344CB8AC3E}">
        <p14:creationId xmlns:p14="http://schemas.microsoft.com/office/powerpoint/2010/main" val="39203052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E819-3AEF-6B6D-E689-E5EB4A7E944B}"/>
              </a:ext>
            </a:extLst>
          </p:cNvPr>
          <p:cNvSpPr>
            <a:spLocks noGrp="1"/>
          </p:cNvSpPr>
          <p:nvPr>
            <p:ph type="title"/>
          </p:nvPr>
        </p:nvSpPr>
        <p:spPr/>
        <p:txBody>
          <a:bodyPr/>
          <a:lstStyle/>
          <a:p>
            <a:r>
              <a:rPr lang="en-US" dirty="0"/>
              <a:t>ELCC Findings Summary</a:t>
            </a:r>
          </a:p>
        </p:txBody>
      </p:sp>
      <p:sp>
        <p:nvSpPr>
          <p:cNvPr id="5" name="TextBox 4">
            <a:extLst>
              <a:ext uri="{FF2B5EF4-FFF2-40B4-BE49-F238E27FC236}">
                <a16:creationId xmlns:a16="http://schemas.microsoft.com/office/drawing/2014/main" id="{6E7D0DF5-009B-6B8C-EBD3-702EC00A54FB}"/>
              </a:ext>
            </a:extLst>
          </p:cNvPr>
          <p:cNvSpPr txBox="1"/>
          <p:nvPr/>
        </p:nvSpPr>
        <p:spPr>
          <a:xfrm>
            <a:off x="314325" y="1238392"/>
            <a:ext cx="8590393" cy="535531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1800" b="1" dirty="0"/>
              <a:t>Solar</a:t>
            </a:r>
          </a:p>
          <a:p>
            <a:pPr marL="800100" lvl="1" indent="-342900">
              <a:buClr>
                <a:schemeClr val="accent1"/>
              </a:buClr>
              <a:buFont typeface="Wingdings" panose="05000000000000000000" pitchFamily="2" charset="2"/>
              <a:buChar char="§"/>
            </a:pPr>
            <a:r>
              <a:rPr lang="en-US" sz="1800" b="1" dirty="0"/>
              <a:t>Initially (5-10 GW) solar flattens net load shape and has antagonistic relationship with storage-2hr. At higher penetrations solar ELCC is higher with more storage-2hr. Solar also exhibits a persistent, but much smaller synergistic relationship with wind penetration.</a:t>
            </a:r>
          </a:p>
          <a:p>
            <a:pPr marL="342900" indent="-342900">
              <a:buClr>
                <a:schemeClr val="accent1"/>
              </a:buClr>
              <a:buFont typeface="Wingdings" panose="05000000000000000000" pitchFamily="2" charset="2"/>
              <a:buChar char="§"/>
            </a:pPr>
            <a:endParaRPr lang="en-US" sz="1800" b="1" dirty="0"/>
          </a:p>
          <a:p>
            <a:pPr marL="342900" indent="-342900">
              <a:buClr>
                <a:schemeClr val="accent1"/>
              </a:buClr>
              <a:buFont typeface="Wingdings" panose="05000000000000000000" pitchFamily="2" charset="2"/>
              <a:buChar char="§"/>
            </a:pPr>
            <a:r>
              <a:rPr lang="en-US" sz="1800" b="1" dirty="0"/>
              <a:t>Wind</a:t>
            </a:r>
          </a:p>
          <a:p>
            <a:pPr marL="800100" lvl="1" indent="-342900">
              <a:buClr>
                <a:schemeClr val="accent1"/>
              </a:buClr>
              <a:buFont typeface="Wingdings" panose="05000000000000000000" pitchFamily="2" charset="2"/>
              <a:buChar char="§"/>
            </a:pPr>
            <a:r>
              <a:rPr lang="en-US" sz="1800" b="1" dirty="0"/>
              <a:t>Wind has consistent synergy with solar driven by profile differences in wind and solar. Wind pushes net load earlier in the day. Solar pushes net load later in the day. These effects allow the other technology to provide more reliability value.</a:t>
            </a:r>
          </a:p>
          <a:p>
            <a:pPr marL="800100" lvl="1" indent="-342900">
              <a:buClr>
                <a:schemeClr val="accent1"/>
              </a:buClr>
              <a:buFont typeface="Wingdings" panose="05000000000000000000" pitchFamily="2" charset="2"/>
              <a:buChar char="§"/>
            </a:pPr>
            <a:r>
              <a:rPr lang="en-US" sz="1800" b="1" dirty="0"/>
              <a:t>Minimal interactive effects are seen between wind and storage with a small antagonistic effect at low storage-2hr penetration. </a:t>
            </a:r>
          </a:p>
          <a:p>
            <a:pPr marL="342900" indent="-342900">
              <a:buClr>
                <a:schemeClr val="accent1"/>
              </a:buClr>
              <a:buFont typeface="Wingdings" panose="05000000000000000000" pitchFamily="2" charset="2"/>
              <a:buChar char="§"/>
            </a:pPr>
            <a:endParaRPr lang="en-US" sz="1800" b="1" dirty="0"/>
          </a:p>
          <a:p>
            <a:pPr marL="342900" indent="-342900">
              <a:buClr>
                <a:schemeClr val="accent1"/>
              </a:buClr>
              <a:buFont typeface="Wingdings" panose="05000000000000000000" pitchFamily="2" charset="2"/>
              <a:buChar char="§"/>
            </a:pPr>
            <a:r>
              <a:rPr lang="en-US" sz="1800" b="1" dirty="0"/>
              <a:t>Storage</a:t>
            </a:r>
          </a:p>
          <a:p>
            <a:pPr marL="800100" lvl="1" indent="-342900">
              <a:buClr>
                <a:schemeClr val="accent1"/>
              </a:buClr>
              <a:buFont typeface="Wingdings" panose="05000000000000000000" pitchFamily="2" charset="2"/>
              <a:buChar char="§"/>
            </a:pPr>
            <a:r>
              <a:rPr lang="en-US" sz="1800" b="1" dirty="0"/>
              <a:t>Storage-2hr ELCC has a strong synergy with solar particularly at high solar penetration (&gt;20 GW).</a:t>
            </a:r>
          </a:p>
          <a:p>
            <a:pPr marL="342900" indent="-342900">
              <a:buClr>
                <a:schemeClr val="accent1"/>
              </a:buClr>
              <a:buFont typeface="Wingdings" panose="05000000000000000000" pitchFamily="2" charset="2"/>
              <a:buChar char="§"/>
            </a:pPr>
            <a:endParaRPr lang="en-US" sz="1800" b="1" dirty="0"/>
          </a:p>
          <a:p>
            <a:pPr marL="342900" indent="-342900">
              <a:buClr>
                <a:schemeClr val="accent1"/>
              </a:buClr>
              <a:buFont typeface="Wingdings" panose="05000000000000000000" pitchFamily="2" charset="2"/>
              <a:buChar char="§"/>
            </a:pPr>
            <a:endParaRPr lang="en-US" sz="1800" b="1" dirty="0"/>
          </a:p>
        </p:txBody>
      </p:sp>
    </p:spTree>
    <p:extLst>
      <p:ext uri="{BB962C8B-B14F-4D97-AF65-F5344CB8AC3E}">
        <p14:creationId xmlns:p14="http://schemas.microsoft.com/office/powerpoint/2010/main" val="26630976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01CCB0-24FD-9641-DBA4-7826675AEC93}"/>
              </a:ext>
            </a:extLst>
          </p:cNvPr>
          <p:cNvPicPr>
            <a:picLocks noChangeAspect="1"/>
          </p:cNvPicPr>
          <p:nvPr/>
        </p:nvPicPr>
        <p:blipFill>
          <a:blip r:embed="rId2"/>
          <a:stretch>
            <a:fillRect/>
          </a:stretch>
        </p:blipFill>
        <p:spPr>
          <a:xfrm>
            <a:off x="72309" y="1046767"/>
            <a:ext cx="6316003" cy="5182049"/>
          </a:xfrm>
          <a:prstGeom prst="rect">
            <a:avLst/>
          </a:prstGeom>
        </p:spPr>
      </p:pic>
      <p:sp>
        <p:nvSpPr>
          <p:cNvPr id="5" name="Title 1">
            <a:extLst>
              <a:ext uri="{FF2B5EF4-FFF2-40B4-BE49-F238E27FC236}">
                <a16:creationId xmlns:a16="http://schemas.microsoft.com/office/drawing/2014/main" id="{59C74B67-9E13-464A-46D7-C6C843F9151F}"/>
              </a:ext>
            </a:extLst>
          </p:cNvPr>
          <p:cNvSpPr>
            <a:spLocks noGrp="1"/>
          </p:cNvSpPr>
          <p:nvPr>
            <p:ph type="title"/>
          </p:nvPr>
        </p:nvSpPr>
        <p:spPr/>
        <p:txBody>
          <a:bodyPr/>
          <a:lstStyle/>
          <a:p>
            <a:r>
              <a:rPr lang="en-US" dirty="0"/>
              <a:t>Summer Solar Marginal ELCCs</a:t>
            </a:r>
          </a:p>
        </p:txBody>
      </p:sp>
      <p:sp>
        <p:nvSpPr>
          <p:cNvPr id="3" name="Content Placeholder 2">
            <a:extLst>
              <a:ext uri="{FF2B5EF4-FFF2-40B4-BE49-F238E27FC236}">
                <a16:creationId xmlns:a16="http://schemas.microsoft.com/office/drawing/2014/main" id="{C2136E37-D1ED-24DF-7637-2E1EB6C7A297}"/>
              </a:ext>
            </a:extLst>
          </p:cNvPr>
          <p:cNvSpPr>
            <a:spLocks noGrp="1"/>
          </p:cNvSpPr>
          <p:nvPr>
            <p:ph idx="1"/>
          </p:nvPr>
        </p:nvSpPr>
        <p:spPr>
          <a:xfrm>
            <a:off x="6216242" y="1652633"/>
            <a:ext cx="2648125" cy="3970318"/>
          </a:xfrm>
        </p:spPr>
        <p:txBody>
          <a:bodyPr/>
          <a:lstStyle/>
          <a:p>
            <a:r>
              <a:rPr lang="en-US" sz="1800" dirty="0"/>
              <a:t>The first 5-10 GW of solar capacity flattens the net load shape creating an antagonistic reliability value relationship with storage</a:t>
            </a:r>
          </a:p>
          <a:p>
            <a:r>
              <a:rPr lang="en-US" sz="1800" dirty="0"/>
              <a:t>Above this level, solar has higher ELCCs with increasing storage</a:t>
            </a:r>
          </a:p>
        </p:txBody>
      </p:sp>
    </p:spTree>
    <p:extLst>
      <p:ext uri="{BB962C8B-B14F-4D97-AF65-F5344CB8AC3E}">
        <p14:creationId xmlns:p14="http://schemas.microsoft.com/office/powerpoint/2010/main" val="418375958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F0D4C4-B4F9-6AEC-E531-A33E1C6F3DC8}"/>
              </a:ext>
            </a:extLst>
          </p:cNvPr>
          <p:cNvPicPr>
            <a:picLocks noChangeAspect="1"/>
          </p:cNvPicPr>
          <p:nvPr/>
        </p:nvPicPr>
        <p:blipFill>
          <a:blip r:embed="rId2"/>
          <a:stretch>
            <a:fillRect/>
          </a:stretch>
        </p:blipFill>
        <p:spPr>
          <a:xfrm>
            <a:off x="7834" y="984452"/>
            <a:ext cx="6401355" cy="5145470"/>
          </a:xfrm>
          <a:prstGeom prst="rect">
            <a:avLst/>
          </a:prstGeom>
        </p:spPr>
      </p:pic>
      <p:sp>
        <p:nvSpPr>
          <p:cNvPr id="5" name="Title 1">
            <a:extLst>
              <a:ext uri="{FF2B5EF4-FFF2-40B4-BE49-F238E27FC236}">
                <a16:creationId xmlns:a16="http://schemas.microsoft.com/office/drawing/2014/main" id="{E2B5FA2B-6F93-2EF8-7B01-D86C4F49A4C1}"/>
              </a:ext>
            </a:extLst>
          </p:cNvPr>
          <p:cNvSpPr>
            <a:spLocks noGrp="1"/>
          </p:cNvSpPr>
          <p:nvPr>
            <p:ph type="title"/>
          </p:nvPr>
        </p:nvSpPr>
        <p:spPr/>
        <p:txBody>
          <a:bodyPr/>
          <a:lstStyle/>
          <a:p>
            <a:r>
              <a:rPr lang="en-US" dirty="0"/>
              <a:t>Summer Solar Marginal ELCCs</a:t>
            </a:r>
          </a:p>
        </p:txBody>
      </p:sp>
      <p:sp>
        <p:nvSpPr>
          <p:cNvPr id="3" name="Content Placeholder 2">
            <a:extLst>
              <a:ext uri="{FF2B5EF4-FFF2-40B4-BE49-F238E27FC236}">
                <a16:creationId xmlns:a16="http://schemas.microsoft.com/office/drawing/2014/main" id="{BC7CA105-82BC-91EA-7D1D-C47DA75DE75E}"/>
              </a:ext>
            </a:extLst>
          </p:cNvPr>
          <p:cNvSpPr>
            <a:spLocks noGrp="1"/>
          </p:cNvSpPr>
          <p:nvPr>
            <p:ph idx="1"/>
          </p:nvPr>
        </p:nvSpPr>
        <p:spPr>
          <a:xfrm>
            <a:off x="6409189" y="2172749"/>
            <a:ext cx="2430011" cy="2315362"/>
          </a:xfrm>
        </p:spPr>
        <p:txBody>
          <a:bodyPr/>
          <a:lstStyle/>
          <a:p>
            <a:r>
              <a:rPr lang="en-US" sz="1800" dirty="0"/>
              <a:t>Solar exhibits consistent small synergistic reliability value relationship wind capacity</a:t>
            </a:r>
            <a:endParaRPr lang="en-US" sz="1800" b="1" dirty="0"/>
          </a:p>
        </p:txBody>
      </p:sp>
    </p:spTree>
    <p:extLst>
      <p:ext uri="{BB962C8B-B14F-4D97-AF65-F5344CB8AC3E}">
        <p14:creationId xmlns:p14="http://schemas.microsoft.com/office/powerpoint/2010/main" val="407120119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0" y="1905000"/>
            <a:ext cx="9144000" cy="1122362"/>
          </a:xfrm>
        </p:spPr>
        <p:txBody>
          <a:bodyPr/>
          <a:lstStyle/>
          <a:p>
            <a:pPr algn="ctr"/>
            <a:r>
              <a:rPr lang="en-US" dirty="0"/>
              <a:t>Zonal Reliability Study</a:t>
            </a:r>
          </a:p>
        </p:txBody>
      </p:sp>
    </p:spTree>
    <p:extLst>
      <p:ext uri="{BB962C8B-B14F-4D97-AF65-F5344CB8AC3E}">
        <p14:creationId xmlns:p14="http://schemas.microsoft.com/office/powerpoint/2010/main" val="85777938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D44F6A-B9D9-CA53-974C-1299ACA51DF0}"/>
              </a:ext>
            </a:extLst>
          </p:cNvPr>
          <p:cNvPicPr>
            <a:picLocks noChangeAspect="1"/>
          </p:cNvPicPr>
          <p:nvPr/>
        </p:nvPicPr>
        <p:blipFill>
          <a:blip r:embed="rId2"/>
          <a:stretch>
            <a:fillRect/>
          </a:stretch>
        </p:blipFill>
        <p:spPr>
          <a:xfrm>
            <a:off x="111475" y="1051354"/>
            <a:ext cx="6297714" cy="4755292"/>
          </a:xfrm>
          <a:prstGeom prst="rect">
            <a:avLst/>
          </a:prstGeom>
        </p:spPr>
      </p:pic>
      <p:sp>
        <p:nvSpPr>
          <p:cNvPr id="5" name="Title 1">
            <a:extLst>
              <a:ext uri="{FF2B5EF4-FFF2-40B4-BE49-F238E27FC236}">
                <a16:creationId xmlns:a16="http://schemas.microsoft.com/office/drawing/2014/main" id="{13600B23-B062-6CD8-ECD2-7A346D3BEDF1}"/>
              </a:ext>
            </a:extLst>
          </p:cNvPr>
          <p:cNvSpPr>
            <a:spLocks noGrp="1"/>
          </p:cNvSpPr>
          <p:nvPr>
            <p:ph type="title"/>
          </p:nvPr>
        </p:nvSpPr>
        <p:spPr/>
        <p:txBody>
          <a:bodyPr/>
          <a:lstStyle/>
          <a:p>
            <a:r>
              <a:rPr lang="en-US" dirty="0"/>
              <a:t>Summer Wind Marginal ELCCs</a:t>
            </a:r>
          </a:p>
        </p:txBody>
      </p:sp>
      <p:sp>
        <p:nvSpPr>
          <p:cNvPr id="3" name="Content Placeholder 2">
            <a:extLst>
              <a:ext uri="{FF2B5EF4-FFF2-40B4-BE49-F238E27FC236}">
                <a16:creationId xmlns:a16="http://schemas.microsoft.com/office/drawing/2014/main" id="{0F84EA5B-9D49-4542-EF38-B21094137F94}"/>
              </a:ext>
            </a:extLst>
          </p:cNvPr>
          <p:cNvSpPr>
            <a:spLocks noGrp="1"/>
          </p:cNvSpPr>
          <p:nvPr>
            <p:ph idx="1"/>
          </p:nvPr>
        </p:nvSpPr>
        <p:spPr>
          <a:xfrm>
            <a:off x="6409189" y="2013663"/>
            <a:ext cx="2430011" cy="2315362"/>
          </a:xfrm>
        </p:spPr>
        <p:txBody>
          <a:bodyPr/>
          <a:lstStyle/>
          <a:p>
            <a:r>
              <a:rPr lang="en-US" sz="1800" dirty="0"/>
              <a:t>Wind and storage have minimal interactive effects</a:t>
            </a:r>
          </a:p>
          <a:p>
            <a:r>
              <a:rPr lang="en-US" sz="1800" b="1" dirty="0"/>
              <a:t>Modest antagonistic effect at low storage penetration </a:t>
            </a:r>
          </a:p>
        </p:txBody>
      </p:sp>
    </p:spTree>
    <p:extLst>
      <p:ext uri="{BB962C8B-B14F-4D97-AF65-F5344CB8AC3E}">
        <p14:creationId xmlns:p14="http://schemas.microsoft.com/office/powerpoint/2010/main" val="38301612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52554-2D08-A6CC-0CC9-1B082008FCEC}"/>
              </a:ext>
            </a:extLst>
          </p:cNvPr>
          <p:cNvPicPr>
            <a:picLocks noChangeAspect="1"/>
          </p:cNvPicPr>
          <p:nvPr/>
        </p:nvPicPr>
        <p:blipFill>
          <a:blip r:embed="rId2"/>
          <a:stretch>
            <a:fillRect/>
          </a:stretch>
        </p:blipFill>
        <p:spPr>
          <a:xfrm>
            <a:off x="80993" y="1072692"/>
            <a:ext cx="6328196" cy="4712616"/>
          </a:xfrm>
          <a:prstGeom prst="rect">
            <a:avLst/>
          </a:prstGeom>
        </p:spPr>
      </p:pic>
      <p:sp>
        <p:nvSpPr>
          <p:cNvPr id="5" name="Title 1">
            <a:extLst>
              <a:ext uri="{FF2B5EF4-FFF2-40B4-BE49-F238E27FC236}">
                <a16:creationId xmlns:a16="http://schemas.microsoft.com/office/drawing/2014/main" id="{2E9EDFAD-0D5F-201A-39C7-ADB3AA00690E}"/>
              </a:ext>
            </a:extLst>
          </p:cNvPr>
          <p:cNvSpPr>
            <a:spLocks noGrp="1"/>
          </p:cNvSpPr>
          <p:nvPr>
            <p:ph type="title"/>
          </p:nvPr>
        </p:nvSpPr>
        <p:spPr/>
        <p:txBody>
          <a:bodyPr/>
          <a:lstStyle/>
          <a:p>
            <a:r>
              <a:rPr lang="en-US" dirty="0"/>
              <a:t>Summer Wind Marginal ELCCs</a:t>
            </a:r>
          </a:p>
        </p:txBody>
      </p:sp>
      <p:sp>
        <p:nvSpPr>
          <p:cNvPr id="3" name="Content Placeholder 2">
            <a:extLst>
              <a:ext uri="{FF2B5EF4-FFF2-40B4-BE49-F238E27FC236}">
                <a16:creationId xmlns:a16="http://schemas.microsoft.com/office/drawing/2014/main" id="{7BB917E9-27D9-6E9A-06A6-8E368C6DFAE6}"/>
              </a:ext>
            </a:extLst>
          </p:cNvPr>
          <p:cNvSpPr>
            <a:spLocks noGrp="1"/>
          </p:cNvSpPr>
          <p:nvPr>
            <p:ph idx="1"/>
          </p:nvPr>
        </p:nvSpPr>
        <p:spPr>
          <a:xfrm>
            <a:off x="6409189" y="2172749"/>
            <a:ext cx="2430011" cy="2315362"/>
          </a:xfrm>
        </p:spPr>
        <p:txBody>
          <a:bodyPr/>
          <a:lstStyle/>
          <a:p>
            <a:r>
              <a:rPr lang="en-US" sz="1800" dirty="0"/>
              <a:t>Consistent synergy between wind and solar</a:t>
            </a:r>
            <a:endParaRPr lang="en-US" sz="1800" b="1" dirty="0"/>
          </a:p>
        </p:txBody>
      </p:sp>
    </p:spTree>
    <p:extLst>
      <p:ext uri="{BB962C8B-B14F-4D97-AF65-F5344CB8AC3E}">
        <p14:creationId xmlns:p14="http://schemas.microsoft.com/office/powerpoint/2010/main" val="318927985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C13FE-568A-2FAA-5500-D294519BE212}"/>
              </a:ext>
            </a:extLst>
          </p:cNvPr>
          <p:cNvPicPr>
            <a:picLocks noChangeAspect="1"/>
          </p:cNvPicPr>
          <p:nvPr/>
        </p:nvPicPr>
        <p:blipFill>
          <a:blip r:embed="rId2"/>
          <a:stretch>
            <a:fillRect/>
          </a:stretch>
        </p:blipFill>
        <p:spPr>
          <a:xfrm>
            <a:off x="117267" y="1087933"/>
            <a:ext cx="6383065" cy="4682134"/>
          </a:xfrm>
          <a:prstGeom prst="rect">
            <a:avLst/>
          </a:prstGeom>
        </p:spPr>
      </p:pic>
      <p:sp>
        <p:nvSpPr>
          <p:cNvPr id="5" name="Title 1">
            <a:extLst>
              <a:ext uri="{FF2B5EF4-FFF2-40B4-BE49-F238E27FC236}">
                <a16:creationId xmlns:a16="http://schemas.microsoft.com/office/drawing/2014/main" id="{647D3763-D351-3FF4-5AB8-6A4316A400E0}"/>
              </a:ext>
            </a:extLst>
          </p:cNvPr>
          <p:cNvSpPr>
            <a:spLocks noGrp="1"/>
          </p:cNvSpPr>
          <p:nvPr>
            <p:ph type="title"/>
          </p:nvPr>
        </p:nvSpPr>
        <p:spPr/>
        <p:txBody>
          <a:bodyPr/>
          <a:lstStyle/>
          <a:p>
            <a:r>
              <a:rPr lang="en-US" dirty="0"/>
              <a:t>Summer Storage Marginal ELCCs</a:t>
            </a:r>
          </a:p>
        </p:txBody>
      </p:sp>
      <p:sp>
        <p:nvSpPr>
          <p:cNvPr id="2" name="Content Placeholder 2">
            <a:extLst>
              <a:ext uri="{FF2B5EF4-FFF2-40B4-BE49-F238E27FC236}">
                <a16:creationId xmlns:a16="http://schemas.microsoft.com/office/drawing/2014/main" id="{6C00E8EF-9BD9-64EC-84F6-9A13086DE17D}"/>
              </a:ext>
            </a:extLst>
          </p:cNvPr>
          <p:cNvSpPr>
            <a:spLocks noGrp="1"/>
          </p:cNvSpPr>
          <p:nvPr>
            <p:ph idx="1"/>
          </p:nvPr>
        </p:nvSpPr>
        <p:spPr>
          <a:xfrm>
            <a:off x="6500332" y="2072081"/>
            <a:ext cx="2430011" cy="2315362"/>
          </a:xfrm>
        </p:spPr>
        <p:txBody>
          <a:bodyPr/>
          <a:lstStyle/>
          <a:p>
            <a:r>
              <a:rPr lang="en-US" sz="1800" dirty="0"/>
              <a:t>Wind and storage have minimal interactive effects</a:t>
            </a:r>
          </a:p>
          <a:p>
            <a:r>
              <a:rPr lang="en-US" sz="1800" b="1" dirty="0"/>
              <a:t>Modest antagonistic effect at low storage penetration</a:t>
            </a:r>
          </a:p>
        </p:txBody>
      </p:sp>
    </p:spTree>
    <p:extLst>
      <p:ext uri="{BB962C8B-B14F-4D97-AF65-F5344CB8AC3E}">
        <p14:creationId xmlns:p14="http://schemas.microsoft.com/office/powerpoint/2010/main" val="287069439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A9C17-B443-8738-3049-9975F442B95C}"/>
              </a:ext>
            </a:extLst>
          </p:cNvPr>
          <p:cNvPicPr>
            <a:picLocks noChangeAspect="1"/>
          </p:cNvPicPr>
          <p:nvPr/>
        </p:nvPicPr>
        <p:blipFill>
          <a:blip r:embed="rId2"/>
          <a:stretch>
            <a:fillRect/>
          </a:stretch>
        </p:blipFill>
        <p:spPr>
          <a:xfrm>
            <a:off x="314325" y="1087933"/>
            <a:ext cx="6419644" cy="4682134"/>
          </a:xfrm>
          <a:prstGeom prst="rect">
            <a:avLst/>
          </a:prstGeom>
        </p:spPr>
      </p:pic>
      <p:sp>
        <p:nvSpPr>
          <p:cNvPr id="5" name="Title 1">
            <a:extLst>
              <a:ext uri="{FF2B5EF4-FFF2-40B4-BE49-F238E27FC236}">
                <a16:creationId xmlns:a16="http://schemas.microsoft.com/office/drawing/2014/main" id="{13EFFE17-D775-C374-F6B6-4B917AEF79D5}"/>
              </a:ext>
            </a:extLst>
          </p:cNvPr>
          <p:cNvSpPr>
            <a:spLocks noGrp="1"/>
          </p:cNvSpPr>
          <p:nvPr>
            <p:ph type="title"/>
          </p:nvPr>
        </p:nvSpPr>
        <p:spPr/>
        <p:txBody>
          <a:bodyPr/>
          <a:lstStyle/>
          <a:p>
            <a:r>
              <a:rPr lang="en-US" dirty="0"/>
              <a:t>Summer Storage Marginal ELCCs</a:t>
            </a:r>
          </a:p>
        </p:txBody>
      </p:sp>
      <p:sp>
        <p:nvSpPr>
          <p:cNvPr id="3" name="Content Placeholder 2">
            <a:extLst>
              <a:ext uri="{FF2B5EF4-FFF2-40B4-BE49-F238E27FC236}">
                <a16:creationId xmlns:a16="http://schemas.microsoft.com/office/drawing/2014/main" id="{C24BDB0B-7A57-00D4-04A2-4E51EB4878AB}"/>
              </a:ext>
            </a:extLst>
          </p:cNvPr>
          <p:cNvSpPr>
            <a:spLocks noGrp="1"/>
          </p:cNvSpPr>
          <p:nvPr>
            <p:ph idx="1"/>
          </p:nvPr>
        </p:nvSpPr>
        <p:spPr>
          <a:xfrm>
            <a:off x="6600941" y="2195819"/>
            <a:ext cx="2430011" cy="2315362"/>
          </a:xfrm>
        </p:spPr>
        <p:txBody>
          <a:bodyPr/>
          <a:lstStyle/>
          <a:p>
            <a:r>
              <a:rPr lang="en-US" sz="1800" dirty="0"/>
              <a:t>Significant synergy between solar and storage particularly above 20 GW solar penetration</a:t>
            </a:r>
            <a:endParaRPr lang="en-US" sz="1800" b="1" dirty="0"/>
          </a:p>
        </p:txBody>
      </p:sp>
    </p:spTree>
    <p:extLst>
      <p:ext uri="{BB962C8B-B14F-4D97-AF65-F5344CB8AC3E}">
        <p14:creationId xmlns:p14="http://schemas.microsoft.com/office/powerpoint/2010/main" val="3093309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FFE17-D775-C374-F6B6-4B917AEF79D5}"/>
              </a:ext>
            </a:extLst>
          </p:cNvPr>
          <p:cNvSpPr>
            <a:spLocks noGrp="1"/>
          </p:cNvSpPr>
          <p:nvPr>
            <p:ph type="title"/>
          </p:nvPr>
        </p:nvSpPr>
        <p:spPr/>
        <p:txBody>
          <a:bodyPr/>
          <a:lstStyle/>
          <a:p>
            <a:r>
              <a:rPr lang="en-US" dirty="0"/>
              <a:t>Summer Storage Marginal ELCCs – Duration Effects</a:t>
            </a:r>
          </a:p>
        </p:txBody>
      </p:sp>
      <p:sp>
        <p:nvSpPr>
          <p:cNvPr id="3" name="Content Placeholder 2">
            <a:extLst>
              <a:ext uri="{FF2B5EF4-FFF2-40B4-BE49-F238E27FC236}">
                <a16:creationId xmlns:a16="http://schemas.microsoft.com/office/drawing/2014/main" id="{C24BDB0B-7A57-00D4-04A2-4E51EB4878AB}"/>
              </a:ext>
            </a:extLst>
          </p:cNvPr>
          <p:cNvSpPr>
            <a:spLocks noGrp="1"/>
          </p:cNvSpPr>
          <p:nvPr>
            <p:ph idx="1"/>
          </p:nvPr>
        </p:nvSpPr>
        <p:spPr>
          <a:xfrm>
            <a:off x="6600941" y="2195819"/>
            <a:ext cx="2430011" cy="2315362"/>
          </a:xfrm>
        </p:spPr>
        <p:txBody>
          <a:bodyPr/>
          <a:lstStyle/>
          <a:p>
            <a:r>
              <a:rPr lang="en-US" sz="1800" b="1" dirty="0"/>
              <a:t>Minimal decline i</a:t>
            </a:r>
            <a:r>
              <a:rPr lang="en-US" sz="1800" dirty="0"/>
              <a:t>n 8-hr storage ELCCs through 12GW penetration</a:t>
            </a:r>
            <a:endParaRPr lang="en-US" sz="1800" b="1" dirty="0"/>
          </a:p>
        </p:txBody>
      </p:sp>
      <p:pic>
        <p:nvPicPr>
          <p:cNvPr id="7" name="Picture 6">
            <a:extLst>
              <a:ext uri="{FF2B5EF4-FFF2-40B4-BE49-F238E27FC236}">
                <a16:creationId xmlns:a16="http://schemas.microsoft.com/office/drawing/2014/main" id="{8DB74033-7B2C-E456-E854-DE016A48A02F}"/>
              </a:ext>
            </a:extLst>
          </p:cNvPr>
          <p:cNvPicPr>
            <a:picLocks noChangeAspect="1"/>
          </p:cNvPicPr>
          <p:nvPr/>
        </p:nvPicPr>
        <p:blipFill>
          <a:blip r:embed="rId2"/>
          <a:stretch>
            <a:fillRect/>
          </a:stretch>
        </p:blipFill>
        <p:spPr>
          <a:xfrm>
            <a:off x="0" y="1049012"/>
            <a:ext cx="6773243" cy="4913802"/>
          </a:xfrm>
          <a:prstGeom prst="rect">
            <a:avLst/>
          </a:prstGeom>
        </p:spPr>
      </p:pic>
    </p:spTree>
    <p:extLst>
      <p:ext uri="{BB962C8B-B14F-4D97-AF65-F5344CB8AC3E}">
        <p14:creationId xmlns:p14="http://schemas.microsoft.com/office/powerpoint/2010/main" val="38124524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2D2A-EF1A-D94F-6FC4-2EEF68992348}"/>
              </a:ext>
            </a:extLst>
          </p:cNvPr>
          <p:cNvSpPr>
            <a:spLocks noGrp="1"/>
          </p:cNvSpPr>
          <p:nvPr>
            <p:ph type="title"/>
          </p:nvPr>
        </p:nvSpPr>
        <p:spPr/>
        <p:txBody>
          <a:bodyPr/>
          <a:lstStyle/>
          <a:p>
            <a:r>
              <a:rPr lang="en-US" dirty="0"/>
              <a:t>Delta method</a:t>
            </a:r>
          </a:p>
        </p:txBody>
      </p:sp>
      <p:sp>
        <p:nvSpPr>
          <p:cNvPr id="3" name="Content Placeholder 2">
            <a:extLst>
              <a:ext uri="{FF2B5EF4-FFF2-40B4-BE49-F238E27FC236}">
                <a16:creationId xmlns:a16="http://schemas.microsoft.com/office/drawing/2014/main" id="{DFA8DC8C-DEF6-3ECA-89B1-109F85D68E71}"/>
              </a:ext>
            </a:extLst>
          </p:cNvPr>
          <p:cNvSpPr>
            <a:spLocks noGrp="1"/>
          </p:cNvSpPr>
          <p:nvPr>
            <p:ph idx="1"/>
          </p:nvPr>
        </p:nvSpPr>
        <p:spPr>
          <a:xfrm>
            <a:off x="347094" y="1150987"/>
            <a:ext cx="2430011" cy="2315362"/>
          </a:xfrm>
        </p:spPr>
        <p:txBody>
          <a:bodyPr/>
          <a:lstStyle/>
          <a:p>
            <a:r>
              <a:rPr lang="en-US" sz="1800" dirty="0"/>
              <a:t>Relies on 3 values:</a:t>
            </a:r>
          </a:p>
          <a:p>
            <a:pPr lvl="1"/>
            <a:r>
              <a:rPr lang="en-US" sz="1600" dirty="0"/>
              <a:t>Portfolio ELCC</a:t>
            </a:r>
          </a:p>
          <a:p>
            <a:pPr lvl="1"/>
            <a:r>
              <a:rPr lang="en-US" sz="1600" dirty="0"/>
              <a:t>First-In ELCC</a:t>
            </a:r>
          </a:p>
          <a:p>
            <a:pPr lvl="1"/>
            <a:r>
              <a:rPr lang="en-US" sz="1600" dirty="0"/>
              <a:t>Last-In ELCC</a:t>
            </a:r>
          </a:p>
          <a:p>
            <a:r>
              <a:rPr lang="en-US" sz="1800" b="1" dirty="0"/>
              <a:t>Scales linearly between the first-in and last-in ELCC values</a:t>
            </a:r>
          </a:p>
        </p:txBody>
      </p:sp>
      <p:grpSp>
        <p:nvGrpSpPr>
          <p:cNvPr id="14" name="Group 13">
            <a:extLst>
              <a:ext uri="{FF2B5EF4-FFF2-40B4-BE49-F238E27FC236}">
                <a16:creationId xmlns:a16="http://schemas.microsoft.com/office/drawing/2014/main" id="{AD555536-AAF9-2F84-733F-C518C377AB6B}"/>
              </a:ext>
            </a:extLst>
          </p:cNvPr>
          <p:cNvGrpSpPr/>
          <p:nvPr/>
        </p:nvGrpSpPr>
        <p:grpSpPr>
          <a:xfrm>
            <a:off x="82686" y="3725365"/>
            <a:ext cx="2694419" cy="2683373"/>
            <a:chOff x="5802327" y="1922260"/>
            <a:chExt cx="3036873" cy="3013477"/>
          </a:xfrm>
        </p:grpSpPr>
        <p:pic>
          <p:nvPicPr>
            <p:cNvPr id="8" name="Picture 7">
              <a:extLst>
                <a:ext uri="{FF2B5EF4-FFF2-40B4-BE49-F238E27FC236}">
                  <a16:creationId xmlns:a16="http://schemas.microsoft.com/office/drawing/2014/main" id="{9DEA02E2-D9D2-2056-A727-2FDCC329CF9E}"/>
                </a:ext>
              </a:extLst>
            </p:cNvPr>
            <p:cNvPicPr>
              <a:picLocks noChangeAspect="1"/>
            </p:cNvPicPr>
            <p:nvPr/>
          </p:nvPicPr>
          <p:blipFill>
            <a:blip r:embed="rId2"/>
            <a:stretch>
              <a:fillRect/>
            </a:stretch>
          </p:blipFill>
          <p:spPr>
            <a:xfrm>
              <a:off x="5802327" y="1922260"/>
              <a:ext cx="3036873" cy="3013477"/>
            </a:xfrm>
            <a:prstGeom prst="rect">
              <a:avLst/>
            </a:prstGeom>
          </p:spPr>
        </p:pic>
        <p:cxnSp>
          <p:nvCxnSpPr>
            <p:cNvPr id="12" name="Straight Connector 11">
              <a:extLst>
                <a:ext uri="{FF2B5EF4-FFF2-40B4-BE49-F238E27FC236}">
                  <a16:creationId xmlns:a16="http://schemas.microsoft.com/office/drawing/2014/main" id="{2F5ADC63-8478-FDD8-6E2E-F3EF0A5DDDE3}"/>
                </a:ext>
              </a:extLst>
            </p:cNvPr>
            <p:cNvCxnSpPr>
              <a:cxnSpLocks/>
            </p:cNvCxnSpPr>
            <p:nvPr/>
          </p:nvCxnSpPr>
          <p:spPr bwMode="auto">
            <a:xfrm flipV="1">
              <a:off x="6477712" y="2512464"/>
              <a:ext cx="1572426" cy="199117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7" name="TextBox 16">
            <a:extLst>
              <a:ext uri="{FF2B5EF4-FFF2-40B4-BE49-F238E27FC236}">
                <a16:creationId xmlns:a16="http://schemas.microsoft.com/office/drawing/2014/main" id="{D73C4352-3D1E-028C-3733-EDC5F718476F}"/>
              </a:ext>
            </a:extLst>
          </p:cNvPr>
          <p:cNvSpPr txBox="1"/>
          <p:nvPr/>
        </p:nvSpPr>
        <p:spPr>
          <a:xfrm>
            <a:off x="1435409" y="6448558"/>
            <a:ext cx="3046027" cy="246221"/>
          </a:xfrm>
          <a:prstGeom prst="rect">
            <a:avLst/>
          </a:prstGeom>
          <a:noFill/>
        </p:spPr>
        <p:txBody>
          <a:bodyPr wrap="none" rtlCol="0">
            <a:spAutoFit/>
          </a:bodyPr>
          <a:lstStyle/>
          <a:p>
            <a:r>
              <a:rPr lang="en-US" sz="1000" dirty="0">
                <a:hlinkClick r:id="rId3"/>
              </a:rPr>
              <a:t>E3-Practical-Application-of-ELCC.pdf (ethree.com)</a:t>
            </a:r>
            <a:endParaRPr lang="en-US" sz="1000" dirty="0"/>
          </a:p>
        </p:txBody>
      </p:sp>
      <p:pic>
        <p:nvPicPr>
          <p:cNvPr id="19" name="Picture 18">
            <a:extLst>
              <a:ext uri="{FF2B5EF4-FFF2-40B4-BE49-F238E27FC236}">
                <a16:creationId xmlns:a16="http://schemas.microsoft.com/office/drawing/2014/main" id="{8E868981-BEA2-3979-C13D-0122293E61D2}"/>
              </a:ext>
            </a:extLst>
          </p:cNvPr>
          <p:cNvPicPr>
            <a:picLocks noChangeAspect="1"/>
          </p:cNvPicPr>
          <p:nvPr/>
        </p:nvPicPr>
        <p:blipFill>
          <a:blip r:embed="rId4"/>
          <a:stretch>
            <a:fillRect/>
          </a:stretch>
        </p:blipFill>
        <p:spPr>
          <a:xfrm>
            <a:off x="2782618" y="1367326"/>
            <a:ext cx="6361382" cy="4147713"/>
          </a:xfrm>
          <a:prstGeom prst="rect">
            <a:avLst/>
          </a:prstGeom>
        </p:spPr>
      </p:pic>
    </p:spTree>
    <p:extLst>
      <p:ext uri="{BB962C8B-B14F-4D97-AF65-F5344CB8AC3E}">
        <p14:creationId xmlns:p14="http://schemas.microsoft.com/office/powerpoint/2010/main" val="196771561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5B58-9647-21E4-AB54-0F36504995B2}"/>
              </a:ext>
            </a:extLst>
          </p:cNvPr>
          <p:cNvSpPr>
            <a:spLocks noGrp="1"/>
          </p:cNvSpPr>
          <p:nvPr>
            <p:ph type="title"/>
          </p:nvPr>
        </p:nvSpPr>
        <p:spPr/>
        <p:txBody>
          <a:bodyPr/>
          <a:lstStyle/>
          <a:p>
            <a:r>
              <a:rPr lang="en-US" dirty="0"/>
              <a:t>Integration Method</a:t>
            </a:r>
          </a:p>
        </p:txBody>
      </p:sp>
      <p:sp>
        <p:nvSpPr>
          <p:cNvPr id="3" name="Content Placeholder 2">
            <a:extLst>
              <a:ext uri="{FF2B5EF4-FFF2-40B4-BE49-F238E27FC236}">
                <a16:creationId xmlns:a16="http://schemas.microsoft.com/office/drawing/2014/main" id="{D43681F4-7C7D-A2A1-CCD0-D30C5A0FC6D7}"/>
              </a:ext>
            </a:extLst>
          </p:cNvPr>
          <p:cNvSpPr>
            <a:spLocks noGrp="1"/>
          </p:cNvSpPr>
          <p:nvPr>
            <p:ph idx="1"/>
          </p:nvPr>
        </p:nvSpPr>
        <p:spPr>
          <a:xfrm>
            <a:off x="375044" y="1292814"/>
            <a:ext cx="3448197" cy="2315362"/>
          </a:xfrm>
        </p:spPr>
        <p:txBody>
          <a:bodyPr/>
          <a:lstStyle/>
          <a:p>
            <a:r>
              <a:rPr lang="en-US" sz="1800" dirty="0"/>
              <a:t>Integrates along the curve of the portfolio ELCC, from origin to installed capacity</a:t>
            </a:r>
          </a:p>
          <a:p>
            <a:r>
              <a:rPr lang="en-US" sz="1800" b="1" dirty="0"/>
              <a:t>Captures the non-linear nature of the ELCC curve as installed capacity rises for different resource c</a:t>
            </a:r>
            <a:r>
              <a:rPr lang="en-US" sz="1800" dirty="0"/>
              <a:t>lasses</a:t>
            </a:r>
            <a:endParaRPr lang="en-US" sz="1800" b="1" dirty="0"/>
          </a:p>
        </p:txBody>
      </p:sp>
      <p:grpSp>
        <p:nvGrpSpPr>
          <p:cNvPr id="46" name="Group 45">
            <a:extLst>
              <a:ext uri="{FF2B5EF4-FFF2-40B4-BE49-F238E27FC236}">
                <a16:creationId xmlns:a16="http://schemas.microsoft.com/office/drawing/2014/main" id="{7800E30C-8A23-F748-A08C-FB94DE5F90A7}"/>
              </a:ext>
            </a:extLst>
          </p:cNvPr>
          <p:cNvGrpSpPr/>
          <p:nvPr/>
        </p:nvGrpSpPr>
        <p:grpSpPr>
          <a:xfrm>
            <a:off x="248276" y="3783393"/>
            <a:ext cx="2510782" cy="2616621"/>
            <a:chOff x="4432151" y="1751617"/>
            <a:chExt cx="4498204" cy="4311894"/>
          </a:xfrm>
        </p:grpSpPr>
        <p:pic>
          <p:nvPicPr>
            <p:cNvPr id="6" name="Picture 5">
              <a:extLst>
                <a:ext uri="{FF2B5EF4-FFF2-40B4-BE49-F238E27FC236}">
                  <a16:creationId xmlns:a16="http://schemas.microsoft.com/office/drawing/2014/main" id="{C8CE8A6C-80DA-0F14-0B79-F8C39EAD0307}"/>
                </a:ext>
              </a:extLst>
            </p:cNvPr>
            <p:cNvPicPr>
              <a:picLocks noChangeAspect="1"/>
            </p:cNvPicPr>
            <p:nvPr/>
          </p:nvPicPr>
          <p:blipFill>
            <a:blip r:embed="rId2"/>
            <a:stretch>
              <a:fillRect/>
            </a:stretch>
          </p:blipFill>
          <p:spPr>
            <a:xfrm>
              <a:off x="4432151" y="1751617"/>
              <a:ext cx="4498204" cy="4311894"/>
            </a:xfrm>
            <a:prstGeom prst="rect">
              <a:avLst/>
            </a:prstGeom>
          </p:spPr>
        </p:pic>
        <p:cxnSp>
          <p:nvCxnSpPr>
            <p:cNvPr id="9" name="Straight Connector 8">
              <a:extLst>
                <a:ext uri="{FF2B5EF4-FFF2-40B4-BE49-F238E27FC236}">
                  <a16:creationId xmlns:a16="http://schemas.microsoft.com/office/drawing/2014/main" id="{D9078D5E-0DAB-4F02-7AD3-1CB9841BEFF4}"/>
                </a:ext>
              </a:extLst>
            </p:cNvPr>
            <p:cNvCxnSpPr>
              <a:cxnSpLocks/>
            </p:cNvCxnSpPr>
            <p:nvPr/>
          </p:nvCxnSpPr>
          <p:spPr bwMode="auto">
            <a:xfrm>
              <a:off x="5440822" y="5424171"/>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D25CA7E3-5FEF-91C5-332E-7AF0C659F1CA}"/>
                </a:ext>
              </a:extLst>
            </p:cNvPr>
            <p:cNvCxnSpPr>
              <a:cxnSpLocks/>
            </p:cNvCxnSpPr>
            <p:nvPr/>
          </p:nvCxnSpPr>
          <p:spPr bwMode="auto">
            <a:xfrm flipV="1">
              <a:off x="5745621" y="4680687"/>
              <a:ext cx="0" cy="743484"/>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65DB20EF-065E-9367-6183-47B30AA076AB}"/>
                </a:ext>
              </a:extLst>
            </p:cNvPr>
            <p:cNvCxnSpPr>
              <a:cxnSpLocks/>
            </p:cNvCxnSpPr>
            <p:nvPr/>
          </p:nvCxnSpPr>
          <p:spPr bwMode="auto">
            <a:xfrm>
              <a:off x="5707165" y="4687808"/>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175CDBED-B325-81B8-A273-0A239A6EA14C}"/>
                </a:ext>
              </a:extLst>
            </p:cNvPr>
            <p:cNvCxnSpPr>
              <a:cxnSpLocks/>
            </p:cNvCxnSpPr>
            <p:nvPr/>
          </p:nvCxnSpPr>
          <p:spPr bwMode="auto">
            <a:xfrm flipV="1">
              <a:off x="6039026" y="4150848"/>
              <a:ext cx="0" cy="53696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F3EEC2C6-AF9D-113B-2B8C-1AA52A359F80}"/>
                </a:ext>
              </a:extLst>
            </p:cNvPr>
            <p:cNvCxnSpPr>
              <a:cxnSpLocks/>
            </p:cNvCxnSpPr>
            <p:nvPr/>
          </p:nvCxnSpPr>
          <p:spPr bwMode="auto">
            <a:xfrm>
              <a:off x="6039026" y="4147999"/>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B2512372-B9A4-4636-FABB-5CF8CC3D8DE4}"/>
                </a:ext>
              </a:extLst>
            </p:cNvPr>
            <p:cNvCxnSpPr>
              <a:cxnSpLocks/>
            </p:cNvCxnSpPr>
            <p:nvPr/>
          </p:nvCxnSpPr>
          <p:spPr bwMode="auto">
            <a:xfrm flipV="1">
              <a:off x="6359493" y="3706466"/>
              <a:ext cx="0" cy="441533"/>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AB3F86A1-247D-C25B-2D1B-D6A05AF8B7F7}"/>
                </a:ext>
              </a:extLst>
            </p:cNvPr>
            <p:cNvCxnSpPr>
              <a:cxnSpLocks/>
            </p:cNvCxnSpPr>
            <p:nvPr/>
          </p:nvCxnSpPr>
          <p:spPr bwMode="auto">
            <a:xfrm>
              <a:off x="6360786" y="3706466"/>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69B4763-8486-986F-FEF0-49667876D7DE}"/>
                </a:ext>
              </a:extLst>
            </p:cNvPr>
            <p:cNvCxnSpPr>
              <a:cxnSpLocks/>
            </p:cNvCxnSpPr>
            <p:nvPr/>
          </p:nvCxnSpPr>
          <p:spPr bwMode="auto">
            <a:xfrm flipV="1">
              <a:off x="6675554" y="3356089"/>
              <a:ext cx="0" cy="35037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7F8C095E-BD7F-1BBF-A5BB-14ADD576CE6A}"/>
                </a:ext>
              </a:extLst>
            </p:cNvPr>
            <p:cNvCxnSpPr>
              <a:cxnSpLocks/>
            </p:cNvCxnSpPr>
            <p:nvPr/>
          </p:nvCxnSpPr>
          <p:spPr bwMode="auto">
            <a:xfrm>
              <a:off x="6673419" y="3314072"/>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34C61C74-277E-98BA-F646-7340C8D4658E}"/>
                </a:ext>
              </a:extLst>
            </p:cNvPr>
            <p:cNvCxnSpPr>
              <a:cxnSpLocks/>
            </p:cNvCxnSpPr>
            <p:nvPr/>
          </p:nvCxnSpPr>
          <p:spPr bwMode="auto">
            <a:xfrm flipV="1">
              <a:off x="6993886" y="3056986"/>
              <a:ext cx="0" cy="257086"/>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C201A7C-26A9-5E91-C608-2847C098306F}"/>
                </a:ext>
              </a:extLst>
            </p:cNvPr>
            <p:cNvCxnSpPr>
              <a:cxnSpLocks/>
            </p:cNvCxnSpPr>
            <p:nvPr/>
          </p:nvCxnSpPr>
          <p:spPr bwMode="auto">
            <a:xfrm>
              <a:off x="6993886" y="3056986"/>
              <a:ext cx="320467"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E4012728-06E5-F654-2F0A-3EE134463A53}"/>
                </a:ext>
              </a:extLst>
            </p:cNvPr>
            <p:cNvCxnSpPr>
              <a:cxnSpLocks/>
            </p:cNvCxnSpPr>
            <p:nvPr/>
          </p:nvCxnSpPr>
          <p:spPr bwMode="auto">
            <a:xfrm flipV="1">
              <a:off x="7314353" y="2799900"/>
              <a:ext cx="0" cy="257086"/>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51BAF400-1B7D-028B-13D5-2387ED35BBAD}"/>
                </a:ext>
              </a:extLst>
            </p:cNvPr>
            <p:cNvCxnSpPr>
              <a:cxnSpLocks/>
            </p:cNvCxnSpPr>
            <p:nvPr/>
          </p:nvCxnSpPr>
          <p:spPr bwMode="auto">
            <a:xfrm>
              <a:off x="7314353" y="2799900"/>
              <a:ext cx="416742"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6BC34A84-3B9B-DC5A-8732-60F0C897D03D}"/>
                </a:ext>
              </a:extLst>
            </p:cNvPr>
            <p:cNvCxnSpPr>
              <a:cxnSpLocks/>
            </p:cNvCxnSpPr>
            <p:nvPr/>
          </p:nvCxnSpPr>
          <p:spPr bwMode="auto">
            <a:xfrm flipV="1">
              <a:off x="7731095" y="2586967"/>
              <a:ext cx="0" cy="212933"/>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58" name="TextBox 57">
            <a:extLst>
              <a:ext uri="{FF2B5EF4-FFF2-40B4-BE49-F238E27FC236}">
                <a16:creationId xmlns:a16="http://schemas.microsoft.com/office/drawing/2014/main" id="{D04AE0D3-284E-FAB6-CCB7-CFA92A244B0B}"/>
              </a:ext>
            </a:extLst>
          </p:cNvPr>
          <p:cNvSpPr txBox="1"/>
          <p:nvPr/>
        </p:nvSpPr>
        <p:spPr>
          <a:xfrm>
            <a:off x="7388507" y="2615671"/>
            <a:ext cx="1755492" cy="1077218"/>
          </a:xfrm>
          <a:prstGeom prst="rect">
            <a:avLst/>
          </a:prstGeom>
          <a:noFill/>
        </p:spPr>
        <p:txBody>
          <a:bodyPr wrap="square" rtlCol="0">
            <a:spAutoFit/>
          </a:bodyPr>
          <a:lstStyle/>
          <a:p>
            <a:r>
              <a:rPr lang="en-US" sz="1600" dirty="0"/>
              <a:t>Calc Individual Allocation (A</a:t>
            </a:r>
            <a:r>
              <a:rPr lang="en-US" sz="1600" baseline="-25000" dirty="0"/>
              <a:t>i</a:t>
            </a:r>
            <a:r>
              <a:rPr lang="en-US" sz="1600" dirty="0"/>
              <a:t>) for each resource class C</a:t>
            </a:r>
            <a:r>
              <a:rPr lang="en-US" sz="1600" baseline="-25000" dirty="0"/>
              <a:t>i</a:t>
            </a:r>
          </a:p>
        </p:txBody>
      </p:sp>
      <p:sp>
        <p:nvSpPr>
          <p:cNvPr id="150" name="TextBox 149">
            <a:extLst>
              <a:ext uri="{FF2B5EF4-FFF2-40B4-BE49-F238E27FC236}">
                <a16:creationId xmlns:a16="http://schemas.microsoft.com/office/drawing/2014/main" id="{95EA94C7-F2AA-79E9-7D8F-FF06329726FC}"/>
              </a:ext>
            </a:extLst>
          </p:cNvPr>
          <p:cNvSpPr txBox="1"/>
          <p:nvPr/>
        </p:nvSpPr>
        <p:spPr>
          <a:xfrm>
            <a:off x="7388507" y="5237609"/>
            <a:ext cx="1851406" cy="1077218"/>
          </a:xfrm>
          <a:prstGeom prst="rect">
            <a:avLst/>
          </a:prstGeom>
          <a:noFill/>
        </p:spPr>
        <p:txBody>
          <a:bodyPr wrap="square" rtlCol="0">
            <a:spAutoFit/>
          </a:bodyPr>
          <a:lstStyle/>
          <a:p>
            <a:r>
              <a:rPr lang="en-US" sz="1600" dirty="0"/>
              <a:t>Calc Final Allocation (</a:t>
            </a:r>
            <a:r>
              <a:rPr lang="en-US" sz="1600" dirty="0" err="1"/>
              <a:t>FA</a:t>
            </a:r>
            <a:r>
              <a:rPr lang="en-US" sz="1600" baseline="-25000" dirty="0" err="1"/>
              <a:t>i</a:t>
            </a:r>
            <a:r>
              <a:rPr lang="en-US" sz="1600" dirty="0"/>
              <a:t>) for each resource class C</a:t>
            </a:r>
            <a:r>
              <a:rPr lang="en-US" sz="1600" baseline="-25000" dirty="0"/>
              <a:t>i</a:t>
            </a:r>
          </a:p>
        </p:txBody>
      </p:sp>
      <p:grpSp>
        <p:nvGrpSpPr>
          <p:cNvPr id="164" name="Group 163">
            <a:extLst>
              <a:ext uri="{FF2B5EF4-FFF2-40B4-BE49-F238E27FC236}">
                <a16:creationId xmlns:a16="http://schemas.microsoft.com/office/drawing/2014/main" id="{3AEC494B-02DB-D273-DBEE-4DCA2CFA6597}"/>
              </a:ext>
            </a:extLst>
          </p:cNvPr>
          <p:cNvGrpSpPr/>
          <p:nvPr/>
        </p:nvGrpSpPr>
        <p:grpSpPr>
          <a:xfrm>
            <a:off x="3735248" y="1019400"/>
            <a:ext cx="4154099" cy="5179042"/>
            <a:chOff x="3735248" y="1019400"/>
            <a:chExt cx="4154099" cy="5179042"/>
          </a:xfrm>
        </p:grpSpPr>
        <p:grpSp>
          <p:nvGrpSpPr>
            <p:cNvPr id="158" name="Group 157">
              <a:extLst>
                <a:ext uri="{FF2B5EF4-FFF2-40B4-BE49-F238E27FC236}">
                  <a16:creationId xmlns:a16="http://schemas.microsoft.com/office/drawing/2014/main" id="{640A35F0-4AE3-D3BF-CDBC-C54EF0995614}"/>
                </a:ext>
              </a:extLst>
            </p:cNvPr>
            <p:cNvGrpSpPr/>
            <p:nvPr/>
          </p:nvGrpSpPr>
          <p:grpSpPr>
            <a:xfrm>
              <a:off x="4048662" y="1019400"/>
              <a:ext cx="3840685" cy="5179042"/>
              <a:chOff x="4041541" y="1079221"/>
              <a:chExt cx="3840685" cy="5179042"/>
            </a:xfrm>
          </p:grpSpPr>
          <p:grpSp>
            <p:nvGrpSpPr>
              <p:cNvPr id="157" name="Group 156">
                <a:extLst>
                  <a:ext uri="{FF2B5EF4-FFF2-40B4-BE49-F238E27FC236}">
                    <a16:creationId xmlns:a16="http://schemas.microsoft.com/office/drawing/2014/main" id="{339C8921-7D96-7F49-4F7A-D693AEF79B92}"/>
                  </a:ext>
                </a:extLst>
              </p:cNvPr>
              <p:cNvGrpSpPr/>
              <p:nvPr/>
            </p:nvGrpSpPr>
            <p:grpSpPr>
              <a:xfrm>
                <a:off x="5687541" y="1079221"/>
                <a:ext cx="1213502" cy="438536"/>
                <a:chOff x="5687541" y="1079221"/>
                <a:chExt cx="1213502" cy="438536"/>
              </a:xfrm>
            </p:grpSpPr>
            <p:sp>
              <p:nvSpPr>
                <p:cNvPr id="49" name="Oval 48">
                  <a:extLst>
                    <a:ext uri="{FF2B5EF4-FFF2-40B4-BE49-F238E27FC236}">
                      <a16:creationId xmlns:a16="http://schemas.microsoft.com/office/drawing/2014/main" id="{9C93C465-5123-17C1-6514-C3143913C2B8}"/>
                    </a:ext>
                  </a:extLst>
                </p:cNvPr>
                <p:cNvSpPr/>
                <p:nvPr/>
              </p:nvSpPr>
              <p:spPr bwMode="auto">
                <a:xfrm>
                  <a:off x="5687541" y="1079221"/>
                  <a:ext cx="1213502" cy="43853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F1A48B3A-EE0A-0ADB-119B-85B4FB08E3C7}"/>
                    </a:ext>
                  </a:extLst>
                </p:cNvPr>
                <p:cNvSpPr txBox="1"/>
                <p:nvPr/>
              </p:nvSpPr>
              <p:spPr>
                <a:xfrm>
                  <a:off x="5876421" y="1159989"/>
                  <a:ext cx="835742" cy="338554"/>
                </a:xfrm>
                <a:prstGeom prst="rect">
                  <a:avLst/>
                </a:prstGeom>
                <a:noFill/>
              </p:spPr>
              <p:txBody>
                <a:bodyPr wrap="none" rtlCol="0">
                  <a:spAutoFit/>
                </a:bodyPr>
                <a:lstStyle/>
                <a:p>
                  <a:pPr algn="ctr"/>
                  <a:r>
                    <a:rPr lang="en-US" sz="1600" dirty="0"/>
                    <a:t>START</a:t>
                  </a:r>
                </a:p>
              </p:txBody>
            </p:sp>
          </p:grpSp>
          <p:sp>
            <p:nvSpPr>
              <p:cNvPr id="53" name="TextBox 52">
                <a:extLst>
                  <a:ext uri="{FF2B5EF4-FFF2-40B4-BE49-F238E27FC236}">
                    <a16:creationId xmlns:a16="http://schemas.microsoft.com/office/drawing/2014/main" id="{5F5A8991-5C28-8640-FF83-6E297D0751DC}"/>
                  </a:ext>
                </a:extLst>
              </p:cNvPr>
              <p:cNvSpPr txBox="1"/>
              <p:nvPr/>
            </p:nvSpPr>
            <p:spPr>
              <a:xfrm>
                <a:off x="4706357" y="1720451"/>
                <a:ext cx="3175869"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a:t>Installed Capacities</a:t>
                </a:r>
                <a:r>
                  <a:rPr lang="en-US" sz="1600" dirty="0">
                    <a:sym typeface="Wingdings" panose="05000000000000000000" pitchFamily="2" charset="2"/>
                  </a:rPr>
                  <a:t></a:t>
                </a:r>
                <a:r>
                  <a:rPr lang="en-US" sz="1600" dirty="0"/>
                  <a:t>IC</a:t>
                </a:r>
                <a:r>
                  <a:rPr lang="en-US" sz="1600" baseline="-25000" dirty="0"/>
                  <a:t>1</a:t>
                </a:r>
                <a:r>
                  <a:rPr lang="en-US" sz="1600" dirty="0"/>
                  <a:t>,IC</a:t>
                </a:r>
                <a:r>
                  <a:rPr lang="en-US" sz="1600" baseline="-25000" dirty="0"/>
                  <a:t>2</a:t>
                </a:r>
                <a:r>
                  <a:rPr lang="en-US" sz="1600" dirty="0"/>
                  <a:t>,IC</a:t>
                </a:r>
                <a:r>
                  <a:rPr lang="en-US" sz="1600" baseline="-25000" dirty="0"/>
                  <a:t>3</a:t>
                </a:r>
              </a:p>
            </p:txBody>
          </p:sp>
          <p:cxnSp>
            <p:nvCxnSpPr>
              <p:cNvPr id="55" name="Straight Arrow Connector 54">
                <a:extLst>
                  <a:ext uri="{FF2B5EF4-FFF2-40B4-BE49-F238E27FC236}">
                    <a16:creationId xmlns:a16="http://schemas.microsoft.com/office/drawing/2014/main" id="{46F031CC-4971-B761-4367-0F78A6899BBF}"/>
                  </a:ext>
                </a:extLst>
              </p:cNvPr>
              <p:cNvCxnSpPr>
                <a:cxnSpLocks/>
                <a:stCxn id="49" idx="4"/>
                <a:endCxn id="53" idx="0"/>
              </p:cNvCxnSpPr>
              <p:nvPr/>
            </p:nvCxnSpPr>
            <p:spPr bwMode="auto">
              <a:xfrm>
                <a:off x="6294292" y="1517757"/>
                <a:ext cx="0" cy="20269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6" name="Rectangle 55">
                <a:extLst>
                  <a:ext uri="{FF2B5EF4-FFF2-40B4-BE49-F238E27FC236}">
                    <a16:creationId xmlns:a16="http://schemas.microsoft.com/office/drawing/2014/main" id="{3D0FDFF7-9444-671F-3118-499D669A787A}"/>
                  </a:ext>
                </a:extLst>
              </p:cNvPr>
              <p:cNvSpPr/>
              <p:nvPr/>
            </p:nvSpPr>
            <p:spPr bwMode="auto">
              <a:xfrm>
                <a:off x="5264713" y="2850051"/>
                <a:ext cx="2059151" cy="3218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latin typeface="Arial" charset="0"/>
                  </a:rPr>
                  <a:t>A</a:t>
                </a:r>
                <a:r>
                  <a:rPr lang="en-US" sz="1600" baseline="-25000" dirty="0">
                    <a:solidFill>
                      <a:schemeClr val="tx1"/>
                    </a:solidFill>
                    <a:latin typeface="Arial" charset="0"/>
                  </a:rPr>
                  <a:t>1</a:t>
                </a:r>
                <a:r>
                  <a:rPr lang="en-US" sz="1600" dirty="0">
                    <a:solidFill>
                      <a:schemeClr val="tx1"/>
                    </a:solidFill>
                    <a:latin typeface="Arial" charset="0"/>
                  </a:rPr>
                  <a:t>= A – </a:t>
                </a:r>
                <a:r>
                  <a:rPr lang="en-US" sz="1600" i="1" dirty="0">
                    <a:solidFill>
                      <a:schemeClr val="tx1"/>
                    </a:solidFill>
                    <a:latin typeface="Arial" charset="0"/>
                  </a:rPr>
                  <a:t>f</a:t>
                </a:r>
                <a:r>
                  <a:rPr lang="en-US" sz="1600" dirty="0">
                    <a:solidFill>
                      <a:schemeClr val="tx1"/>
                    </a:solidFill>
                    <a:latin typeface="Arial" charset="0"/>
                  </a:rPr>
                  <a:t>(0, IC</a:t>
                </a:r>
                <a:r>
                  <a:rPr lang="en-US" sz="1600" baseline="-25000" dirty="0">
                    <a:solidFill>
                      <a:schemeClr val="tx1"/>
                    </a:solidFill>
                    <a:latin typeface="Arial" charset="0"/>
                  </a:rPr>
                  <a:t>2</a:t>
                </a:r>
                <a:r>
                  <a:rPr lang="en-US" sz="1600" dirty="0">
                    <a:solidFill>
                      <a:schemeClr val="tx1"/>
                    </a:solidFill>
                    <a:latin typeface="Arial" charset="0"/>
                  </a:rPr>
                  <a:t>, IC</a:t>
                </a:r>
                <a:r>
                  <a:rPr lang="en-US" sz="1600" baseline="-25000" dirty="0">
                    <a:solidFill>
                      <a:schemeClr val="tx1"/>
                    </a:solidFill>
                    <a:latin typeface="Arial" charset="0"/>
                  </a:rPr>
                  <a:t>3</a:t>
                </a:r>
                <a:r>
                  <a:rPr lang="en-US" sz="1600" dirty="0">
                    <a:solidFill>
                      <a:schemeClr val="tx1"/>
                    </a:solidFill>
                    <a:latin typeface="Arial" charset="0"/>
                  </a:rPr>
                  <a:t>)</a:t>
                </a:r>
                <a:endParaRPr kumimoji="0" lang="en-US" sz="1600" b="0" i="0" u="none" strike="noStrike" cap="none" normalizeH="0" baseline="-25000" dirty="0">
                  <a:ln>
                    <a:noFill/>
                  </a:ln>
                  <a:solidFill>
                    <a:schemeClr val="tx1"/>
                  </a:solidFill>
                  <a:effectLst/>
                  <a:latin typeface="Arial" charset="0"/>
                </a:endParaRPr>
              </a:p>
            </p:txBody>
          </p:sp>
          <p:sp>
            <p:nvSpPr>
              <p:cNvPr id="62" name="TextBox 61">
                <a:extLst>
                  <a:ext uri="{FF2B5EF4-FFF2-40B4-BE49-F238E27FC236}">
                    <a16:creationId xmlns:a16="http://schemas.microsoft.com/office/drawing/2014/main" id="{9AE094E2-DF86-4036-467A-3655FDFC05EE}"/>
                  </a:ext>
                </a:extLst>
              </p:cNvPr>
              <p:cNvSpPr txBox="1"/>
              <p:nvPr/>
            </p:nvSpPr>
            <p:spPr>
              <a:xfrm>
                <a:off x="5383882" y="2281183"/>
                <a:ext cx="1820819"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a:t>A = </a:t>
                </a:r>
                <a:r>
                  <a:rPr lang="en-US" sz="1600" i="1" dirty="0"/>
                  <a:t>f</a:t>
                </a:r>
                <a:r>
                  <a:rPr lang="en-US" sz="1600" dirty="0"/>
                  <a:t>(IC</a:t>
                </a:r>
                <a:r>
                  <a:rPr lang="en-US" sz="1600" baseline="-25000" dirty="0"/>
                  <a:t>1</a:t>
                </a:r>
                <a:r>
                  <a:rPr lang="en-US" sz="1600" dirty="0"/>
                  <a:t>, IC</a:t>
                </a:r>
                <a:r>
                  <a:rPr lang="en-US" sz="1600" baseline="-25000" dirty="0"/>
                  <a:t>2</a:t>
                </a:r>
                <a:r>
                  <a:rPr lang="en-US" sz="1600" dirty="0"/>
                  <a:t>, IC</a:t>
                </a:r>
                <a:r>
                  <a:rPr lang="en-US" sz="1600" baseline="-25000" dirty="0"/>
                  <a:t>3</a:t>
                </a:r>
                <a:r>
                  <a:rPr lang="en-US" sz="1600" dirty="0"/>
                  <a:t>)</a:t>
                </a:r>
              </a:p>
            </p:txBody>
          </p:sp>
          <p:cxnSp>
            <p:nvCxnSpPr>
              <p:cNvPr id="70" name="Straight Arrow Connector 69">
                <a:extLst>
                  <a:ext uri="{FF2B5EF4-FFF2-40B4-BE49-F238E27FC236}">
                    <a16:creationId xmlns:a16="http://schemas.microsoft.com/office/drawing/2014/main" id="{AF931417-BA77-8245-49C8-6D571994E56A}"/>
                  </a:ext>
                </a:extLst>
              </p:cNvPr>
              <p:cNvCxnSpPr>
                <a:stCxn id="53" idx="2"/>
                <a:endCxn id="62" idx="0"/>
              </p:cNvCxnSpPr>
              <p:nvPr/>
            </p:nvCxnSpPr>
            <p:spPr bwMode="auto">
              <a:xfrm>
                <a:off x="6294292" y="2059005"/>
                <a:ext cx="0" cy="22217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12827D19-DC89-600F-3707-B88C0559AA92}"/>
                  </a:ext>
                </a:extLst>
              </p:cNvPr>
              <p:cNvCxnSpPr>
                <a:cxnSpLocks/>
                <a:stCxn id="62" idx="2"/>
                <a:endCxn id="56" idx="0"/>
              </p:cNvCxnSpPr>
              <p:nvPr/>
            </p:nvCxnSpPr>
            <p:spPr bwMode="auto">
              <a:xfrm flipH="1">
                <a:off x="6294289" y="2619737"/>
                <a:ext cx="3" cy="23031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77" name="Rectangle 76">
                <a:extLst>
                  <a:ext uri="{FF2B5EF4-FFF2-40B4-BE49-F238E27FC236}">
                    <a16:creationId xmlns:a16="http://schemas.microsoft.com/office/drawing/2014/main" id="{81298FDF-D403-F41C-F7A8-B012CA4C7499}"/>
                  </a:ext>
                </a:extLst>
              </p:cNvPr>
              <p:cNvSpPr/>
              <p:nvPr/>
            </p:nvSpPr>
            <p:spPr bwMode="auto">
              <a:xfrm>
                <a:off x="5416545" y="3410783"/>
                <a:ext cx="1755493" cy="3087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latin typeface="Arial" charset="0"/>
                  </a:rPr>
                  <a:t>Calc. A</a:t>
                </a:r>
                <a:r>
                  <a:rPr lang="en-US" sz="1600" baseline="-25000" dirty="0">
                    <a:solidFill>
                      <a:schemeClr val="tx1"/>
                    </a:solidFill>
                    <a:latin typeface="Arial" charset="0"/>
                  </a:rPr>
                  <a:t>2</a:t>
                </a:r>
                <a:r>
                  <a:rPr lang="en-US" sz="1600" dirty="0">
                    <a:solidFill>
                      <a:schemeClr val="tx1"/>
                    </a:solidFill>
                    <a:latin typeface="Arial" charset="0"/>
                  </a:rPr>
                  <a:t> &amp; A</a:t>
                </a:r>
                <a:r>
                  <a:rPr lang="en-US" sz="1600" baseline="-25000" dirty="0">
                    <a:solidFill>
                      <a:schemeClr val="tx1"/>
                    </a:solidFill>
                    <a:latin typeface="Arial" charset="0"/>
                  </a:rPr>
                  <a:t>3</a:t>
                </a:r>
                <a:endParaRPr kumimoji="0" lang="en-US" sz="1600" b="0" i="0" u="none" strike="noStrike" cap="none" normalizeH="0" baseline="-25000" dirty="0">
                  <a:ln>
                    <a:noFill/>
                  </a:ln>
                  <a:solidFill>
                    <a:schemeClr val="tx1"/>
                  </a:solidFill>
                  <a:effectLst/>
                  <a:latin typeface="Arial" charset="0"/>
                </a:endParaRPr>
              </a:p>
            </p:txBody>
          </p:sp>
          <p:cxnSp>
            <p:nvCxnSpPr>
              <p:cNvPr id="78" name="Straight Arrow Connector 77">
                <a:extLst>
                  <a:ext uri="{FF2B5EF4-FFF2-40B4-BE49-F238E27FC236}">
                    <a16:creationId xmlns:a16="http://schemas.microsoft.com/office/drawing/2014/main" id="{565CE596-F581-941E-A802-200182AFAD44}"/>
                  </a:ext>
                </a:extLst>
              </p:cNvPr>
              <p:cNvCxnSpPr>
                <a:cxnSpLocks/>
                <a:stCxn id="56" idx="2"/>
                <a:endCxn id="77" idx="0"/>
              </p:cNvCxnSpPr>
              <p:nvPr/>
            </p:nvCxnSpPr>
            <p:spPr bwMode="auto">
              <a:xfrm>
                <a:off x="6294289" y="3171901"/>
                <a:ext cx="3" cy="23888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90" name="Rectangle 89">
                <a:extLst>
                  <a:ext uri="{FF2B5EF4-FFF2-40B4-BE49-F238E27FC236}">
                    <a16:creationId xmlns:a16="http://schemas.microsoft.com/office/drawing/2014/main" id="{1C0AB80E-DA10-6CF0-00A9-7F7EDF1E0D93}"/>
                  </a:ext>
                </a:extLst>
              </p:cNvPr>
              <p:cNvSpPr/>
              <p:nvPr/>
            </p:nvSpPr>
            <p:spPr bwMode="auto">
              <a:xfrm>
                <a:off x="5434070" y="3945594"/>
                <a:ext cx="1720437" cy="3218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latin typeface="Arial" charset="0"/>
                  </a:rPr>
                  <a:t>Sum = A</a:t>
                </a:r>
                <a:r>
                  <a:rPr lang="en-US" sz="1600" baseline="-25000" dirty="0">
                    <a:solidFill>
                      <a:schemeClr val="tx1"/>
                    </a:solidFill>
                    <a:latin typeface="Arial" charset="0"/>
                  </a:rPr>
                  <a:t>1</a:t>
                </a:r>
                <a:r>
                  <a:rPr lang="en-US" sz="1600" dirty="0">
                    <a:solidFill>
                      <a:schemeClr val="tx1"/>
                    </a:solidFill>
                    <a:latin typeface="Arial" charset="0"/>
                  </a:rPr>
                  <a:t>+A</a:t>
                </a:r>
                <a:r>
                  <a:rPr lang="en-US" sz="1600" baseline="-25000" dirty="0">
                    <a:solidFill>
                      <a:schemeClr val="tx1"/>
                    </a:solidFill>
                    <a:latin typeface="Arial" charset="0"/>
                  </a:rPr>
                  <a:t>2</a:t>
                </a:r>
                <a:r>
                  <a:rPr lang="en-US" sz="1600" dirty="0">
                    <a:solidFill>
                      <a:schemeClr val="tx1"/>
                    </a:solidFill>
                    <a:latin typeface="Arial" charset="0"/>
                  </a:rPr>
                  <a:t>+A</a:t>
                </a:r>
                <a:r>
                  <a:rPr lang="en-US" sz="1600" baseline="-25000" dirty="0">
                    <a:solidFill>
                      <a:schemeClr val="tx1"/>
                    </a:solidFill>
                    <a:latin typeface="Arial" charset="0"/>
                  </a:rPr>
                  <a:t>3</a:t>
                </a:r>
                <a:endParaRPr kumimoji="0" lang="en-US" sz="1600" b="0" i="0" u="none" strike="noStrike" cap="none" normalizeH="0" baseline="-25000" dirty="0">
                  <a:ln>
                    <a:noFill/>
                  </a:ln>
                  <a:solidFill>
                    <a:schemeClr val="tx1"/>
                  </a:solidFill>
                  <a:effectLst/>
                  <a:latin typeface="Arial" charset="0"/>
                </a:endParaRPr>
              </a:p>
            </p:txBody>
          </p:sp>
          <p:cxnSp>
            <p:nvCxnSpPr>
              <p:cNvPr id="91" name="Straight Arrow Connector 90">
                <a:extLst>
                  <a:ext uri="{FF2B5EF4-FFF2-40B4-BE49-F238E27FC236}">
                    <a16:creationId xmlns:a16="http://schemas.microsoft.com/office/drawing/2014/main" id="{814DB3BE-FA2E-2368-2F6D-ADB944C3FFAA}"/>
                  </a:ext>
                </a:extLst>
              </p:cNvPr>
              <p:cNvCxnSpPr>
                <a:cxnSpLocks/>
                <a:stCxn id="77" idx="2"/>
                <a:endCxn id="90" idx="0"/>
              </p:cNvCxnSpPr>
              <p:nvPr/>
            </p:nvCxnSpPr>
            <p:spPr bwMode="auto">
              <a:xfrm flipH="1">
                <a:off x="6294289" y="3719498"/>
                <a:ext cx="3" cy="22609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130" name="Group 129">
                <a:extLst>
                  <a:ext uri="{FF2B5EF4-FFF2-40B4-BE49-F238E27FC236}">
                    <a16:creationId xmlns:a16="http://schemas.microsoft.com/office/drawing/2014/main" id="{1D78F09F-EE02-8DAE-0230-A5F3DCBFF2F6}"/>
                  </a:ext>
                </a:extLst>
              </p:cNvPr>
              <p:cNvGrpSpPr/>
              <p:nvPr/>
            </p:nvGrpSpPr>
            <p:grpSpPr>
              <a:xfrm>
                <a:off x="5045120" y="4483647"/>
                <a:ext cx="2498344" cy="682757"/>
                <a:chOff x="4967485" y="4245526"/>
                <a:chExt cx="2498344" cy="1077217"/>
              </a:xfrm>
            </p:grpSpPr>
            <p:sp>
              <p:nvSpPr>
                <p:cNvPr id="129" name="Diamond 128">
                  <a:extLst>
                    <a:ext uri="{FF2B5EF4-FFF2-40B4-BE49-F238E27FC236}">
                      <a16:creationId xmlns:a16="http://schemas.microsoft.com/office/drawing/2014/main" id="{532E707B-B3E2-2B23-DF0F-F349B1DAE68D}"/>
                    </a:ext>
                  </a:extLst>
                </p:cNvPr>
                <p:cNvSpPr/>
                <p:nvPr/>
              </p:nvSpPr>
              <p:spPr bwMode="auto">
                <a:xfrm>
                  <a:off x="4967485" y="4245526"/>
                  <a:ext cx="2498344" cy="1077217"/>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8" name="Rectangle 127">
                  <a:extLst>
                    <a:ext uri="{FF2B5EF4-FFF2-40B4-BE49-F238E27FC236}">
                      <a16:creationId xmlns:a16="http://schemas.microsoft.com/office/drawing/2014/main" id="{D5292729-01BD-3F76-9A07-143998FE8C80}"/>
                    </a:ext>
                  </a:extLst>
                </p:cNvPr>
                <p:cNvSpPr/>
                <p:nvPr/>
              </p:nvSpPr>
              <p:spPr bwMode="auto">
                <a:xfrm>
                  <a:off x="5537706" y="4657962"/>
                  <a:ext cx="1410025" cy="270321"/>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latin typeface="Arial" charset="0"/>
                    </a:rPr>
                    <a:t>IC</a:t>
                  </a:r>
                  <a:r>
                    <a:rPr lang="en-US" sz="1600" baseline="-25000" dirty="0">
                      <a:solidFill>
                        <a:schemeClr val="tx1"/>
                      </a:solidFill>
                      <a:latin typeface="Arial" charset="0"/>
                    </a:rPr>
                    <a:t>1</a:t>
                  </a:r>
                  <a:r>
                    <a:rPr lang="en-US" sz="1600" dirty="0">
                      <a:solidFill>
                        <a:schemeClr val="tx1"/>
                      </a:solidFill>
                      <a:latin typeface="Arial" charset="0"/>
                    </a:rPr>
                    <a:t>+IC</a:t>
                  </a:r>
                  <a:r>
                    <a:rPr lang="en-US" sz="1600" baseline="-25000" dirty="0">
                      <a:solidFill>
                        <a:schemeClr val="tx1"/>
                      </a:solidFill>
                      <a:latin typeface="Arial" charset="0"/>
                    </a:rPr>
                    <a:t>2</a:t>
                  </a:r>
                  <a:r>
                    <a:rPr lang="en-US" sz="1600" dirty="0">
                      <a:solidFill>
                        <a:schemeClr val="tx1"/>
                      </a:solidFill>
                      <a:latin typeface="Arial" charset="0"/>
                    </a:rPr>
                    <a:t>+IC</a:t>
                  </a:r>
                  <a:r>
                    <a:rPr lang="en-US" sz="1600" baseline="-25000" dirty="0">
                      <a:solidFill>
                        <a:schemeClr val="tx1"/>
                      </a:solidFill>
                      <a:latin typeface="Arial" charset="0"/>
                    </a:rPr>
                    <a:t>3</a:t>
                  </a:r>
                  <a:r>
                    <a:rPr lang="en-US" sz="1600" dirty="0">
                      <a:solidFill>
                        <a:schemeClr val="tx1"/>
                      </a:solidFill>
                      <a:latin typeface="Arial" charset="0"/>
                    </a:rPr>
                    <a:t>==Target</a:t>
                  </a:r>
                  <a:endParaRPr kumimoji="0" lang="en-US" sz="1600" b="0" i="0" u="none" strike="noStrike" cap="none" normalizeH="0" dirty="0">
                    <a:ln>
                      <a:noFill/>
                    </a:ln>
                    <a:solidFill>
                      <a:schemeClr val="tx1"/>
                    </a:solidFill>
                    <a:effectLst/>
                    <a:latin typeface="Arial" charset="0"/>
                  </a:endParaRPr>
                </a:p>
              </p:txBody>
            </p:sp>
          </p:grpSp>
          <p:cxnSp>
            <p:nvCxnSpPr>
              <p:cNvPr id="131" name="Straight Arrow Connector 130">
                <a:extLst>
                  <a:ext uri="{FF2B5EF4-FFF2-40B4-BE49-F238E27FC236}">
                    <a16:creationId xmlns:a16="http://schemas.microsoft.com/office/drawing/2014/main" id="{3BD13241-D4A3-71A3-AB79-939FD756B9EB}"/>
                  </a:ext>
                </a:extLst>
              </p:cNvPr>
              <p:cNvCxnSpPr>
                <a:cxnSpLocks/>
                <a:stCxn id="90" idx="2"/>
                <a:endCxn id="129" idx="0"/>
              </p:cNvCxnSpPr>
              <p:nvPr/>
            </p:nvCxnSpPr>
            <p:spPr bwMode="auto">
              <a:xfrm>
                <a:off x="6294289" y="4267444"/>
                <a:ext cx="3" cy="216203"/>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5" name="Connector: Elbow 134">
                <a:extLst>
                  <a:ext uri="{FF2B5EF4-FFF2-40B4-BE49-F238E27FC236}">
                    <a16:creationId xmlns:a16="http://schemas.microsoft.com/office/drawing/2014/main" id="{B8D865CD-5793-A9B6-D2FA-503DEFF84562}"/>
                  </a:ext>
                </a:extLst>
              </p:cNvPr>
              <p:cNvCxnSpPr>
                <a:cxnSpLocks/>
                <a:stCxn id="129" idx="1"/>
                <a:endCxn id="137" idx="2"/>
              </p:cNvCxnSpPr>
              <p:nvPr/>
            </p:nvCxnSpPr>
            <p:spPr bwMode="auto">
              <a:xfrm rot="10800000">
                <a:off x="4610088" y="3767014"/>
                <a:ext cx="435032" cy="105801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137" name="TextBox 136">
                <a:extLst>
                  <a:ext uri="{FF2B5EF4-FFF2-40B4-BE49-F238E27FC236}">
                    <a16:creationId xmlns:a16="http://schemas.microsoft.com/office/drawing/2014/main" id="{4AF30118-B505-B6A1-68F3-86538D96C978}"/>
                  </a:ext>
                </a:extLst>
              </p:cNvPr>
              <p:cNvSpPr txBox="1"/>
              <p:nvPr/>
            </p:nvSpPr>
            <p:spPr>
              <a:xfrm>
                <a:off x="4041541" y="3182238"/>
                <a:ext cx="113709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Increment IC</a:t>
                </a:r>
                <a:r>
                  <a:rPr lang="en-US" sz="1600" baseline="-25000" dirty="0"/>
                  <a:t>1</a:t>
                </a:r>
                <a:r>
                  <a:rPr lang="en-US" sz="1600" dirty="0"/>
                  <a:t>,IC</a:t>
                </a:r>
                <a:r>
                  <a:rPr lang="en-US" sz="1600" baseline="-25000" dirty="0"/>
                  <a:t>2</a:t>
                </a:r>
                <a:r>
                  <a:rPr lang="en-US" sz="1600" dirty="0"/>
                  <a:t>,IC</a:t>
                </a:r>
                <a:r>
                  <a:rPr lang="en-US" sz="1600" baseline="-25000" dirty="0"/>
                  <a:t>3</a:t>
                </a:r>
                <a:r>
                  <a:rPr lang="en-US" sz="1600" dirty="0"/>
                  <a:t> </a:t>
                </a:r>
              </a:p>
            </p:txBody>
          </p:sp>
          <p:cxnSp>
            <p:nvCxnSpPr>
              <p:cNvPr id="145" name="Connector: Elbow 144">
                <a:extLst>
                  <a:ext uri="{FF2B5EF4-FFF2-40B4-BE49-F238E27FC236}">
                    <a16:creationId xmlns:a16="http://schemas.microsoft.com/office/drawing/2014/main" id="{9DA73249-A30B-9090-F7B7-78A104874256}"/>
                  </a:ext>
                </a:extLst>
              </p:cNvPr>
              <p:cNvCxnSpPr>
                <a:cxnSpLocks/>
                <a:stCxn id="137" idx="0"/>
                <a:endCxn id="62" idx="1"/>
              </p:cNvCxnSpPr>
              <p:nvPr/>
            </p:nvCxnSpPr>
            <p:spPr bwMode="auto">
              <a:xfrm rot="5400000" flipH="1" flipV="1">
                <a:off x="4631096" y="2429452"/>
                <a:ext cx="731778" cy="773794"/>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148" name="TextBox 147">
                <a:extLst>
                  <a:ext uri="{FF2B5EF4-FFF2-40B4-BE49-F238E27FC236}">
                    <a16:creationId xmlns:a16="http://schemas.microsoft.com/office/drawing/2014/main" id="{795B9D09-86C1-96D2-2288-F845C622A756}"/>
                  </a:ext>
                </a:extLst>
              </p:cNvPr>
              <p:cNvSpPr txBox="1"/>
              <p:nvPr/>
            </p:nvSpPr>
            <p:spPr>
              <a:xfrm>
                <a:off x="4599403" y="4524805"/>
                <a:ext cx="456400" cy="338554"/>
              </a:xfrm>
              <a:prstGeom prst="rect">
                <a:avLst/>
              </a:prstGeom>
              <a:noFill/>
            </p:spPr>
            <p:txBody>
              <a:bodyPr wrap="square" rtlCol="0">
                <a:spAutoFit/>
              </a:bodyPr>
              <a:lstStyle/>
              <a:p>
                <a:r>
                  <a:rPr lang="en-US" sz="1600" dirty="0"/>
                  <a:t>No</a:t>
                </a:r>
              </a:p>
            </p:txBody>
          </p:sp>
          <p:sp>
            <p:nvSpPr>
              <p:cNvPr id="151" name="TextBox 150">
                <a:extLst>
                  <a:ext uri="{FF2B5EF4-FFF2-40B4-BE49-F238E27FC236}">
                    <a16:creationId xmlns:a16="http://schemas.microsoft.com/office/drawing/2014/main" id="{2D4EEE80-4A12-39C9-31B2-1F1FF81FAD20}"/>
                  </a:ext>
                </a:extLst>
              </p:cNvPr>
              <p:cNvSpPr txBox="1"/>
              <p:nvPr/>
            </p:nvSpPr>
            <p:spPr>
              <a:xfrm>
                <a:off x="5401632" y="5427266"/>
                <a:ext cx="177876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FA</a:t>
                </a:r>
                <a:r>
                  <a:rPr lang="en-US" sz="1600" baseline="-25000" dirty="0"/>
                  <a:t>1</a:t>
                </a:r>
                <a:r>
                  <a:rPr lang="en-US" sz="1600" dirty="0"/>
                  <a:t> = (A</a:t>
                </a:r>
                <a:r>
                  <a:rPr lang="en-US" sz="1600" baseline="-25000" dirty="0"/>
                  <a:t>1</a:t>
                </a:r>
                <a:r>
                  <a:rPr lang="en-US" sz="1600" dirty="0"/>
                  <a:t>/Sum)*A</a:t>
                </a:r>
                <a:endParaRPr lang="en-US" sz="1600" baseline="-25000" dirty="0"/>
              </a:p>
              <a:p>
                <a:r>
                  <a:rPr lang="en-US" sz="1600" dirty="0"/>
                  <a:t>FA</a:t>
                </a:r>
                <a:r>
                  <a:rPr lang="en-US" sz="1600" baseline="-25000" dirty="0"/>
                  <a:t>2</a:t>
                </a:r>
                <a:r>
                  <a:rPr lang="en-US" sz="1600" dirty="0"/>
                  <a:t> = (A</a:t>
                </a:r>
                <a:r>
                  <a:rPr lang="en-US" sz="1600" baseline="-25000" dirty="0"/>
                  <a:t>2</a:t>
                </a:r>
                <a:r>
                  <a:rPr lang="en-US" sz="1600" dirty="0"/>
                  <a:t>/Sum)*A</a:t>
                </a:r>
              </a:p>
              <a:p>
                <a:r>
                  <a:rPr lang="en-US" sz="1600" dirty="0"/>
                  <a:t>FA</a:t>
                </a:r>
                <a:r>
                  <a:rPr lang="en-US" sz="1600" baseline="-25000" dirty="0"/>
                  <a:t>3</a:t>
                </a:r>
                <a:r>
                  <a:rPr lang="en-US" sz="1600" dirty="0"/>
                  <a:t> = (A</a:t>
                </a:r>
                <a:r>
                  <a:rPr lang="en-US" sz="1600" baseline="-25000" dirty="0"/>
                  <a:t>3</a:t>
                </a:r>
                <a:r>
                  <a:rPr lang="en-US" sz="1600" dirty="0"/>
                  <a:t>/Sum)*A</a:t>
                </a:r>
              </a:p>
            </p:txBody>
          </p:sp>
          <p:cxnSp>
            <p:nvCxnSpPr>
              <p:cNvPr id="152" name="Straight Arrow Connector 151">
                <a:extLst>
                  <a:ext uri="{FF2B5EF4-FFF2-40B4-BE49-F238E27FC236}">
                    <a16:creationId xmlns:a16="http://schemas.microsoft.com/office/drawing/2014/main" id="{C24ECC31-F686-A657-3A9B-D57E1ABB42B9}"/>
                  </a:ext>
                </a:extLst>
              </p:cNvPr>
              <p:cNvCxnSpPr>
                <a:cxnSpLocks/>
                <a:stCxn id="129" idx="2"/>
                <a:endCxn id="151" idx="0"/>
              </p:cNvCxnSpPr>
              <p:nvPr/>
            </p:nvCxnSpPr>
            <p:spPr bwMode="auto">
              <a:xfrm flipH="1">
                <a:off x="6291016" y="5166404"/>
                <a:ext cx="3276" cy="2608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6" name="TextBox 155">
                <a:extLst>
                  <a:ext uri="{FF2B5EF4-FFF2-40B4-BE49-F238E27FC236}">
                    <a16:creationId xmlns:a16="http://schemas.microsoft.com/office/drawing/2014/main" id="{87913B8C-618A-4F2D-7367-BFBCB0309B9C}"/>
                  </a:ext>
                </a:extLst>
              </p:cNvPr>
              <p:cNvSpPr txBox="1"/>
              <p:nvPr/>
            </p:nvSpPr>
            <p:spPr>
              <a:xfrm>
                <a:off x="6320353" y="5116245"/>
                <a:ext cx="580690" cy="338554"/>
              </a:xfrm>
              <a:prstGeom prst="rect">
                <a:avLst/>
              </a:prstGeom>
              <a:noFill/>
            </p:spPr>
            <p:txBody>
              <a:bodyPr wrap="square" rtlCol="0">
                <a:spAutoFit/>
              </a:bodyPr>
              <a:lstStyle/>
              <a:p>
                <a:r>
                  <a:rPr lang="en-US" sz="1600" dirty="0"/>
                  <a:t>Yes</a:t>
                </a:r>
              </a:p>
            </p:txBody>
          </p:sp>
        </p:grpSp>
        <p:sp>
          <p:nvSpPr>
            <p:cNvPr id="160" name="Oval 159">
              <a:extLst>
                <a:ext uri="{FF2B5EF4-FFF2-40B4-BE49-F238E27FC236}">
                  <a16:creationId xmlns:a16="http://schemas.microsoft.com/office/drawing/2014/main" id="{41BA731E-4F9F-9E0E-D918-B87066ED467D}"/>
                </a:ext>
              </a:extLst>
            </p:cNvPr>
            <p:cNvSpPr/>
            <p:nvPr/>
          </p:nvSpPr>
          <p:spPr bwMode="auto">
            <a:xfrm>
              <a:off x="3735248" y="5553457"/>
              <a:ext cx="1213502" cy="43853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STOP</a:t>
              </a:r>
            </a:p>
          </p:txBody>
        </p:sp>
        <p:cxnSp>
          <p:nvCxnSpPr>
            <p:cNvPr id="162" name="Straight Arrow Connector 161">
              <a:extLst>
                <a:ext uri="{FF2B5EF4-FFF2-40B4-BE49-F238E27FC236}">
                  <a16:creationId xmlns:a16="http://schemas.microsoft.com/office/drawing/2014/main" id="{738C500C-F4F1-B336-1FBD-864AD0F1D5BC}"/>
                </a:ext>
              </a:extLst>
            </p:cNvPr>
            <p:cNvCxnSpPr>
              <a:stCxn id="151" idx="1"/>
              <a:endCxn id="160" idx="6"/>
            </p:cNvCxnSpPr>
            <p:nvPr/>
          </p:nvCxnSpPr>
          <p:spPr bwMode="auto">
            <a:xfrm flipH="1" flipV="1">
              <a:off x="4948750" y="5772725"/>
              <a:ext cx="460003" cy="1021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328815363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61B78C-AB16-B8B6-F855-2CF18384BB9C}"/>
              </a:ext>
            </a:extLst>
          </p:cNvPr>
          <p:cNvPicPr>
            <a:picLocks noChangeAspect="1"/>
          </p:cNvPicPr>
          <p:nvPr/>
        </p:nvPicPr>
        <p:blipFill>
          <a:blip r:embed="rId2"/>
          <a:stretch>
            <a:fillRect/>
          </a:stretch>
        </p:blipFill>
        <p:spPr>
          <a:xfrm>
            <a:off x="2708037" y="1435693"/>
            <a:ext cx="6435963" cy="4258167"/>
          </a:xfrm>
          <a:prstGeom prst="rect">
            <a:avLst/>
          </a:prstGeom>
        </p:spPr>
      </p:pic>
      <p:sp>
        <p:nvSpPr>
          <p:cNvPr id="2" name="Title 1">
            <a:extLst>
              <a:ext uri="{FF2B5EF4-FFF2-40B4-BE49-F238E27FC236}">
                <a16:creationId xmlns:a16="http://schemas.microsoft.com/office/drawing/2014/main" id="{92F58618-7900-8EDE-404C-D3762F91C02E}"/>
              </a:ext>
            </a:extLst>
          </p:cNvPr>
          <p:cNvSpPr>
            <a:spLocks noGrp="1"/>
          </p:cNvSpPr>
          <p:nvPr>
            <p:ph type="title"/>
          </p:nvPr>
        </p:nvSpPr>
        <p:spPr>
          <a:xfrm>
            <a:off x="154781" y="208405"/>
            <a:ext cx="8834438" cy="600075"/>
          </a:xfrm>
        </p:spPr>
        <p:txBody>
          <a:bodyPr/>
          <a:lstStyle/>
          <a:p>
            <a:r>
              <a:rPr lang="en-US" dirty="0"/>
              <a:t>Summer Resource Level Allocation – Integration Method</a:t>
            </a:r>
          </a:p>
        </p:txBody>
      </p:sp>
      <p:graphicFrame>
        <p:nvGraphicFramePr>
          <p:cNvPr id="21" name="Table 20">
            <a:extLst>
              <a:ext uri="{FF2B5EF4-FFF2-40B4-BE49-F238E27FC236}">
                <a16:creationId xmlns:a16="http://schemas.microsoft.com/office/drawing/2014/main" id="{605230CD-7A0C-F05A-FC92-B830DDFF1FC9}"/>
              </a:ext>
            </a:extLst>
          </p:cNvPr>
          <p:cNvGraphicFramePr>
            <a:graphicFrameLocks noGrp="1"/>
          </p:cNvGraphicFramePr>
          <p:nvPr>
            <p:extLst>
              <p:ext uri="{D42A27DB-BD31-4B8C-83A1-F6EECF244321}">
                <p14:modId xmlns:p14="http://schemas.microsoft.com/office/powerpoint/2010/main" val="799601613"/>
              </p:ext>
            </p:extLst>
          </p:nvPr>
        </p:nvGraphicFramePr>
        <p:xfrm>
          <a:off x="138737" y="4459699"/>
          <a:ext cx="2750790" cy="1274445"/>
        </p:xfrm>
        <a:graphic>
          <a:graphicData uri="http://schemas.openxmlformats.org/drawingml/2006/table">
            <a:tbl>
              <a:tblPr/>
              <a:tblGrid>
                <a:gridCol w="732649">
                  <a:extLst>
                    <a:ext uri="{9D8B030D-6E8A-4147-A177-3AD203B41FA5}">
                      <a16:colId xmlns:a16="http://schemas.microsoft.com/office/drawing/2014/main" val="2963400172"/>
                    </a:ext>
                  </a:extLst>
                </a:gridCol>
                <a:gridCol w="665066">
                  <a:extLst>
                    <a:ext uri="{9D8B030D-6E8A-4147-A177-3AD203B41FA5}">
                      <a16:colId xmlns:a16="http://schemas.microsoft.com/office/drawing/2014/main" val="2694183751"/>
                    </a:ext>
                  </a:extLst>
                </a:gridCol>
                <a:gridCol w="676802">
                  <a:extLst>
                    <a:ext uri="{9D8B030D-6E8A-4147-A177-3AD203B41FA5}">
                      <a16:colId xmlns:a16="http://schemas.microsoft.com/office/drawing/2014/main" val="4001183762"/>
                    </a:ext>
                  </a:extLst>
                </a:gridCol>
                <a:gridCol w="676273">
                  <a:extLst>
                    <a:ext uri="{9D8B030D-6E8A-4147-A177-3AD203B41FA5}">
                      <a16:colId xmlns:a16="http://schemas.microsoft.com/office/drawing/2014/main" val="4202916118"/>
                    </a:ext>
                  </a:extLst>
                </a:gridCol>
              </a:tblGrid>
              <a:tr h="371475">
                <a:tc>
                  <a:txBody>
                    <a:bodyPr/>
                    <a:lstStyle/>
                    <a:p>
                      <a:pPr algn="ctr" fontAlgn="b"/>
                      <a:r>
                        <a:rPr lang="en-US" sz="1100" b="1" i="0" u="none" strike="noStrike" dirty="0">
                          <a:solidFill>
                            <a:srgbClr val="000000"/>
                          </a:solidFill>
                          <a:effectLst/>
                          <a:latin typeface="Calibri" panose="020F0502020204030204" pitchFamily="34" charset="0"/>
                        </a:rPr>
                        <a:t> Resource Class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Installed Capacity (MW)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Delta Allocation</a:t>
                      </a:r>
                    </a:p>
                    <a:p>
                      <a:pPr algn="ctr" fontAlgn="b"/>
                      <a:r>
                        <a:rPr lang="en-US" sz="1100" b="1" i="0" u="none" strike="noStrike" dirty="0">
                          <a:solidFill>
                            <a:srgbClr val="000000"/>
                          </a:solidFill>
                          <a:effectLst/>
                          <a:latin typeface="Calibri" panose="020F0502020204030204" pitchFamily="34" charset="0"/>
                        </a:rPr>
                        <a:t>(MW)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Integration Allocation </a:t>
                      </a:r>
                    </a:p>
                    <a:p>
                      <a:pPr algn="ctr" fontAlgn="b"/>
                      <a:r>
                        <a:rPr lang="en-US" sz="1100" b="1" i="0" u="none" strike="noStrike" dirty="0">
                          <a:solidFill>
                            <a:srgbClr val="000000"/>
                          </a:solidFill>
                          <a:effectLst/>
                          <a:latin typeface="Calibri" panose="020F0502020204030204" pitchFamily="34" charset="0"/>
                        </a:rPr>
                        <a:t>(MW)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093561"/>
                  </a:ext>
                </a:extLst>
              </a:tr>
              <a:tr h="190500">
                <a:tc>
                  <a:txBody>
                    <a:bodyPr/>
                    <a:lstStyle/>
                    <a:p>
                      <a:pPr algn="ctr" fontAlgn="b"/>
                      <a:r>
                        <a:rPr lang="en-US" sz="1100" b="0" i="0" u="none" strike="noStrike" dirty="0">
                          <a:solidFill>
                            <a:srgbClr val="000000"/>
                          </a:solidFill>
                          <a:effectLst/>
                          <a:latin typeface="Calibri" panose="020F0502020204030204" pitchFamily="34" charset="0"/>
                        </a:rPr>
                        <a:t> Solar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36,000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11,616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11,952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07329455"/>
                  </a:ext>
                </a:extLst>
              </a:tr>
              <a:tr h="190500">
                <a:tc>
                  <a:txBody>
                    <a:bodyPr/>
                    <a:lstStyle/>
                    <a:p>
                      <a:pPr algn="ctr" fontAlgn="b"/>
                      <a:r>
                        <a:rPr lang="en-US" sz="1100" b="0" i="0" u="none" strike="noStrike" dirty="0">
                          <a:solidFill>
                            <a:srgbClr val="000000"/>
                          </a:solidFill>
                          <a:effectLst/>
                          <a:latin typeface="Calibri" panose="020F0502020204030204" pitchFamily="34" charset="0"/>
                        </a:rPr>
                        <a:t> Storage-2hr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9,000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7,454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6,373 </a:t>
                      </a:r>
                    </a:p>
                  </a:txBody>
                  <a:tcPr marL="9525" marR="9525" marT="9525" marB="0" anchor="ctr">
                    <a:lnL>
                      <a:noFill/>
                    </a:lnL>
                    <a:lnR>
                      <a:noFill/>
                    </a:lnR>
                    <a:lnT>
                      <a:noFill/>
                    </a:lnT>
                    <a:lnB>
                      <a:noFill/>
                    </a:lnB>
                  </a:tcPr>
                </a:tc>
                <a:extLst>
                  <a:ext uri="{0D108BD9-81ED-4DB2-BD59-A6C34878D82A}">
                    <a16:rowId xmlns:a16="http://schemas.microsoft.com/office/drawing/2014/main" val="498099120"/>
                  </a:ext>
                </a:extLst>
              </a:tr>
              <a:tr h="190500">
                <a:tc>
                  <a:txBody>
                    <a:bodyPr/>
                    <a:lstStyle/>
                    <a:p>
                      <a:pPr algn="ctr" fontAlgn="b"/>
                      <a:r>
                        <a:rPr lang="en-US" sz="1100" b="0" i="0" u="none" strike="noStrike">
                          <a:solidFill>
                            <a:srgbClr val="000000"/>
                          </a:solidFill>
                          <a:effectLst/>
                          <a:latin typeface="Calibri" panose="020F0502020204030204" pitchFamily="34" charset="0"/>
                        </a:rPr>
                        <a:t> Wind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45,000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6,719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7,464 </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993015922"/>
                  </a:ext>
                </a:extLst>
              </a:tr>
              <a:tr h="190500">
                <a:tc>
                  <a:txBody>
                    <a:bodyPr/>
                    <a:lstStyle/>
                    <a:p>
                      <a:pPr algn="ctr" fontAlgn="b"/>
                      <a:r>
                        <a:rPr lang="en-US" sz="1100" b="0" i="0" u="none" strike="noStrike">
                          <a:solidFill>
                            <a:srgbClr val="000000"/>
                          </a:solidFill>
                          <a:effectLst/>
                          <a:latin typeface="Calibri" panose="020F0502020204030204" pitchFamily="34" charset="0"/>
                        </a:rPr>
                        <a:t> Porfolio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90,000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25,789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25,789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868517"/>
                  </a:ext>
                </a:extLst>
              </a:tr>
            </a:tbl>
          </a:graphicData>
        </a:graphic>
      </p:graphicFrame>
      <p:sp>
        <p:nvSpPr>
          <p:cNvPr id="3" name="TextBox 2">
            <a:extLst>
              <a:ext uri="{FF2B5EF4-FFF2-40B4-BE49-F238E27FC236}">
                <a16:creationId xmlns:a16="http://schemas.microsoft.com/office/drawing/2014/main" id="{3AEB5761-D433-B3AC-9665-E1D3E6C88B55}"/>
              </a:ext>
            </a:extLst>
          </p:cNvPr>
          <p:cNvSpPr txBox="1"/>
          <p:nvPr/>
        </p:nvSpPr>
        <p:spPr>
          <a:xfrm>
            <a:off x="176846" y="1208722"/>
            <a:ext cx="2674572" cy="3139321"/>
          </a:xfrm>
          <a:prstGeom prst="rect">
            <a:avLst/>
          </a:prstGeom>
          <a:noFill/>
        </p:spPr>
        <p:txBody>
          <a:bodyPr wrap="square" rtlCol="0">
            <a:spAutoFit/>
          </a:bodyPr>
          <a:lstStyle/>
          <a:p>
            <a:pPr marL="342900" indent="-342900">
              <a:buFont typeface="Arial" panose="020B0604020202020204" pitchFamily="34" charset="0"/>
              <a:buChar char="•"/>
            </a:pPr>
            <a:r>
              <a:rPr lang="en-US" sz="1800" b="1" dirty="0"/>
              <a:t>Integration method calculations for distinct portfolios in 500 MW steps</a:t>
            </a:r>
          </a:p>
          <a:p>
            <a:pPr marL="342900" indent="-342900">
              <a:buFont typeface="Arial" panose="020B0604020202020204" pitchFamily="34" charset="0"/>
              <a:buChar char="•"/>
            </a:pPr>
            <a:r>
              <a:rPr lang="en-US" sz="1800" b="1" dirty="0"/>
              <a:t>Calculating contribution for each incremental addition for each portfolio produces more intuitive ELCC curves</a:t>
            </a:r>
          </a:p>
        </p:txBody>
      </p:sp>
    </p:spTree>
    <p:extLst>
      <p:ext uri="{BB962C8B-B14F-4D97-AF65-F5344CB8AC3E}">
        <p14:creationId xmlns:p14="http://schemas.microsoft.com/office/powerpoint/2010/main" val="53355332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D6454-BAEE-A93A-4662-1FA8C5326B73}"/>
              </a:ext>
            </a:extLst>
          </p:cNvPr>
          <p:cNvPicPr>
            <a:picLocks noChangeAspect="1"/>
          </p:cNvPicPr>
          <p:nvPr/>
        </p:nvPicPr>
        <p:blipFill>
          <a:blip r:embed="rId2"/>
          <a:stretch>
            <a:fillRect/>
          </a:stretch>
        </p:blipFill>
        <p:spPr>
          <a:xfrm>
            <a:off x="86552" y="1279973"/>
            <a:ext cx="7620660" cy="4298053"/>
          </a:xfrm>
          <a:prstGeom prst="rect">
            <a:avLst/>
          </a:prstGeom>
        </p:spPr>
      </p:pic>
      <p:sp>
        <p:nvSpPr>
          <p:cNvPr id="7" name="Title 1">
            <a:extLst>
              <a:ext uri="{FF2B5EF4-FFF2-40B4-BE49-F238E27FC236}">
                <a16:creationId xmlns:a16="http://schemas.microsoft.com/office/drawing/2014/main" id="{CE05F25B-AA44-A527-F339-E1374FC4B797}"/>
              </a:ext>
            </a:extLst>
          </p:cNvPr>
          <p:cNvSpPr txBox="1">
            <a:spLocks/>
          </p:cNvSpPr>
          <p:nvPr/>
        </p:nvSpPr>
        <p:spPr bwMode="gray">
          <a:xfrm>
            <a:off x="235988" y="153781"/>
            <a:ext cx="8524875" cy="6000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0" fontAlgn="base" hangingPunct="0">
              <a:lnSpc>
                <a:spcPct val="95000"/>
              </a:lnSpc>
              <a:spcBef>
                <a:spcPct val="0"/>
              </a:spcBef>
              <a:spcAft>
                <a:spcPct val="0"/>
              </a:spcAft>
              <a:defRPr sz="2400" b="1">
                <a:solidFill>
                  <a:schemeClr val="bg1"/>
                </a:solidFill>
                <a:latin typeface="+mj-lt"/>
                <a:ea typeface="+mj-ea"/>
                <a:cs typeface="+mj-cs"/>
              </a:defRPr>
            </a:lvl1pPr>
            <a:lvl2pPr algn="l" rtl="0" eaLnBrk="0" fontAlgn="base" hangingPunct="0">
              <a:lnSpc>
                <a:spcPct val="95000"/>
              </a:lnSpc>
              <a:spcBef>
                <a:spcPct val="0"/>
              </a:spcBef>
              <a:spcAft>
                <a:spcPct val="0"/>
              </a:spcAft>
              <a:defRPr sz="2400" b="1">
                <a:solidFill>
                  <a:schemeClr val="bg1"/>
                </a:solidFill>
                <a:latin typeface="Arial" charset="0"/>
              </a:defRPr>
            </a:lvl2pPr>
            <a:lvl3pPr algn="l" rtl="0" eaLnBrk="0" fontAlgn="base" hangingPunct="0">
              <a:lnSpc>
                <a:spcPct val="95000"/>
              </a:lnSpc>
              <a:spcBef>
                <a:spcPct val="0"/>
              </a:spcBef>
              <a:spcAft>
                <a:spcPct val="0"/>
              </a:spcAft>
              <a:defRPr sz="2400" b="1">
                <a:solidFill>
                  <a:schemeClr val="bg1"/>
                </a:solidFill>
                <a:latin typeface="Arial" charset="0"/>
              </a:defRPr>
            </a:lvl3pPr>
            <a:lvl4pPr algn="l" rtl="0" eaLnBrk="0" fontAlgn="base" hangingPunct="0">
              <a:lnSpc>
                <a:spcPct val="95000"/>
              </a:lnSpc>
              <a:spcBef>
                <a:spcPct val="0"/>
              </a:spcBef>
              <a:spcAft>
                <a:spcPct val="0"/>
              </a:spcAft>
              <a:defRPr sz="2400" b="1">
                <a:solidFill>
                  <a:schemeClr val="bg1"/>
                </a:solidFill>
                <a:latin typeface="Arial" charset="0"/>
              </a:defRPr>
            </a:lvl4pPr>
            <a:lvl5pPr algn="l" rtl="0" eaLnBrk="0" fontAlgn="base" hangingPunct="0">
              <a:lnSpc>
                <a:spcPct val="95000"/>
              </a:lnSpc>
              <a:spcBef>
                <a:spcPct val="0"/>
              </a:spcBef>
              <a:spcAft>
                <a:spcPct val="0"/>
              </a:spcAft>
              <a:defRPr sz="2400" b="1">
                <a:solidFill>
                  <a:schemeClr val="bg1"/>
                </a:solidFill>
                <a:latin typeface="Arial" charset="0"/>
              </a:defRPr>
            </a:lvl5pPr>
            <a:lvl6pPr marL="457200" algn="l" rtl="0" eaLnBrk="0" fontAlgn="base" hangingPunct="0">
              <a:lnSpc>
                <a:spcPct val="95000"/>
              </a:lnSpc>
              <a:spcBef>
                <a:spcPct val="0"/>
              </a:spcBef>
              <a:spcAft>
                <a:spcPct val="0"/>
              </a:spcAft>
              <a:defRPr sz="2400" b="1">
                <a:solidFill>
                  <a:schemeClr val="bg1"/>
                </a:solidFill>
                <a:latin typeface="Arial" charset="0"/>
              </a:defRPr>
            </a:lvl6pPr>
            <a:lvl7pPr marL="914400" algn="l" rtl="0" eaLnBrk="0" fontAlgn="base" hangingPunct="0">
              <a:lnSpc>
                <a:spcPct val="95000"/>
              </a:lnSpc>
              <a:spcBef>
                <a:spcPct val="0"/>
              </a:spcBef>
              <a:spcAft>
                <a:spcPct val="0"/>
              </a:spcAft>
              <a:defRPr sz="2400" b="1">
                <a:solidFill>
                  <a:schemeClr val="bg1"/>
                </a:solidFill>
                <a:latin typeface="Arial" charset="0"/>
              </a:defRPr>
            </a:lvl7pPr>
            <a:lvl8pPr marL="1371600" algn="l" rtl="0" eaLnBrk="0" fontAlgn="base" hangingPunct="0">
              <a:lnSpc>
                <a:spcPct val="95000"/>
              </a:lnSpc>
              <a:spcBef>
                <a:spcPct val="0"/>
              </a:spcBef>
              <a:spcAft>
                <a:spcPct val="0"/>
              </a:spcAft>
              <a:defRPr sz="2400" b="1">
                <a:solidFill>
                  <a:schemeClr val="bg1"/>
                </a:solidFill>
                <a:latin typeface="Arial" charset="0"/>
              </a:defRPr>
            </a:lvl8pPr>
            <a:lvl9pPr marL="1828800" algn="l" rtl="0" eaLnBrk="0" fontAlgn="base" hangingPunct="0">
              <a:lnSpc>
                <a:spcPct val="95000"/>
              </a:lnSpc>
              <a:spcBef>
                <a:spcPct val="0"/>
              </a:spcBef>
              <a:spcAft>
                <a:spcPct val="0"/>
              </a:spcAft>
              <a:defRPr sz="2400" b="1">
                <a:solidFill>
                  <a:schemeClr val="bg1"/>
                </a:solidFill>
                <a:latin typeface="Arial" charset="0"/>
              </a:defRPr>
            </a:lvl9pPr>
          </a:lstStyle>
          <a:p>
            <a:r>
              <a:rPr lang="en-US" kern="0" dirty="0"/>
              <a:t>Winter ELCC Surface with 0 GW Storage</a:t>
            </a:r>
          </a:p>
        </p:txBody>
      </p:sp>
      <p:graphicFrame>
        <p:nvGraphicFramePr>
          <p:cNvPr id="2" name="Table 1">
            <a:extLst>
              <a:ext uri="{FF2B5EF4-FFF2-40B4-BE49-F238E27FC236}">
                <a16:creationId xmlns:a16="http://schemas.microsoft.com/office/drawing/2014/main" id="{28C64270-691B-D3C8-6C9B-8282517709E2}"/>
              </a:ext>
            </a:extLst>
          </p:cNvPr>
          <p:cNvGraphicFramePr>
            <a:graphicFrameLocks noGrp="1"/>
          </p:cNvGraphicFramePr>
          <p:nvPr>
            <p:extLst>
              <p:ext uri="{D42A27DB-BD31-4B8C-83A1-F6EECF244321}">
                <p14:modId xmlns:p14="http://schemas.microsoft.com/office/powerpoint/2010/main" val="3645511806"/>
              </p:ext>
            </p:extLst>
          </p:nvPr>
        </p:nvGraphicFramePr>
        <p:xfrm>
          <a:off x="5974949" y="4821030"/>
          <a:ext cx="2946400" cy="1362075"/>
        </p:xfrm>
        <a:graphic>
          <a:graphicData uri="http://schemas.openxmlformats.org/drawingml/2006/table">
            <a:tbl>
              <a:tblPr/>
              <a:tblGrid>
                <a:gridCol w="750857">
                  <a:extLst>
                    <a:ext uri="{9D8B030D-6E8A-4147-A177-3AD203B41FA5}">
                      <a16:colId xmlns:a16="http://schemas.microsoft.com/office/drawing/2014/main" val="886320601"/>
                    </a:ext>
                  </a:extLst>
                </a:gridCol>
                <a:gridCol w="760361">
                  <a:extLst>
                    <a:ext uri="{9D8B030D-6E8A-4147-A177-3AD203B41FA5}">
                      <a16:colId xmlns:a16="http://schemas.microsoft.com/office/drawing/2014/main" val="368842045"/>
                    </a:ext>
                  </a:extLst>
                </a:gridCol>
                <a:gridCol w="760361">
                  <a:extLst>
                    <a:ext uri="{9D8B030D-6E8A-4147-A177-3AD203B41FA5}">
                      <a16:colId xmlns:a16="http://schemas.microsoft.com/office/drawing/2014/main" val="205444857"/>
                    </a:ext>
                  </a:extLst>
                </a:gridCol>
                <a:gridCol w="674821">
                  <a:extLst>
                    <a:ext uri="{9D8B030D-6E8A-4147-A177-3AD203B41FA5}">
                      <a16:colId xmlns:a16="http://schemas.microsoft.com/office/drawing/2014/main" val="96874003"/>
                    </a:ext>
                  </a:extLst>
                </a:gridCol>
              </a:tblGrid>
              <a:tr h="600075">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Portfolio Allocation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76668"/>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5628376"/>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8,942</a:t>
                      </a:r>
                    </a:p>
                  </a:txBody>
                  <a:tcPr marL="9525" marR="9525" marT="9525" marB="0" anchor="ctr">
                    <a:lnL>
                      <a:noFill/>
                    </a:lnL>
                    <a:lnR>
                      <a:noFill/>
                    </a:lnR>
                    <a:lnT>
                      <a:noFill/>
                    </a:lnT>
                    <a:lnB>
                      <a:noFill/>
                    </a:lnB>
                  </a:tcPr>
                </a:tc>
                <a:extLst>
                  <a:ext uri="{0D108BD9-81ED-4DB2-BD59-A6C34878D82A}">
                    <a16:rowId xmlns:a16="http://schemas.microsoft.com/office/drawing/2014/main" val="3764337825"/>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1,898</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342574050"/>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10,654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58861"/>
                  </a:ext>
                </a:extLst>
              </a:tr>
            </a:tbl>
          </a:graphicData>
        </a:graphic>
      </p:graphicFrame>
    </p:spTree>
    <p:extLst>
      <p:ext uri="{BB962C8B-B14F-4D97-AF65-F5344CB8AC3E}">
        <p14:creationId xmlns:p14="http://schemas.microsoft.com/office/powerpoint/2010/main" val="429320574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798D46-3A55-69BD-88CF-8E77A88D27F7}"/>
              </a:ext>
            </a:extLst>
          </p:cNvPr>
          <p:cNvPicPr>
            <a:picLocks noChangeAspect="1"/>
          </p:cNvPicPr>
          <p:nvPr/>
        </p:nvPicPr>
        <p:blipFill>
          <a:blip r:embed="rId2"/>
          <a:stretch>
            <a:fillRect/>
          </a:stretch>
        </p:blipFill>
        <p:spPr>
          <a:xfrm>
            <a:off x="0" y="1222056"/>
            <a:ext cx="7620660" cy="4413887"/>
          </a:xfrm>
          <a:prstGeom prst="rect">
            <a:avLst/>
          </a:prstGeom>
        </p:spPr>
      </p:pic>
      <p:sp>
        <p:nvSpPr>
          <p:cNvPr id="5" name="Title 1">
            <a:extLst>
              <a:ext uri="{FF2B5EF4-FFF2-40B4-BE49-F238E27FC236}">
                <a16:creationId xmlns:a16="http://schemas.microsoft.com/office/drawing/2014/main" id="{7255D7D3-4B2F-A336-5092-AF05F957F725}"/>
              </a:ext>
            </a:extLst>
          </p:cNvPr>
          <p:cNvSpPr>
            <a:spLocks noGrp="1"/>
          </p:cNvSpPr>
          <p:nvPr>
            <p:ph type="title"/>
          </p:nvPr>
        </p:nvSpPr>
        <p:spPr/>
        <p:txBody>
          <a:bodyPr/>
          <a:lstStyle/>
          <a:p>
            <a:r>
              <a:rPr lang="en-US" dirty="0"/>
              <a:t>Winter ELCC Surface with 6 GW 2 HR Storage</a:t>
            </a:r>
          </a:p>
        </p:txBody>
      </p:sp>
      <p:graphicFrame>
        <p:nvGraphicFramePr>
          <p:cNvPr id="4" name="Table 3">
            <a:extLst>
              <a:ext uri="{FF2B5EF4-FFF2-40B4-BE49-F238E27FC236}">
                <a16:creationId xmlns:a16="http://schemas.microsoft.com/office/drawing/2014/main" id="{7B7E003D-2044-6457-EE04-723F9435CBA3}"/>
              </a:ext>
            </a:extLst>
          </p:cNvPr>
          <p:cNvGraphicFramePr>
            <a:graphicFrameLocks noGrp="1"/>
          </p:cNvGraphicFramePr>
          <p:nvPr>
            <p:extLst>
              <p:ext uri="{D42A27DB-BD31-4B8C-83A1-F6EECF244321}">
                <p14:modId xmlns:p14="http://schemas.microsoft.com/office/powerpoint/2010/main" val="2451196489"/>
              </p:ext>
            </p:extLst>
          </p:nvPr>
        </p:nvGraphicFramePr>
        <p:xfrm>
          <a:off x="5881896" y="4891355"/>
          <a:ext cx="3149599" cy="1323975"/>
        </p:xfrm>
        <a:graphic>
          <a:graphicData uri="http://schemas.openxmlformats.org/drawingml/2006/table">
            <a:tbl>
              <a:tblPr/>
              <a:tblGrid>
                <a:gridCol w="798490">
                  <a:extLst>
                    <a:ext uri="{9D8B030D-6E8A-4147-A177-3AD203B41FA5}">
                      <a16:colId xmlns:a16="http://schemas.microsoft.com/office/drawing/2014/main" val="2962317093"/>
                    </a:ext>
                  </a:extLst>
                </a:gridCol>
                <a:gridCol w="788984">
                  <a:extLst>
                    <a:ext uri="{9D8B030D-6E8A-4147-A177-3AD203B41FA5}">
                      <a16:colId xmlns:a16="http://schemas.microsoft.com/office/drawing/2014/main" val="2432944294"/>
                    </a:ext>
                  </a:extLst>
                </a:gridCol>
                <a:gridCol w="788984">
                  <a:extLst>
                    <a:ext uri="{9D8B030D-6E8A-4147-A177-3AD203B41FA5}">
                      <a16:colId xmlns:a16="http://schemas.microsoft.com/office/drawing/2014/main" val="3310914067"/>
                    </a:ext>
                  </a:extLst>
                </a:gridCol>
                <a:gridCol w="773141">
                  <a:extLst>
                    <a:ext uri="{9D8B030D-6E8A-4147-A177-3AD203B41FA5}">
                      <a16:colId xmlns:a16="http://schemas.microsoft.com/office/drawing/2014/main" val="1659175332"/>
                    </a:ext>
                  </a:extLst>
                </a:gridCol>
              </a:tblGrid>
              <a:tr h="561975">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Incremental Portfolio Value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920403"/>
                  </a:ext>
                </a:extLst>
              </a:tr>
              <a:tr h="190500">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4,157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542549682"/>
                  </a:ext>
                </a:extLst>
              </a:tr>
              <a:tr h="190500">
                <a:tc>
                  <a:txBody>
                    <a:bodyPr/>
                    <a:lstStyle/>
                    <a:p>
                      <a:pPr algn="ctr" fontAlgn="b"/>
                      <a:r>
                        <a:rPr lang="en-US" sz="1100" b="0" i="0" u="none" strike="noStrike" dirty="0">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6,000</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3,804</a:t>
                      </a:r>
                    </a:p>
                  </a:txBody>
                  <a:tcPr marL="9525" marR="9525" marT="9525" marB="0" anchor="ctr">
                    <a:lnL>
                      <a:noFill/>
                    </a:lnL>
                    <a:lnR>
                      <a:noFill/>
                    </a:lnR>
                    <a:lnT>
                      <a:noFill/>
                    </a:lnT>
                    <a:lnB>
                      <a:noFill/>
                    </a:lnB>
                  </a:tcPr>
                </a:tc>
                <a:extLst>
                  <a:ext uri="{0D108BD9-81ED-4DB2-BD59-A6C34878D82A}">
                    <a16:rowId xmlns:a16="http://schemas.microsoft.com/office/drawing/2014/main" val="4258579218"/>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6,000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4,174</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630010603"/>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4,321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63703"/>
                  </a:ext>
                </a:extLst>
              </a:tr>
            </a:tbl>
          </a:graphicData>
        </a:graphic>
      </p:graphicFrame>
    </p:spTree>
    <p:extLst>
      <p:ext uri="{BB962C8B-B14F-4D97-AF65-F5344CB8AC3E}">
        <p14:creationId xmlns:p14="http://schemas.microsoft.com/office/powerpoint/2010/main" val="33777350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EA25-A107-B028-4C55-C011F49B1A5A}"/>
              </a:ext>
            </a:extLst>
          </p:cNvPr>
          <p:cNvSpPr>
            <a:spLocks noGrp="1"/>
          </p:cNvSpPr>
          <p:nvPr>
            <p:ph type="title"/>
          </p:nvPr>
        </p:nvSpPr>
        <p:spPr/>
        <p:txBody>
          <a:bodyPr/>
          <a:lstStyle/>
          <a:p>
            <a:r>
              <a:rPr lang="en-US" dirty="0"/>
              <a:t>Background</a:t>
            </a:r>
          </a:p>
        </p:txBody>
      </p:sp>
      <p:graphicFrame>
        <p:nvGraphicFramePr>
          <p:cNvPr id="5" name="Content Placeholder 4">
            <a:extLst>
              <a:ext uri="{FF2B5EF4-FFF2-40B4-BE49-F238E27FC236}">
                <a16:creationId xmlns:a16="http://schemas.microsoft.com/office/drawing/2014/main" id="{CF4C6914-1CEA-E2B9-47E3-FE03641F46D7}"/>
              </a:ext>
            </a:extLst>
          </p:cNvPr>
          <p:cNvGraphicFramePr>
            <a:graphicFrameLocks noGrp="1"/>
          </p:cNvGraphicFramePr>
          <p:nvPr>
            <p:ph idx="1"/>
          </p:nvPr>
        </p:nvGraphicFramePr>
        <p:xfrm>
          <a:off x="5440426" y="2082006"/>
          <a:ext cx="3460293" cy="2693988"/>
        </p:xfrm>
        <a:graphic>
          <a:graphicData uri="http://schemas.openxmlformats.org/drawingml/2006/table">
            <a:tbl>
              <a:tblPr firstRow="1" firstCol="1" bandRow="1"/>
              <a:tblGrid>
                <a:gridCol w="1119765">
                  <a:extLst>
                    <a:ext uri="{9D8B030D-6E8A-4147-A177-3AD203B41FA5}">
                      <a16:colId xmlns:a16="http://schemas.microsoft.com/office/drawing/2014/main" val="2864655366"/>
                    </a:ext>
                  </a:extLst>
                </a:gridCol>
                <a:gridCol w="1233801">
                  <a:extLst>
                    <a:ext uri="{9D8B030D-6E8A-4147-A177-3AD203B41FA5}">
                      <a16:colId xmlns:a16="http://schemas.microsoft.com/office/drawing/2014/main" val="3944580538"/>
                    </a:ext>
                  </a:extLst>
                </a:gridCol>
                <a:gridCol w="524397">
                  <a:extLst>
                    <a:ext uri="{9D8B030D-6E8A-4147-A177-3AD203B41FA5}">
                      <a16:colId xmlns:a16="http://schemas.microsoft.com/office/drawing/2014/main" val="2091709114"/>
                    </a:ext>
                  </a:extLst>
                </a:gridCol>
                <a:gridCol w="582330">
                  <a:extLst>
                    <a:ext uri="{9D8B030D-6E8A-4147-A177-3AD203B41FA5}">
                      <a16:colId xmlns:a16="http://schemas.microsoft.com/office/drawing/2014/main" val="2582259076"/>
                    </a:ext>
                  </a:extLst>
                </a:gridCol>
              </a:tblGrid>
              <a:tr h="200025">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Transmission Group</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LOLE</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b="1" kern="1200" dirty="0">
                          <a:effectLst/>
                          <a:latin typeface="Calibri" panose="020F0502020204030204" pitchFamily="34" charset="0"/>
                          <a:ea typeface="Garamond" panose="02020404030301010803" pitchFamily="18" charset="0"/>
                          <a:cs typeface="Times New Roman" panose="02020603050405020304" pitchFamily="18" charset="0"/>
                        </a:rPr>
                        <a:t>2026 LOLE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432167"/>
                  </a:ext>
                </a:extLst>
              </a:tr>
              <a:tr h="190500">
                <a:tc rowSpan="6">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Copper Sheet</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Aggregate</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0.102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7593904"/>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Dallas</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0.102</a:t>
                      </a: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0.093</a:t>
                      </a:r>
                    </a:p>
                  </a:txBody>
                  <a:tcPr marL="68580" marR="68580" marT="0" marB="0" anchor="ctr">
                    <a:lnL>
                      <a:noFill/>
                    </a:lnL>
                    <a:lnR>
                      <a:noFill/>
                    </a:lnR>
                    <a:lnT>
                      <a:noFill/>
                    </a:lnT>
                    <a:lnB>
                      <a:noFill/>
                    </a:lnB>
                  </a:tcPr>
                </a:tc>
                <a:extLst>
                  <a:ext uri="{0D108BD9-81ED-4DB2-BD59-A6C34878D82A}">
                    <a16:rowId xmlns:a16="http://schemas.microsoft.com/office/drawing/2014/main" val="1453196440"/>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Houston</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0.102</a:t>
                      </a: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0.097</a:t>
                      </a: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1329181792"/>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Rest Of System</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0.098</a:t>
                      </a: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0.097</a:t>
                      </a:r>
                    </a:p>
                  </a:txBody>
                  <a:tcPr marL="68580" marR="68580" marT="0" marB="0" anchor="ctr">
                    <a:lnL>
                      <a:noFill/>
                    </a:lnL>
                    <a:lnR>
                      <a:noFill/>
                    </a:lnR>
                    <a:lnT>
                      <a:noFill/>
                    </a:lnT>
                    <a:lnB>
                      <a:noFill/>
                    </a:lnB>
                  </a:tcPr>
                </a:tc>
                <a:extLst>
                  <a:ext uri="{0D108BD9-81ED-4DB2-BD59-A6C34878D82A}">
                    <a16:rowId xmlns:a16="http://schemas.microsoft.com/office/drawing/2014/main" val="1411294378"/>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Valley</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0.101</a:t>
                      </a: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0.095</a:t>
                      </a: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3783184570"/>
                  </a:ext>
                </a:extLst>
              </a:tr>
              <a:tr h="200025">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0.101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0.096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52020"/>
                  </a:ext>
                </a:extLst>
              </a:tr>
              <a:tr h="190500">
                <a:tc rowSpan="6">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Constrained</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Aggregate</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2.033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1.625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86493074"/>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Dallas</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0.284</a:t>
                      </a: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0.321</a:t>
                      </a:r>
                    </a:p>
                  </a:txBody>
                  <a:tcPr marL="68580" marR="68580" marT="0" marB="0" anchor="ctr">
                    <a:lnL>
                      <a:noFill/>
                    </a:lnL>
                    <a:lnR>
                      <a:noFill/>
                    </a:lnR>
                    <a:lnT>
                      <a:noFill/>
                    </a:lnT>
                    <a:lnB>
                      <a:noFill/>
                    </a:lnB>
                  </a:tcPr>
                </a:tc>
                <a:extLst>
                  <a:ext uri="{0D108BD9-81ED-4DB2-BD59-A6C34878D82A}">
                    <a16:rowId xmlns:a16="http://schemas.microsoft.com/office/drawing/2014/main" val="2549870271"/>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Houston</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0.172</a:t>
                      </a: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0.304</a:t>
                      </a: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226664321"/>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Rest Of System</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0.203</a:t>
                      </a:r>
                    </a:p>
                  </a:txBody>
                  <a:tcPr marL="68580" marR="68580" marT="0" marB="0" anchor="ctr">
                    <a:lnL>
                      <a:noFill/>
                    </a:lnL>
                    <a:lnR>
                      <a:noFill/>
                    </a:lnR>
                    <a:lnT>
                      <a:noFill/>
                    </a:lnT>
                    <a:lnB>
                      <a:noFill/>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0.170</a:t>
                      </a:r>
                    </a:p>
                  </a:txBody>
                  <a:tcPr marL="68580" marR="68580" marT="0" marB="0" anchor="ctr">
                    <a:lnL>
                      <a:noFill/>
                    </a:lnL>
                    <a:lnR>
                      <a:noFill/>
                    </a:lnR>
                    <a:lnT>
                      <a:noFill/>
                    </a:lnT>
                    <a:lnB>
                      <a:noFill/>
                    </a:lnB>
                  </a:tcPr>
                </a:tc>
                <a:extLst>
                  <a:ext uri="{0D108BD9-81ED-4DB2-BD59-A6C34878D82A}">
                    <a16:rowId xmlns:a16="http://schemas.microsoft.com/office/drawing/2014/main" val="1066341202"/>
                  </a:ext>
                </a:extLst>
              </a:tr>
              <a:tr h="190500">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Valley</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1.921</a:t>
                      </a:r>
                    </a:p>
                  </a:txBody>
                  <a:tcPr marL="68580" marR="68580" marT="0" marB="0" anchor="ctr">
                    <a:lnL>
                      <a:noFill/>
                    </a:lnL>
                    <a:lnR>
                      <a:noFill/>
                    </a:lnR>
                    <a:lnT>
                      <a:noFill/>
                    </a:lnT>
                    <a:lnB>
                      <a:noFill/>
                    </a:lnB>
                    <a:solidFill>
                      <a:srgbClr val="D9D9D9"/>
                    </a:solidFill>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1.288</a:t>
                      </a: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3331206484"/>
                  </a:ext>
                </a:extLst>
              </a:tr>
              <a:tr h="200025">
                <a:tc vMerge="1">
                  <a:txBody>
                    <a:bodyPr/>
                    <a:lstStyle/>
                    <a:p>
                      <a:endParaRPr lang="en-US"/>
                    </a:p>
                  </a:txBody>
                  <a:tcPr/>
                </a:tc>
                <a:tc>
                  <a:txBody>
                    <a:bodyPr/>
                    <a:lstStyle/>
                    <a:p>
                      <a:pPr marL="0" marR="0" algn="ctr">
                        <a:lnSpc>
                          <a:spcPct val="120000"/>
                        </a:lnSpc>
                        <a:spcBef>
                          <a:spcPts val="0"/>
                        </a:spcBef>
                        <a:spcAft>
                          <a:spcPts val="0"/>
                        </a:spcAft>
                      </a:pPr>
                      <a:r>
                        <a:rPr lang="en-US"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a:t>
                      </a:r>
                      <a:endParaRPr lang="en-US" sz="1100" kern="1200" dirty="0">
                        <a:effectLst/>
                        <a:latin typeface="Calibri" panose="020F0502020204030204" pitchFamily="34" charset="0"/>
                        <a:ea typeface="Garamond" panose="02020404030301010803"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0.204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100" kern="1200" dirty="0">
                          <a:effectLst/>
                          <a:latin typeface="Calibri" panose="020F0502020204030204" pitchFamily="34" charset="0"/>
                          <a:ea typeface="Garamond" panose="02020404030301010803" pitchFamily="18" charset="0"/>
                          <a:cs typeface="Times New Roman" panose="02020603050405020304" pitchFamily="18" charset="0"/>
                        </a:rPr>
                        <a:t>0.172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20590"/>
                  </a:ext>
                </a:extLst>
              </a:tr>
            </a:tbl>
          </a:graphicData>
        </a:graphic>
      </p:graphicFrame>
      <p:sp>
        <p:nvSpPr>
          <p:cNvPr id="6" name="Content Placeholder 2">
            <a:extLst>
              <a:ext uri="{FF2B5EF4-FFF2-40B4-BE49-F238E27FC236}">
                <a16:creationId xmlns:a16="http://schemas.microsoft.com/office/drawing/2014/main" id="{FA8B5957-2FFC-2DE9-C5E0-B3ADAD2A5BD9}"/>
              </a:ext>
            </a:extLst>
          </p:cNvPr>
          <p:cNvSpPr txBox="1">
            <a:spLocks/>
          </p:cNvSpPr>
          <p:nvPr/>
        </p:nvSpPr>
        <p:spPr bwMode="gray">
          <a:xfrm>
            <a:off x="314326" y="1333849"/>
            <a:ext cx="4450622" cy="477333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a:lstStyle>
          <a:p>
            <a:r>
              <a:rPr lang="en-US" kern="0" dirty="0"/>
              <a:t>A transmission group was created that treated ERCOT as a copper sheet </a:t>
            </a:r>
          </a:p>
          <a:p>
            <a:r>
              <a:rPr lang="en-US" kern="0" dirty="0"/>
              <a:t>The base reliability was determined, and then coal capacity was retired until the system reached ~0.1 LOLE</a:t>
            </a:r>
          </a:p>
          <a:p>
            <a:r>
              <a:rPr lang="en-US" kern="0" dirty="0"/>
              <a:t>The copper sheet transmission group was then switched out for a more constrained group</a:t>
            </a:r>
          </a:p>
        </p:txBody>
      </p:sp>
    </p:spTree>
    <p:extLst>
      <p:ext uri="{BB962C8B-B14F-4D97-AF65-F5344CB8AC3E}">
        <p14:creationId xmlns:p14="http://schemas.microsoft.com/office/powerpoint/2010/main" val="189546719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1BCBC5-71D2-D904-5DF3-039090592BFC}"/>
              </a:ext>
            </a:extLst>
          </p:cNvPr>
          <p:cNvPicPr>
            <a:picLocks noChangeAspect="1"/>
          </p:cNvPicPr>
          <p:nvPr/>
        </p:nvPicPr>
        <p:blipFill>
          <a:blip r:embed="rId2"/>
          <a:stretch>
            <a:fillRect/>
          </a:stretch>
        </p:blipFill>
        <p:spPr>
          <a:xfrm>
            <a:off x="0" y="1033065"/>
            <a:ext cx="7620660" cy="4555886"/>
          </a:xfrm>
          <a:prstGeom prst="rect">
            <a:avLst/>
          </a:prstGeom>
        </p:spPr>
      </p:pic>
      <p:sp>
        <p:nvSpPr>
          <p:cNvPr id="5" name="Title 1">
            <a:extLst>
              <a:ext uri="{FF2B5EF4-FFF2-40B4-BE49-F238E27FC236}">
                <a16:creationId xmlns:a16="http://schemas.microsoft.com/office/drawing/2014/main" id="{A26842DC-47C6-E330-F431-D7F691FC7E51}"/>
              </a:ext>
            </a:extLst>
          </p:cNvPr>
          <p:cNvSpPr>
            <a:spLocks noGrp="1"/>
          </p:cNvSpPr>
          <p:nvPr>
            <p:ph type="title"/>
          </p:nvPr>
        </p:nvSpPr>
        <p:spPr/>
        <p:txBody>
          <a:bodyPr/>
          <a:lstStyle/>
          <a:p>
            <a:r>
              <a:rPr lang="en-US" dirty="0"/>
              <a:t>Winter ELCC Surface with 12 GW 2-HR Storage</a:t>
            </a:r>
          </a:p>
        </p:txBody>
      </p:sp>
      <p:graphicFrame>
        <p:nvGraphicFramePr>
          <p:cNvPr id="2" name="Table 1">
            <a:extLst>
              <a:ext uri="{FF2B5EF4-FFF2-40B4-BE49-F238E27FC236}">
                <a16:creationId xmlns:a16="http://schemas.microsoft.com/office/drawing/2014/main" id="{5AF70237-4B1F-CE08-F283-FFAF8F336EEA}"/>
              </a:ext>
            </a:extLst>
          </p:cNvPr>
          <p:cNvGraphicFramePr>
            <a:graphicFrameLocks noGrp="1"/>
          </p:cNvGraphicFramePr>
          <p:nvPr>
            <p:extLst>
              <p:ext uri="{D42A27DB-BD31-4B8C-83A1-F6EECF244321}">
                <p14:modId xmlns:p14="http://schemas.microsoft.com/office/powerpoint/2010/main" val="2397119765"/>
              </p:ext>
            </p:extLst>
          </p:nvPr>
        </p:nvGraphicFramePr>
        <p:xfrm>
          <a:off x="5873350" y="4869500"/>
          <a:ext cx="3149599" cy="1333500"/>
        </p:xfrm>
        <a:graphic>
          <a:graphicData uri="http://schemas.openxmlformats.org/drawingml/2006/table">
            <a:tbl>
              <a:tblPr/>
              <a:tblGrid>
                <a:gridCol w="798490">
                  <a:extLst>
                    <a:ext uri="{9D8B030D-6E8A-4147-A177-3AD203B41FA5}">
                      <a16:colId xmlns:a16="http://schemas.microsoft.com/office/drawing/2014/main" val="1126462820"/>
                    </a:ext>
                  </a:extLst>
                </a:gridCol>
                <a:gridCol w="788984">
                  <a:extLst>
                    <a:ext uri="{9D8B030D-6E8A-4147-A177-3AD203B41FA5}">
                      <a16:colId xmlns:a16="http://schemas.microsoft.com/office/drawing/2014/main" val="2198589814"/>
                    </a:ext>
                  </a:extLst>
                </a:gridCol>
                <a:gridCol w="788984">
                  <a:extLst>
                    <a:ext uri="{9D8B030D-6E8A-4147-A177-3AD203B41FA5}">
                      <a16:colId xmlns:a16="http://schemas.microsoft.com/office/drawing/2014/main" val="126758894"/>
                    </a:ext>
                  </a:extLst>
                </a:gridCol>
                <a:gridCol w="773141">
                  <a:extLst>
                    <a:ext uri="{9D8B030D-6E8A-4147-A177-3AD203B41FA5}">
                      <a16:colId xmlns:a16="http://schemas.microsoft.com/office/drawing/2014/main" val="3234638346"/>
                    </a:ext>
                  </a:extLst>
                </a:gridCol>
              </a:tblGrid>
              <a:tr h="571500">
                <a:tc>
                  <a:txBody>
                    <a:bodyPr/>
                    <a:lstStyle/>
                    <a:p>
                      <a:pPr algn="ctr" fontAlgn="ctr"/>
                      <a:r>
                        <a:rPr lang="en-US" sz="1100" b="1" i="0" u="none" strike="noStrike">
                          <a:solidFill>
                            <a:srgbClr val="000000"/>
                          </a:solidFill>
                          <a:effectLst/>
                          <a:latin typeface="Calibri" panose="020F0502020204030204" pitchFamily="34" charset="0"/>
                        </a:rPr>
                        <a:t>Wind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Solar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Storage-2hr Penetration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Incremental Portfolio Value (MW)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72537"/>
                  </a:ext>
                </a:extLst>
              </a:tr>
              <a:tr h="190500">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12,000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21768724"/>
                  </a:ext>
                </a:extLst>
              </a:tr>
              <a:tr h="190500">
                <a:tc>
                  <a:txBody>
                    <a:bodyPr/>
                    <a:lstStyle/>
                    <a:p>
                      <a:pPr algn="ctr" fontAlgn="b"/>
                      <a:r>
                        <a:rPr lang="en-US" sz="1100" b="0" i="0" u="none" strike="noStrike" dirty="0">
                          <a:solidFill>
                            <a:srgbClr val="000000"/>
                          </a:solidFill>
                          <a:effectLst/>
                          <a:latin typeface="Calibri" panose="020F0502020204030204" pitchFamily="34" charset="0"/>
                        </a:rPr>
                        <a:t>50,000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12,000</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a:noFill/>
                    </a:lnT>
                    <a:lnB>
                      <a:noFill/>
                    </a:lnB>
                  </a:tcPr>
                </a:tc>
                <a:extLst>
                  <a:ext uri="{0D108BD9-81ED-4DB2-BD59-A6C34878D82A}">
                    <a16:rowId xmlns:a16="http://schemas.microsoft.com/office/drawing/2014/main" val="2261068591"/>
                  </a:ext>
                </a:extLst>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12,000</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1,158</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4178073254"/>
                  </a:ext>
                </a:extLst>
              </a:tr>
              <a:tr h="190500">
                <a:tc>
                  <a:txBody>
                    <a:bodyPr/>
                    <a:lstStyle/>
                    <a:p>
                      <a:pPr algn="ctr" fontAlgn="b"/>
                      <a:r>
                        <a:rPr lang="en-US" sz="1100" b="0" i="0" u="none" strike="noStrike">
                          <a:solidFill>
                            <a:srgbClr val="000000"/>
                          </a:solidFill>
                          <a:effectLst/>
                          <a:latin typeface="Calibri" panose="020F0502020204030204" pitchFamily="34" charset="0"/>
                        </a:rPr>
                        <a:t>50,000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711815"/>
                  </a:ext>
                </a:extLst>
              </a:tr>
            </a:tbl>
          </a:graphicData>
        </a:graphic>
      </p:graphicFrame>
    </p:spTree>
    <p:extLst>
      <p:ext uri="{BB962C8B-B14F-4D97-AF65-F5344CB8AC3E}">
        <p14:creationId xmlns:p14="http://schemas.microsoft.com/office/powerpoint/2010/main" val="146071592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1E45E4-91BD-16F0-8860-5E6DD69EE0DC}"/>
              </a:ext>
            </a:extLst>
          </p:cNvPr>
          <p:cNvSpPr>
            <a:spLocks noGrp="1"/>
          </p:cNvSpPr>
          <p:nvPr>
            <p:ph type="title"/>
          </p:nvPr>
        </p:nvSpPr>
        <p:spPr/>
        <p:txBody>
          <a:bodyPr/>
          <a:lstStyle/>
          <a:p>
            <a:r>
              <a:rPr lang="en-US" dirty="0"/>
              <a:t>Winter Marginal ELCCs</a:t>
            </a:r>
          </a:p>
        </p:txBody>
      </p:sp>
      <p:pic>
        <p:nvPicPr>
          <p:cNvPr id="3" name="Picture 2">
            <a:extLst>
              <a:ext uri="{FF2B5EF4-FFF2-40B4-BE49-F238E27FC236}">
                <a16:creationId xmlns:a16="http://schemas.microsoft.com/office/drawing/2014/main" id="{5B2F89EF-5D36-91FF-87BF-51D353F3FA0C}"/>
              </a:ext>
            </a:extLst>
          </p:cNvPr>
          <p:cNvPicPr>
            <a:picLocks noChangeAspect="1"/>
          </p:cNvPicPr>
          <p:nvPr/>
        </p:nvPicPr>
        <p:blipFill>
          <a:blip r:embed="rId2"/>
          <a:stretch>
            <a:fillRect/>
          </a:stretch>
        </p:blipFill>
        <p:spPr>
          <a:xfrm>
            <a:off x="1353033" y="990388"/>
            <a:ext cx="6437934" cy="4877223"/>
          </a:xfrm>
          <a:prstGeom prst="rect">
            <a:avLst/>
          </a:prstGeom>
        </p:spPr>
      </p:pic>
    </p:spTree>
    <p:extLst>
      <p:ext uri="{BB962C8B-B14F-4D97-AF65-F5344CB8AC3E}">
        <p14:creationId xmlns:p14="http://schemas.microsoft.com/office/powerpoint/2010/main" val="285047654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FDC77E-C05D-D800-7383-B8E0F18185AD}"/>
              </a:ext>
            </a:extLst>
          </p:cNvPr>
          <p:cNvPicPr>
            <a:picLocks noChangeAspect="1"/>
          </p:cNvPicPr>
          <p:nvPr/>
        </p:nvPicPr>
        <p:blipFill>
          <a:blip r:embed="rId2"/>
          <a:stretch>
            <a:fillRect/>
          </a:stretch>
        </p:blipFill>
        <p:spPr>
          <a:xfrm>
            <a:off x="2940380" y="1346672"/>
            <a:ext cx="6160891" cy="4164655"/>
          </a:xfrm>
          <a:prstGeom prst="rect">
            <a:avLst/>
          </a:prstGeom>
        </p:spPr>
      </p:pic>
      <p:sp>
        <p:nvSpPr>
          <p:cNvPr id="5" name="Title 1">
            <a:extLst>
              <a:ext uri="{FF2B5EF4-FFF2-40B4-BE49-F238E27FC236}">
                <a16:creationId xmlns:a16="http://schemas.microsoft.com/office/drawing/2014/main" id="{11149971-CC36-E91B-8996-2E8FFD6A22FF}"/>
              </a:ext>
            </a:extLst>
          </p:cNvPr>
          <p:cNvSpPr>
            <a:spLocks noGrp="1"/>
          </p:cNvSpPr>
          <p:nvPr>
            <p:ph type="title"/>
          </p:nvPr>
        </p:nvSpPr>
        <p:spPr/>
        <p:txBody>
          <a:bodyPr/>
          <a:lstStyle/>
          <a:p>
            <a:r>
              <a:rPr lang="en-US" dirty="0"/>
              <a:t>Winter Resource Level Allocation - Integration Method</a:t>
            </a:r>
          </a:p>
        </p:txBody>
      </p:sp>
      <p:sp>
        <p:nvSpPr>
          <p:cNvPr id="2" name="TextBox 1">
            <a:extLst>
              <a:ext uri="{FF2B5EF4-FFF2-40B4-BE49-F238E27FC236}">
                <a16:creationId xmlns:a16="http://schemas.microsoft.com/office/drawing/2014/main" id="{8C67A2A0-8CE2-C6B9-8501-44149BFB3ED0}"/>
              </a:ext>
            </a:extLst>
          </p:cNvPr>
          <p:cNvSpPr txBox="1"/>
          <p:nvPr/>
        </p:nvSpPr>
        <p:spPr>
          <a:xfrm>
            <a:off x="176846" y="1208722"/>
            <a:ext cx="2674572" cy="3139321"/>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1800" b="1" dirty="0"/>
              <a:t>Integration method calculations for distinct portfolios in 500 MW steps</a:t>
            </a:r>
          </a:p>
          <a:p>
            <a:pPr marL="342900" indent="-342900">
              <a:buClr>
                <a:schemeClr val="accent1"/>
              </a:buClr>
              <a:buFont typeface="Wingdings" panose="05000000000000000000" pitchFamily="2" charset="2"/>
              <a:buChar char="§"/>
            </a:pPr>
            <a:r>
              <a:rPr lang="en-US" sz="1800" b="1" dirty="0"/>
              <a:t>Calculating contribution for each incremental addition for each portfolio produces more intuitive ELCC curves</a:t>
            </a:r>
          </a:p>
        </p:txBody>
      </p:sp>
      <p:graphicFrame>
        <p:nvGraphicFramePr>
          <p:cNvPr id="3" name="Table 2">
            <a:extLst>
              <a:ext uri="{FF2B5EF4-FFF2-40B4-BE49-F238E27FC236}">
                <a16:creationId xmlns:a16="http://schemas.microsoft.com/office/drawing/2014/main" id="{E7DD6E1F-F013-03AA-A415-F69DFDFE7C88}"/>
              </a:ext>
            </a:extLst>
          </p:cNvPr>
          <p:cNvGraphicFramePr>
            <a:graphicFrameLocks noGrp="1"/>
          </p:cNvGraphicFramePr>
          <p:nvPr>
            <p:extLst>
              <p:ext uri="{D42A27DB-BD31-4B8C-83A1-F6EECF244321}">
                <p14:modId xmlns:p14="http://schemas.microsoft.com/office/powerpoint/2010/main" val="2683124222"/>
              </p:ext>
            </p:extLst>
          </p:nvPr>
        </p:nvGraphicFramePr>
        <p:xfrm>
          <a:off x="176846" y="4490043"/>
          <a:ext cx="3035300" cy="1274445"/>
        </p:xfrm>
        <a:graphic>
          <a:graphicData uri="http://schemas.openxmlformats.org/drawingml/2006/table">
            <a:tbl>
              <a:tblPr/>
              <a:tblGrid>
                <a:gridCol w="837770">
                  <a:extLst>
                    <a:ext uri="{9D8B030D-6E8A-4147-A177-3AD203B41FA5}">
                      <a16:colId xmlns:a16="http://schemas.microsoft.com/office/drawing/2014/main" val="1705712848"/>
                    </a:ext>
                  </a:extLst>
                </a:gridCol>
                <a:gridCol w="649749">
                  <a:extLst>
                    <a:ext uri="{9D8B030D-6E8A-4147-A177-3AD203B41FA5}">
                      <a16:colId xmlns:a16="http://schemas.microsoft.com/office/drawing/2014/main" val="1627273084"/>
                    </a:ext>
                  </a:extLst>
                </a:gridCol>
                <a:gridCol w="723144">
                  <a:extLst>
                    <a:ext uri="{9D8B030D-6E8A-4147-A177-3AD203B41FA5}">
                      <a16:colId xmlns:a16="http://schemas.microsoft.com/office/drawing/2014/main" val="3607104681"/>
                    </a:ext>
                  </a:extLst>
                </a:gridCol>
                <a:gridCol w="824637">
                  <a:extLst>
                    <a:ext uri="{9D8B030D-6E8A-4147-A177-3AD203B41FA5}">
                      <a16:colId xmlns:a16="http://schemas.microsoft.com/office/drawing/2014/main" val="1075721900"/>
                    </a:ext>
                  </a:extLst>
                </a:gridCol>
              </a:tblGrid>
              <a:tr h="381000">
                <a:tc>
                  <a:txBody>
                    <a:bodyPr/>
                    <a:lstStyle/>
                    <a:p>
                      <a:pPr algn="ctr" fontAlgn="b"/>
                      <a:r>
                        <a:rPr lang="en-US" sz="1100" b="1" i="0" u="none" strike="noStrike" dirty="0">
                          <a:solidFill>
                            <a:srgbClr val="000000"/>
                          </a:solidFill>
                          <a:effectLst/>
                          <a:latin typeface="Calibri" panose="020F0502020204030204" pitchFamily="34" charset="0"/>
                        </a:rPr>
                        <a:t> Resource Class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Installed Capacity (MW)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Delta Allocation</a:t>
                      </a:r>
                    </a:p>
                    <a:p>
                      <a:pPr algn="ctr" fontAlgn="b"/>
                      <a:r>
                        <a:rPr lang="en-US" sz="1100" b="1" i="0" u="none" strike="noStrike" dirty="0">
                          <a:solidFill>
                            <a:srgbClr val="000000"/>
                          </a:solidFill>
                          <a:effectLst/>
                          <a:latin typeface="Calibri" panose="020F0502020204030204" pitchFamily="34" charset="0"/>
                        </a:rPr>
                        <a:t>(MW)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Integration Allocation</a:t>
                      </a:r>
                    </a:p>
                    <a:p>
                      <a:pPr algn="ctr" fontAlgn="b"/>
                      <a:r>
                        <a:rPr lang="en-US" sz="1100" b="1" i="0" u="none" strike="noStrike" dirty="0">
                          <a:solidFill>
                            <a:srgbClr val="000000"/>
                          </a:solidFill>
                          <a:effectLst/>
                          <a:latin typeface="Calibri" panose="020F0502020204030204" pitchFamily="34" charset="0"/>
                        </a:rPr>
                        <a:t>(MW)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01303"/>
                  </a:ext>
                </a:extLst>
              </a:tr>
              <a:tr h="190500">
                <a:tc>
                  <a:txBody>
                    <a:bodyPr/>
                    <a:lstStyle/>
                    <a:p>
                      <a:pPr algn="ctr" fontAlgn="b"/>
                      <a:r>
                        <a:rPr lang="en-US" sz="1100" b="0" i="0" u="none" strike="noStrike">
                          <a:solidFill>
                            <a:srgbClr val="000000"/>
                          </a:solidFill>
                          <a:effectLst/>
                          <a:latin typeface="Calibri" panose="020F0502020204030204" pitchFamily="34" charset="0"/>
                        </a:rPr>
                        <a:t> Solar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36,000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2,482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2,396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8256930"/>
                  </a:ext>
                </a:extLst>
              </a:tr>
              <a:tr h="190500">
                <a:tc>
                  <a:txBody>
                    <a:bodyPr/>
                    <a:lstStyle/>
                    <a:p>
                      <a:pPr algn="ctr" fontAlgn="b"/>
                      <a:r>
                        <a:rPr lang="en-US" sz="1100" b="0" i="0" u="none" strike="noStrike" dirty="0">
                          <a:solidFill>
                            <a:srgbClr val="000000"/>
                          </a:solidFill>
                          <a:effectLst/>
                          <a:latin typeface="Calibri" panose="020F0502020204030204" pitchFamily="34" charset="0"/>
                        </a:rPr>
                        <a:t> Storage-2hr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9,000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3,661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4,685 </a:t>
                      </a:r>
                    </a:p>
                  </a:txBody>
                  <a:tcPr marL="9525" marR="9525" marT="9525" marB="0" anchor="ctr">
                    <a:lnL>
                      <a:noFill/>
                    </a:lnL>
                    <a:lnR>
                      <a:noFill/>
                    </a:lnR>
                    <a:lnT>
                      <a:noFill/>
                    </a:lnT>
                    <a:lnB>
                      <a:noFill/>
                    </a:lnB>
                  </a:tcPr>
                </a:tc>
                <a:extLst>
                  <a:ext uri="{0D108BD9-81ED-4DB2-BD59-A6C34878D82A}">
                    <a16:rowId xmlns:a16="http://schemas.microsoft.com/office/drawing/2014/main" val="2839867548"/>
                  </a:ext>
                </a:extLst>
              </a:tr>
              <a:tr h="190500">
                <a:tc>
                  <a:txBody>
                    <a:bodyPr/>
                    <a:lstStyle/>
                    <a:p>
                      <a:pPr algn="ctr" fontAlgn="b"/>
                      <a:r>
                        <a:rPr lang="en-US" sz="1100" b="0" i="0" u="none" strike="noStrike">
                          <a:solidFill>
                            <a:srgbClr val="000000"/>
                          </a:solidFill>
                          <a:effectLst/>
                          <a:latin typeface="Calibri" panose="020F0502020204030204" pitchFamily="34" charset="0"/>
                        </a:rPr>
                        <a:t> Wind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45,000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8,577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7,640 </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688725102"/>
                  </a:ext>
                </a:extLst>
              </a:tr>
              <a:tr h="190500">
                <a:tc>
                  <a:txBody>
                    <a:bodyPr/>
                    <a:lstStyle/>
                    <a:p>
                      <a:pPr algn="ctr" fontAlgn="b"/>
                      <a:r>
                        <a:rPr lang="en-US" sz="1100" b="0" i="0" u="none" strike="noStrike">
                          <a:solidFill>
                            <a:srgbClr val="000000"/>
                          </a:solidFill>
                          <a:effectLst/>
                          <a:latin typeface="Calibri" panose="020F0502020204030204" pitchFamily="34" charset="0"/>
                        </a:rPr>
                        <a:t> Porfolio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90,000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14,721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14,721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53621"/>
                  </a:ext>
                </a:extLst>
              </a:tr>
            </a:tbl>
          </a:graphicData>
        </a:graphic>
      </p:graphicFrame>
    </p:spTree>
    <p:extLst>
      <p:ext uri="{BB962C8B-B14F-4D97-AF65-F5344CB8AC3E}">
        <p14:creationId xmlns:p14="http://schemas.microsoft.com/office/powerpoint/2010/main" val="153248941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1300-2FD1-7E7A-CC91-8E4270240ED0}"/>
              </a:ext>
            </a:extLst>
          </p:cNvPr>
          <p:cNvSpPr>
            <a:spLocks noGrp="1"/>
          </p:cNvSpPr>
          <p:nvPr>
            <p:ph type="title"/>
          </p:nvPr>
        </p:nvSpPr>
        <p:spPr/>
        <p:txBody>
          <a:bodyPr/>
          <a:lstStyle/>
          <a:p>
            <a:r>
              <a:rPr lang="en-US" dirty="0"/>
              <a:t>Technology/Location Specific Results</a:t>
            </a:r>
          </a:p>
        </p:txBody>
      </p:sp>
      <p:graphicFrame>
        <p:nvGraphicFramePr>
          <p:cNvPr id="4" name="Table 3">
            <a:extLst>
              <a:ext uri="{FF2B5EF4-FFF2-40B4-BE49-F238E27FC236}">
                <a16:creationId xmlns:a16="http://schemas.microsoft.com/office/drawing/2014/main" id="{506E9FAB-2C8D-4BC8-3EC9-57113A18B38C}"/>
              </a:ext>
            </a:extLst>
          </p:cNvPr>
          <p:cNvGraphicFramePr>
            <a:graphicFrameLocks noGrp="1"/>
          </p:cNvGraphicFramePr>
          <p:nvPr>
            <p:extLst>
              <p:ext uri="{D42A27DB-BD31-4B8C-83A1-F6EECF244321}">
                <p14:modId xmlns:p14="http://schemas.microsoft.com/office/powerpoint/2010/main" val="1164004529"/>
              </p:ext>
            </p:extLst>
          </p:nvPr>
        </p:nvGraphicFramePr>
        <p:xfrm>
          <a:off x="1683997" y="1537335"/>
          <a:ext cx="5776005" cy="3188970"/>
        </p:xfrm>
        <a:graphic>
          <a:graphicData uri="http://schemas.openxmlformats.org/drawingml/2006/table">
            <a:tbl>
              <a:tblPr>
                <a:tableStyleId>{5C22544A-7EE6-4342-B048-85BDC9FD1C3A}</a:tableStyleId>
              </a:tblPr>
              <a:tblGrid>
                <a:gridCol w="746805">
                  <a:extLst>
                    <a:ext uri="{9D8B030D-6E8A-4147-A177-3AD203B41FA5}">
                      <a16:colId xmlns:a16="http://schemas.microsoft.com/office/drawing/2014/main" val="3274271626"/>
                    </a:ext>
                  </a:extLst>
                </a:gridCol>
                <a:gridCol w="1737360">
                  <a:extLst>
                    <a:ext uri="{9D8B030D-6E8A-4147-A177-3AD203B41FA5}">
                      <a16:colId xmlns:a16="http://schemas.microsoft.com/office/drawing/2014/main" val="3928831205"/>
                    </a:ext>
                  </a:extLst>
                </a:gridCol>
                <a:gridCol w="1097280">
                  <a:extLst>
                    <a:ext uri="{9D8B030D-6E8A-4147-A177-3AD203B41FA5}">
                      <a16:colId xmlns:a16="http://schemas.microsoft.com/office/drawing/2014/main" val="3174844833"/>
                    </a:ext>
                  </a:extLst>
                </a:gridCol>
                <a:gridCol w="1097280">
                  <a:extLst>
                    <a:ext uri="{9D8B030D-6E8A-4147-A177-3AD203B41FA5}">
                      <a16:colId xmlns:a16="http://schemas.microsoft.com/office/drawing/2014/main" val="1356225280"/>
                    </a:ext>
                  </a:extLst>
                </a:gridCol>
                <a:gridCol w="1097280">
                  <a:extLst>
                    <a:ext uri="{9D8B030D-6E8A-4147-A177-3AD203B41FA5}">
                      <a16:colId xmlns:a16="http://schemas.microsoft.com/office/drawing/2014/main" val="4161767961"/>
                    </a:ext>
                  </a:extLst>
                </a:gridCol>
              </a:tblGrid>
              <a:tr h="200025">
                <a:tc>
                  <a:txBody>
                    <a:bodyPr/>
                    <a:lstStyle/>
                    <a:p>
                      <a:pPr algn="ctr" fontAlgn="b"/>
                      <a:r>
                        <a:rPr lang="en-US" sz="1100" u="none" strike="noStrike" dirty="0">
                          <a:effectLst/>
                          <a:latin typeface="+mn-lt"/>
                        </a:rPr>
                        <a:t> </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n-lt"/>
                        </a:rPr>
                        <a:t> Technology</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n-lt"/>
                        </a:rPr>
                        <a:t>Summer ELCC (%)</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n-lt"/>
                        </a:rPr>
                        <a:t>Winter ELCC (%)</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mn-lt"/>
                        </a:rPr>
                        <a:t>2024 Penetration (MW)</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374030"/>
                  </a:ext>
                </a:extLst>
              </a:tr>
              <a:tr h="190500">
                <a:tc rowSpan="7">
                  <a:txBody>
                    <a:bodyPr/>
                    <a:lstStyle/>
                    <a:p>
                      <a:pPr algn="ctr"/>
                      <a:r>
                        <a:rPr lang="en-US" sz="1100" dirty="0">
                          <a:latin typeface="+mn-lt"/>
                        </a:rPr>
                        <a:t>First In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n-lt"/>
                        </a:rPr>
                        <a:t>Wind-C</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100" u="none" strike="noStrike" dirty="0">
                          <a:effectLst/>
                          <a:latin typeface="+mn-lt"/>
                        </a:rPr>
                        <a:t>33.8%</a:t>
                      </a:r>
                      <a:endParaRPr lang="en-US" sz="11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100" b="0" i="0" u="none" strike="noStrike" dirty="0">
                          <a:solidFill>
                            <a:srgbClr val="000000"/>
                          </a:solidFill>
                          <a:effectLst/>
                          <a:latin typeface="+mn-lt"/>
                        </a:rPr>
                        <a:t>55.1%</a:t>
                      </a: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endParaRPr lang="en-US" sz="11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accent4"/>
                    </a:solidFill>
                  </a:tcPr>
                </a:tc>
                <a:extLst>
                  <a:ext uri="{0D108BD9-81ED-4DB2-BD59-A6C34878D82A}">
                    <a16:rowId xmlns:a16="http://schemas.microsoft.com/office/drawing/2014/main" val="3952489529"/>
                  </a:ext>
                </a:extLst>
              </a:tr>
              <a:tr h="190500">
                <a:tc vMerge="1">
                  <a:txBody>
                    <a:bodyPr/>
                    <a:lstStyle/>
                    <a:p>
                      <a:endParaRPr lang="en-US"/>
                    </a:p>
                  </a:txBody>
                  <a:tcPr/>
                </a:tc>
                <a:tc>
                  <a:txBody>
                    <a:bodyPr/>
                    <a:lstStyle/>
                    <a:p>
                      <a:pPr algn="ctr" fontAlgn="b"/>
                      <a:r>
                        <a:rPr lang="en-US" sz="1100" u="none" strike="noStrike" dirty="0">
                          <a:effectLst/>
                          <a:latin typeface="+mn-lt"/>
                        </a:rPr>
                        <a:t>Wind-O</a:t>
                      </a:r>
                      <a:endParaRPr lang="en-US" sz="1100" b="1"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33.8%</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r>
                        <a:rPr lang="en-US" sz="1100" b="0" i="0" u="none" strike="noStrike" dirty="0">
                          <a:solidFill>
                            <a:srgbClr val="000000"/>
                          </a:solidFill>
                          <a:effectLst/>
                          <a:latin typeface="+mn-lt"/>
                        </a:rPr>
                        <a:t>23.4%</a:t>
                      </a:r>
                    </a:p>
                  </a:txBody>
                  <a:tcPr marL="9525" marR="9525" marT="9525" marB="0" anchor="ctr">
                    <a:no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3984862184"/>
                  </a:ext>
                </a:extLst>
              </a:tr>
              <a:tr h="190500">
                <a:tc vMerge="1">
                  <a:txBody>
                    <a:bodyPr/>
                    <a:lstStyle/>
                    <a:p>
                      <a:endParaRPr lang="en-US"/>
                    </a:p>
                  </a:txBody>
                  <a:tcPr/>
                </a:tc>
                <a:tc>
                  <a:txBody>
                    <a:bodyPr/>
                    <a:lstStyle/>
                    <a:p>
                      <a:pPr algn="ctr" fontAlgn="b"/>
                      <a:r>
                        <a:rPr lang="en-US" sz="1100" u="none" strike="noStrike" dirty="0">
                          <a:effectLst/>
                          <a:latin typeface="+mn-lt"/>
                        </a:rPr>
                        <a:t>Wind-P</a:t>
                      </a:r>
                      <a:endParaRPr lang="en-US" sz="1100" b="1"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33.5%</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mn-lt"/>
                        </a:rPr>
                        <a:t>20.7%</a:t>
                      </a:r>
                    </a:p>
                  </a:txBody>
                  <a:tcPr marL="9525" marR="9525" marT="9525" marB="0" anchor="ctr">
                    <a:solidFill>
                      <a:schemeClr val="bg1">
                        <a:lumMod val="85000"/>
                      </a:schemeClr>
                    </a:solid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1106888573"/>
                  </a:ext>
                </a:extLst>
              </a:tr>
              <a:tr h="190500">
                <a:tc vMerge="1">
                  <a:txBody>
                    <a:bodyPr/>
                    <a:lstStyle/>
                    <a:p>
                      <a:endParaRPr lang="en-US"/>
                    </a:p>
                  </a:txBody>
                  <a:tcPr/>
                </a:tc>
                <a:tc>
                  <a:txBody>
                    <a:bodyPr/>
                    <a:lstStyle/>
                    <a:p>
                      <a:pPr algn="ctr" fontAlgn="b"/>
                      <a:r>
                        <a:rPr lang="en-US" sz="1100" u="none" strike="noStrike" dirty="0">
                          <a:effectLst/>
                          <a:latin typeface="+mn-lt"/>
                        </a:rPr>
                        <a:t>Solar Non-West</a:t>
                      </a:r>
                      <a:endParaRPr lang="en-US" sz="1100" b="1"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68.3%</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24.6%</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3547460715"/>
                  </a:ext>
                </a:extLst>
              </a:tr>
              <a:tr h="190500">
                <a:tc vMerge="1">
                  <a:txBody>
                    <a:bodyPr/>
                    <a:lstStyle/>
                    <a:p>
                      <a:endParaRPr lang="en-US"/>
                    </a:p>
                  </a:txBody>
                  <a:tcPr/>
                </a:tc>
                <a:tc>
                  <a:txBody>
                    <a:bodyPr/>
                    <a:lstStyle/>
                    <a:p>
                      <a:pPr algn="ctr" fontAlgn="b"/>
                      <a:r>
                        <a:rPr lang="en-US" sz="1100" u="none" strike="noStrike" dirty="0">
                          <a:effectLst/>
                          <a:latin typeface="+mn-lt"/>
                        </a:rPr>
                        <a:t>Solar West</a:t>
                      </a:r>
                      <a:endParaRPr lang="en-US" sz="1100" b="1"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75.6%</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20.7%</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11981545"/>
                  </a:ext>
                </a:extLst>
              </a:tr>
              <a:tr h="190500">
                <a:tc vMerge="1">
                  <a:txBody>
                    <a:bodyPr/>
                    <a:lstStyle/>
                    <a:p>
                      <a:endParaRPr lang="en-US"/>
                    </a:p>
                  </a:txBody>
                  <a:tcPr/>
                </a:tc>
                <a:tc>
                  <a:txBody>
                    <a:bodyPr/>
                    <a:lstStyle/>
                    <a:p>
                      <a:pPr algn="ctr" fontAlgn="b"/>
                      <a:r>
                        <a:rPr lang="en-US" sz="1100" u="none" strike="noStrike" dirty="0">
                          <a:effectLst/>
                          <a:latin typeface="+mn-lt"/>
                        </a:rPr>
                        <a:t>Solar Tracking</a:t>
                      </a:r>
                      <a:endParaRPr lang="en-US" sz="1100" b="1"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a:effectLst/>
                          <a:latin typeface="+mn-lt"/>
                        </a:rPr>
                        <a:t>72.3%</a:t>
                      </a:r>
                      <a:endParaRPr lang="en-US" sz="1100" b="0" i="0" u="none" strike="noStrike">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23.5%</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3195506127"/>
                  </a:ext>
                </a:extLst>
              </a:tr>
              <a:tr h="190500">
                <a:tc vMerge="1">
                  <a:txBody>
                    <a:bodyPr/>
                    <a:lstStyle/>
                    <a:p>
                      <a:endParaRPr lang="en-US"/>
                    </a:p>
                  </a:txBody>
                  <a:tcPr/>
                </a:tc>
                <a:tc>
                  <a:txBody>
                    <a:bodyPr/>
                    <a:lstStyle/>
                    <a:p>
                      <a:pPr algn="ctr" fontAlgn="b"/>
                      <a:r>
                        <a:rPr lang="en-US" sz="1100" u="none" strike="noStrike" dirty="0">
                          <a:effectLst/>
                          <a:latin typeface="+mn-lt"/>
                        </a:rPr>
                        <a:t>Solar DGPV</a:t>
                      </a:r>
                      <a:endParaRPr lang="en-US" sz="11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latin typeface="+mn-lt"/>
                        </a:rPr>
                        <a:t>43.2%</a:t>
                      </a:r>
                      <a:endParaRPr lang="en-US" sz="11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latin typeface="+mn-lt"/>
                        </a:rPr>
                        <a:t>17.2%</a:t>
                      </a:r>
                      <a:endParaRPr lang="en-US" sz="11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11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16088297"/>
                  </a:ext>
                </a:extLst>
              </a:tr>
              <a:tr h="190500">
                <a:tc rowSpan="7">
                  <a:txBody>
                    <a:bodyPr/>
                    <a:lstStyle/>
                    <a:p>
                      <a:pPr algn="ctr"/>
                      <a:r>
                        <a:rPr lang="en-US" sz="1100" dirty="0">
                          <a:latin typeface="+mn-lt"/>
                        </a:rPr>
                        <a:t>Last In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n-lt"/>
                        </a:rPr>
                        <a:t>Wind-C</a:t>
                      </a:r>
                      <a:endParaRPr lang="en-US" sz="11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100" u="none" strike="noStrike" dirty="0">
                          <a:effectLst/>
                          <a:latin typeface="+mn-lt"/>
                        </a:rPr>
                        <a:t>21.8%</a:t>
                      </a:r>
                      <a:endParaRPr lang="en-US" sz="11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100" b="0" i="0" u="none" strike="noStrike" dirty="0">
                          <a:solidFill>
                            <a:srgbClr val="000000"/>
                          </a:solidFill>
                          <a:effectLst/>
                          <a:latin typeface="+mn-lt"/>
                        </a:rPr>
                        <a:t>49.1%</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100" b="0" i="0" u="none" strike="noStrike" dirty="0">
                          <a:solidFill>
                            <a:srgbClr val="000000"/>
                          </a:solidFill>
                          <a:effectLst/>
                          <a:latin typeface="+mn-lt"/>
                        </a:rPr>
                        <a:t>5,900</a:t>
                      </a: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29952162"/>
                  </a:ext>
                </a:extLst>
              </a:tr>
              <a:tr h="190500">
                <a:tc vMerge="1">
                  <a:txBody>
                    <a:bodyPr/>
                    <a:lstStyle/>
                    <a:p>
                      <a:endParaRPr lang="en-US"/>
                    </a:p>
                  </a:txBody>
                  <a:tcPr/>
                </a:tc>
                <a:tc>
                  <a:txBody>
                    <a:bodyPr/>
                    <a:lstStyle/>
                    <a:p>
                      <a:pPr algn="ctr" fontAlgn="b"/>
                      <a:r>
                        <a:rPr lang="en-US" sz="1100" u="none" strike="noStrike" dirty="0">
                          <a:effectLst/>
                          <a:latin typeface="+mn-lt"/>
                        </a:rPr>
                        <a:t>Wind-O</a:t>
                      </a:r>
                      <a:endParaRPr lang="en-US" sz="1100" b="1"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14.9%</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mn-lt"/>
                        </a:rPr>
                        <a:t>12.6%</a:t>
                      </a: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mn-lt"/>
                        </a:rPr>
                        <a:t>29,233</a:t>
                      </a:r>
                    </a:p>
                  </a:txBody>
                  <a:tcPr marL="9525" marR="9525" marT="9525" marB="0" anchor="ctr">
                    <a:solidFill>
                      <a:schemeClr val="bg1">
                        <a:lumMod val="85000"/>
                      </a:schemeClr>
                    </a:solidFill>
                  </a:tcPr>
                </a:tc>
                <a:extLst>
                  <a:ext uri="{0D108BD9-81ED-4DB2-BD59-A6C34878D82A}">
                    <a16:rowId xmlns:a16="http://schemas.microsoft.com/office/drawing/2014/main" val="3145166988"/>
                  </a:ext>
                </a:extLst>
              </a:tr>
              <a:tr h="190500">
                <a:tc vMerge="1">
                  <a:txBody>
                    <a:bodyPr/>
                    <a:lstStyle/>
                    <a:p>
                      <a:endParaRPr lang="en-US"/>
                    </a:p>
                  </a:txBody>
                  <a:tcPr/>
                </a:tc>
                <a:tc>
                  <a:txBody>
                    <a:bodyPr/>
                    <a:lstStyle/>
                    <a:p>
                      <a:pPr algn="ctr" fontAlgn="b"/>
                      <a:r>
                        <a:rPr lang="en-US" sz="1100" u="none" strike="noStrike" dirty="0">
                          <a:effectLst/>
                          <a:latin typeface="+mn-lt"/>
                        </a:rPr>
                        <a:t>Wind-P</a:t>
                      </a:r>
                      <a:endParaRPr lang="en-US" sz="1100" b="1"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21.8%</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r>
                        <a:rPr lang="en-US" sz="1100" b="0" i="0" u="none" strike="noStrike" dirty="0">
                          <a:solidFill>
                            <a:srgbClr val="000000"/>
                          </a:solidFill>
                          <a:effectLst/>
                          <a:latin typeface="+mn-lt"/>
                        </a:rPr>
                        <a:t>13.9%</a:t>
                      </a:r>
                    </a:p>
                  </a:txBody>
                  <a:tcPr marL="9525" marR="9525" marT="9525" marB="0" anchor="ctr">
                    <a:noFill/>
                  </a:tcPr>
                </a:tc>
                <a:tc>
                  <a:txBody>
                    <a:bodyPr/>
                    <a:lstStyle/>
                    <a:p>
                      <a:pPr algn="ctr" fontAlgn="b"/>
                      <a:r>
                        <a:rPr lang="en-US" sz="1100" b="0" i="0" u="none" strike="noStrike" dirty="0">
                          <a:solidFill>
                            <a:srgbClr val="000000"/>
                          </a:solidFill>
                          <a:effectLst/>
                          <a:latin typeface="+mn-lt"/>
                        </a:rPr>
                        <a:t>4,903</a:t>
                      </a:r>
                    </a:p>
                  </a:txBody>
                  <a:tcPr marL="9525" marR="9525" marT="9525" marB="0" anchor="ctr">
                    <a:noFill/>
                  </a:tcPr>
                </a:tc>
                <a:extLst>
                  <a:ext uri="{0D108BD9-81ED-4DB2-BD59-A6C34878D82A}">
                    <a16:rowId xmlns:a16="http://schemas.microsoft.com/office/drawing/2014/main" val="2668734380"/>
                  </a:ext>
                </a:extLst>
              </a:tr>
              <a:tr h="190500">
                <a:tc vMerge="1">
                  <a:txBody>
                    <a:bodyPr/>
                    <a:lstStyle/>
                    <a:p>
                      <a:endParaRPr lang="en-US"/>
                    </a:p>
                  </a:txBody>
                  <a:tcPr/>
                </a:tc>
                <a:tc>
                  <a:txBody>
                    <a:bodyPr/>
                    <a:lstStyle/>
                    <a:p>
                      <a:pPr algn="ctr" fontAlgn="b"/>
                      <a:r>
                        <a:rPr lang="en-US" sz="1100" u="none" strike="noStrike" dirty="0">
                          <a:effectLst/>
                          <a:latin typeface="+mn-lt"/>
                        </a:rPr>
                        <a:t>Solar Non-West</a:t>
                      </a:r>
                      <a:endParaRPr lang="en-US" sz="1100" b="1"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3.5%</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0.0%</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mn-lt"/>
                        </a:rPr>
                        <a:t>20,856</a:t>
                      </a:r>
                    </a:p>
                  </a:txBody>
                  <a:tcPr marL="9525" marR="9525" marT="9525" marB="0" anchor="ctr">
                    <a:solidFill>
                      <a:schemeClr val="bg1">
                        <a:lumMod val="85000"/>
                      </a:schemeClr>
                    </a:solidFill>
                  </a:tcPr>
                </a:tc>
                <a:extLst>
                  <a:ext uri="{0D108BD9-81ED-4DB2-BD59-A6C34878D82A}">
                    <a16:rowId xmlns:a16="http://schemas.microsoft.com/office/drawing/2014/main" val="290170425"/>
                  </a:ext>
                </a:extLst>
              </a:tr>
              <a:tr h="190500">
                <a:tc vMerge="1">
                  <a:txBody>
                    <a:bodyPr/>
                    <a:lstStyle/>
                    <a:p>
                      <a:endParaRPr lang="en-US"/>
                    </a:p>
                  </a:txBody>
                  <a:tcPr/>
                </a:tc>
                <a:tc>
                  <a:txBody>
                    <a:bodyPr/>
                    <a:lstStyle/>
                    <a:p>
                      <a:pPr algn="ctr" fontAlgn="b"/>
                      <a:r>
                        <a:rPr lang="en-US" sz="1100" u="none" strike="noStrike" dirty="0">
                          <a:effectLst/>
                          <a:latin typeface="+mn-lt"/>
                        </a:rPr>
                        <a:t>Solar West</a:t>
                      </a:r>
                      <a:endParaRPr lang="en-US" sz="1100" b="1"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8.7%</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r>
                        <a:rPr lang="en-US" sz="1100" u="none" strike="noStrike" dirty="0">
                          <a:effectLst/>
                          <a:latin typeface="+mn-lt"/>
                        </a:rPr>
                        <a:t>0.0%</a:t>
                      </a:r>
                      <a:endParaRPr lang="en-US" sz="1100" b="0" i="0" u="none" strike="noStrike" dirty="0">
                        <a:solidFill>
                          <a:srgbClr val="000000"/>
                        </a:solidFill>
                        <a:effectLst/>
                        <a:latin typeface="+mn-lt"/>
                      </a:endParaRPr>
                    </a:p>
                  </a:txBody>
                  <a:tcPr marL="9525" marR="9525" marT="9525" marB="0" anchor="ctr">
                    <a:noFill/>
                  </a:tcPr>
                </a:tc>
                <a:tc>
                  <a:txBody>
                    <a:bodyPr/>
                    <a:lstStyle/>
                    <a:p>
                      <a:pPr algn="ctr" fontAlgn="b"/>
                      <a:r>
                        <a:rPr lang="en-US" sz="1100" b="0" i="0" u="none" strike="noStrike" dirty="0">
                          <a:solidFill>
                            <a:srgbClr val="000000"/>
                          </a:solidFill>
                          <a:effectLst/>
                          <a:latin typeface="+mn-lt"/>
                        </a:rPr>
                        <a:t>14,095</a:t>
                      </a:r>
                    </a:p>
                  </a:txBody>
                  <a:tcPr marL="9525" marR="9525" marT="9525" marB="0" anchor="ctr">
                    <a:noFill/>
                  </a:tcPr>
                </a:tc>
                <a:extLst>
                  <a:ext uri="{0D108BD9-81ED-4DB2-BD59-A6C34878D82A}">
                    <a16:rowId xmlns:a16="http://schemas.microsoft.com/office/drawing/2014/main" val="2830553627"/>
                  </a:ext>
                </a:extLst>
              </a:tr>
              <a:tr h="190500">
                <a:tc vMerge="1">
                  <a:txBody>
                    <a:bodyPr/>
                    <a:lstStyle/>
                    <a:p>
                      <a:endParaRPr lang="en-US"/>
                    </a:p>
                  </a:txBody>
                  <a:tcPr/>
                </a:tc>
                <a:tc>
                  <a:txBody>
                    <a:bodyPr/>
                    <a:lstStyle/>
                    <a:p>
                      <a:pPr algn="ctr" fontAlgn="b"/>
                      <a:r>
                        <a:rPr lang="en-US" sz="1100" u="none" strike="noStrike" dirty="0">
                          <a:effectLst/>
                          <a:latin typeface="+mn-lt"/>
                        </a:rPr>
                        <a:t>Solar Tracking</a:t>
                      </a:r>
                      <a:endParaRPr lang="en-US" sz="1100" b="1"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6.1%</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r>
                        <a:rPr lang="en-US" sz="1100" u="none" strike="noStrike" dirty="0">
                          <a:effectLst/>
                          <a:latin typeface="+mn-lt"/>
                        </a:rPr>
                        <a:t>0.0%</a:t>
                      </a:r>
                      <a:endParaRPr lang="en-US" sz="1100" b="0" i="0" u="none" strike="noStrike" dirty="0">
                        <a:solidFill>
                          <a:srgbClr val="000000"/>
                        </a:solidFill>
                        <a:effectLst/>
                        <a:latin typeface="+mn-lt"/>
                      </a:endParaRPr>
                    </a:p>
                  </a:txBody>
                  <a:tcPr marL="9525" marR="9525" marT="9525" marB="0" anchor="ctr">
                    <a:solidFill>
                      <a:schemeClr val="bg1">
                        <a:lumMod val="85000"/>
                      </a:schemeClr>
                    </a:solidFill>
                  </a:tcPr>
                </a:tc>
                <a:tc>
                  <a:txBody>
                    <a:bodyPr/>
                    <a:lstStyle/>
                    <a:p>
                      <a:pPr algn="ctr" fontAlgn="b"/>
                      <a:endParaRPr lang="en-US" sz="1100" b="0" i="0" u="none" strike="noStrike" dirty="0">
                        <a:solidFill>
                          <a:srgbClr val="000000"/>
                        </a:solidFill>
                        <a:effectLst/>
                        <a:latin typeface="+mn-lt"/>
                      </a:endParaRPr>
                    </a:p>
                  </a:txBody>
                  <a:tcPr marL="9525" marR="9525" marT="9525" marB="0" anchor="ctr">
                    <a:solidFill>
                      <a:schemeClr val="accent4"/>
                    </a:solidFill>
                  </a:tcPr>
                </a:tc>
                <a:extLst>
                  <a:ext uri="{0D108BD9-81ED-4DB2-BD59-A6C34878D82A}">
                    <a16:rowId xmlns:a16="http://schemas.microsoft.com/office/drawing/2014/main" val="523460327"/>
                  </a:ext>
                </a:extLst>
              </a:tr>
              <a:tr h="200025">
                <a:tc vMerge="1">
                  <a:txBody>
                    <a:bodyPr/>
                    <a:lstStyle/>
                    <a:p>
                      <a:endParaRPr lang="en-US"/>
                    </a:p>
                  </a:txBody>
                  <a:tcPr/>
                </a:tc>
                <a:tc>
                  <a:txBody>
                    <a:bodyPr/>
                    <a:lstStyle/>
                    <a:p>
                      <a:pPr algn="ctr" fontAlgn="b"/>
                      <a:r>
                        <a:rPr lang="en-US" sz="1100" u="none" strike="noStrike" dirty="0">
                          <a:effectLst/>
                          <a:latin typeface="+mn-lt"/>
                        </a:rPr>
                        <a:t>Solar DGPV</a:t>
                      </a:r>
                      <a:endParaRPr lang="en-US" sz="11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mn-lt"/>
                        </a:rPr>
                        <a:t>2.3%</a:t>
                      </a:r>
                      <a:endParaRPr lang="en-US" sz="1100" b="0"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n-lt"/>
                        </a:rPr>
                        <a:t>0.0%</a:t>
                      </a:r>
                      <a:endParaRPr lang="en-US" sz="11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75641711"/>
                  </a:ext>
                </a:extLst>
              </a:tr>
            </a:tbl>
          </a:graphicData>
        </a:graphic>
      </p:graphicFrame>
    </p:spTree>
    <p:extLst>
      <p:ext uri="{BB962C8B-B14F-4D97-AF65-F5344CB8AC3E}">
        <p14:creationId xmlns:p14="http://schemas.microsoft.com/office/powerpoint/2010/main" val="24064312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B8330-7BCA-02F5-0583-597C8159E906}"/>
              </a:ext>
            </a:extLst>
          </p:cNvPr>
          <p:cNvSpPr>
            <a:spLocks noGrp="1"/>
          </p:cNvSpPr>
          <p:nvPr>
            <p:ph type="title"/>
          </p:nvPr>
        </p:nvSpPr>
        <p:spPr/>
        <p:txBody>
          <a:bodyPr/>
          <a:lstStyle/>
          <a:p>
            <a:r>
              <a:rPr lang="en-US" dirty="0"/>
              <a:t>Solar Technology Allocation by Season</a:t>
            </a:r>
          </a:p>
        </p:txBody>
      </p:sp>
      <p:pic>
        <p:nvPicPr>
          <p:cNvPr id="3" name="Picture 2">
            <a:extLst>
              <a:ext uri="{FF2B5EF4-FFF2-40B4-BE49-F238E27FC236}">
                <a16:creationId xmlns:a16="http://schemas.microsoft.com/office/drawing/2014/main" id="{B9E22B2B-6F8B-1209-D216-C47191CDD154}"/>
              </a:ext>
            </a:extLst>
          </p:cNvPr>
          <p:cNvPicPr>
            <a:picLocks noChangeAspect="1"/>
          </p:cNvPicPr>
          <p:nvPr/>
        </p:nvPicPr>
        <p:blipFill>
          <a:blip r:embed="rId2"/>
          <a:stretch>
            <a:fillRect/>
          </a:stretch>
        </p:blipFill>
        <p:spPr>
          <a:xfrm>
            <a:off x="1383515" y="1164139"/>
            <a:ext cx="6376969" cy="4529721"/>
          </a:xfrm>
          <a:prstGeom prst="rect">
            <a:avLst/>
          </a:prstGeom>
        </p:spPr>
      </p:pic>
    </p:spTree>
    <p:extLst>
      <p:ext uri="{BB962C8B-B14F-4D97-AF65-F5344CB8AC3E}">
        <p14:creationId xmlns:p14="http://schemas.microsoft.com/office/powerpoint/2010/main" val="101608045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8BCF-702E-28D7-9144-809F5278BC34}"/>
              </a:ext>
            </a:extLst>
          </p:cNvPr>
          <p:cNvSpPr>
            <a:spLocks noGrp="1"/>
          </p:cNvSpPr>
          <p:nvPr>
            <p:ph type="title"/>
          </p:nvPr>
        </p:nvSpPr>
        <p:spPr/>
        <p:txBody>
          <a:bodyPr/>
          <a:lstStyle/>
          <a:p>
            <a:r>
              <a:rPr lang="en-US" dirty="0"/>
              <a:t>Wind Technology Allocation by Season</a:t>
            </a:r>
          </a:p>
        </p:txBody>
      </p:sp>
      <p:pic>
        <p:nvPicPr>
          <p:cNvPr id="5" name="Picture 4">
            <a:extLst>
              <a:ext uri="{FF2B5EF4-FFF2-40B4-BE49-F238E27FC236}">
                <a16:creationId xmlns:a16="http://schemas.microsoft.com/office/drawing/2014/main" id="{9154EF18-FC6D-E168-2693-5D1509F1B10F}"/>
              </a:ext>
            </a:extLst>
          </p:cNvPr>
          <p:cNvPicPr>
            <a:picLocks noChangeAspect="1"/>
          </p:cNvPicPr>
          <p:nvPr/>
        </p:nvPicPr>
        <p:blipFill>
          <a:blip r:embed="rId2"/>
          <a:stretch>
            <a:fillRect/>
          </a:stretch>
        </p:blipFill>
        <p:spPr>
          <a:xfrm>
            <a:off x="1383515" y="1164139"/>
            <a:ext cx="6376969" cy="4529721"/>
          </a:xfrm>
          <a:prstGeom prst="rect">
            <a:avLst/>
          </a:prstGeom>
        </p:spPr>
      </p:pic>
    </p:spTree>
    <p:extLst>
      <p:ext uri="{BB962C8B-B14F-4D97-AF65-F5344CB8AC3E}">
        <p14:creationId xmlns:p14="http://schemas.microsoft.com/office/powerpoint/2010/main" val="22006001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7D15-4AFB-66E7-71E9-E7333F1DF535}"/>
              </a:ext>
            </a:extLst>
          </p:cNvPr>
          <p:cNvSpPr>
            <a:spLocks noGrp="1"/>
          </p:cNvSpPr>
          <p:nvPr>
            <p:ph type="title"/>
          </p:nvPr>
        </p:nvSpPr>
        <p:spPr>
          <a:xfrm>
            <a:off x="154934" y="171219"/>
            <a:ext cx="8989066" cy="600075"/>
          </a:xfrm>
        </p:spPr>
        <p:txBody>
          <a:bodyPr/>
          <a:lstStyle/>
          <a:p>
            <a:r>
              <a:rPr lang="en-US" dirty="0"/>
              <a:t>Resource ELCC by Technology Type (2024 Summer Portfolio)</a:t>
            </a:r>
          </a:p>
        </p:txBody>
      </p:sp>
      <p:graphicFrame>
        <p:nvGraphicFramePr>
          <p:cNvPr id="7" name="Table 6">
            <a:extLst>
              <a:ext uri="{FF2B5EF4-FFF2-40B4-BE49-F238E27FC236}">
                <a16:creationId xmlns:a16="http://schemas.microsoft.com/office/drawing/2014/main" id="{CAA4199A-1930-71E7-E4F9-00CE97A23D2D}"/>
              </a:ext>
            </a:extLst>
          </p:cNvPr>
          <p:cNvGraphicFramePr>
            <a:graphicFrameLocks noGrp="1"/>
          </p:cNvGraphicFramePr>
          <p:nvPr>
            <p:extLst>
              <p:ext uri="{D42A27DB-BD31-4B8C-83A1-F6EECF244321}">
                <p14:modId xmlns:p14="http://schemas.microsoft.com/office/powerpoint/2010/main" val="367325710"/>
              </p:ext>
            </p:extLst>
          </p:nvPr>
        </p:nvGraphicFramePr>
        <p:xfrm>
          <a:off x="1265436" y="3305275"/>
          <a:ext cx="6630219" cy="1945005"/>
        </p:xfrm>
        <a:graphic>
          <a:graphicData uri="http://schemas.openxmlformats.org/drawingml/2006/table">
            <a:tbl>
              <a:tblPr/>
              <a:tblGrid>
                <a:gridCol w="1079410">
                  <a:extLst>
                    <a:ext uri="{9D8B030D-6E8A-4147-A177-3AD203B41FA5}">
                      <a16:colId xmlns:a16="http://schemas.microsoft.com/office/drawing/2014/main" val="1906715662"/>
                    </a:ext>
                  </a:extLst>
                </a:gridCol>
                <a:gridCol w="714558">
                  <a:extLst>
                    <a:ext uri="{9D8B030D-6E8A-4147-A177-3AD203B41FA5}">
                      <a16:colId xmlns:a16="http://schemas.microsoft.com/office/drawing/2014/main" val="2117172817"/>
                    </a:ext>
                  </a:extLst>
                </a:gridCol>
                <a:gridCol w="635162">
                  <a:extLst>
                    <a:ext uri="{9D8B030D-6E8A-4147-A177-3AD203B41FA5}">
                      <a16:colId xmlns:a16="http://schemas.microsoft.com/office/drawing/2014/main" val="3399419592"/>
                    </a:ext>
                  </a:extLst>
                </a:gridCol>
                <a:gridCol w="635162">
                  <a:extLst>
                    <a:ext uri="{9D8B030D-6E8A-4147-A177-3AD203B41FA5}">
                      <a16:colId xmlns:a16="http://schemas.microsoft.com/office/drawing/2014/main" val="812741909"/>
                    </a:ext>
                  </a:extLst>
                </a:gridCol>
                <a:gridCol w="994513">
                  <a:extLst>
                    <a:ext uri="{9D8B030D-6E8A-4147-A177-3AD203B41FA5}">
                      <a16:colId xmlns:a16="http://schemas.microsoft.com/office/drawing/2014/main" val="171016101"/>
                    </a:ext>
                  </a:extLst>
                </a:gridCol>
                <a:gridCol w="824718">
                  <a:extLst>
                    <a:ext uri="{9D8B030D-6E8A-4147-A177-3AD203B41FA5}">
                      <a16:colId xmlns:a16="http://schemas.microsoft.com/office/drawing/2014/main" val="1109208201"/>
                    </a:ext>
                  </a:extLst>
                </a:gridCol>
                <a:gridCol w="873348">
                  <a:extLst>
                    <a:ext uri="{9D8B030D-6E8A-4147-A177-3AD203B41FA5}">
                      <a16:colId xmlns:a16="http://schemas.microsoft.com/office/drawing/2014/main" val="159273896"/>
                    </a:ext>
                  </a:extLst>
                </a:gridCol>
                <a:gridCol w="873348">
                  <a:extLst>
                    <a:ext uri="{9D8B030D-6E8A-4147-A177-3AD203B41FA5}">
                      <a16:colId xmlns:a16="http://schemas.microsoft.com/office/drawing/2014/main" val="2357350491"/>
                    </a:ext>
                  </a:extLst>
                </a:gridCol>
              </a:tblGrid>
              <a:tr h="590550">
                <a:tc>
                  <a:txBody>
                    <a:bodyPr/>
                    <a:lstStyle/>
                    <a:p>
                      <a:pPr algn="ctr" fontAlgn="ctr"/>
                      <a:r>
                        <a:rPr lang="en-US" sz="1200" b="1" i="0" u="none" strike="noStrike" dirty="0">
                          <a:solidFill>
                            <a:srgbClr val="000000"/>
                          </a:solidFill>
                          <a:effectLst/>
                          <a:latin typeface="Calibri" panose="020F0502020204030204" pitchFamily="34" charset="0"/>
                        </a:rPr>
                        <a:t>Technology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Installed Capacity </a:t>
                      </a:r>
                    </a:p>
                    <a:p>
                      <a:pPr algn="ctr" fontAlgn="ctr"/>
                      <a:r>
                        <a:rPr lang="en-US" sz="1200" b="1" i="0" u="none" strike="noStrike" dirty="0">
                          <a:solidFill>
                            <a:srgbClr val="000000"/>
                          </a:solidFill>
                          <a:effectLst/>
                          <a:latin typeface="Calibri" panose="020F0502020204030204" pitchFamily="34" charset="0"/>
                        </a:rPr>
                        <a:t>(MW)</a:t>
                      </a:r>
                    </a:p>
                    <a:p>
                      <a:pPr algn="ctr" fontAlgn="ctr"/>
                      <a:r>
                        <a:rPr lang="en-US" sz="1200" b="0" i="1" u="none" strike="noStrike" dirty="0">
                          <a:solidFill>
                            <a:srgbClr val="000000"/>
                          </a:solidFill>
                          <a:effectLst/>
                          <a:latin typeface="Calibri" panose="020F0502020204030204" pitchFamily="34" charset="0"/>
                        </a:rPr>
                        <a:t>[C]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First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Last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Average First &amp; Last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[F]=([D]+[E])/2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Standalone Average ELCC </a:t>
                      </a:r>
                    </a:p>
                    <a:p>
                      <a:pPr algn="ctr" fontAlgn="ctr"/>
                      <a:r>
                        <a:rPr lang="en-US" sz="1200" b="1" i="0" u="none" strike="noStrike" dirty="0">
                          <a:solidFill>
                            <a:srgbClr val="000000"/>
                          </a:solidFill>
                          <a:effectLst/>
                          <a:latin typeface="Calibri" panose="020F0502020204030204" pitchFamily="34" charset="0"/>
                        </a:rPr>
                        <a:t>(MW)</a:t>
                      </a:r>
                    </a:p>
                    <a:p>
                      <a:pPr algn="ctr" fontAlgn="ctr"/>
                      <a:r>
                        <a:rPr lang="en-US" sz="1200" b="0" i="1" u="none" strike="noStrike" dirty="0">
                          <a:solidFill>
                            <a:srgbClr val="000000"/>
                          </a:solidFill>
                          <a:effectLst/>
                          <a:latin typeface="Calibri" panose="020F0502020204030204" pitchFamily="34" charset="0"/>
                        </a:rPr>
                        <a:t>[G]=[C]*[F]</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Summer Allocation </a:t>
                      </a:r>
                    </a:p>
                    <a:p>
                      <a:pPr algn="ctr" fontAlgn="ctr"/>
                      <a:r>
                        <a:rPr lang="en-US" sz="1200" b="1" i="0" u="none" strike="noStrike" dirty="0">
                          <a:solidFill>
                            <a:srgbClr val="000000"/>
                          </a:solidFill>
                          <a:effectLst/>
                          <a:latin typeface="Calibri" panose="020F0502020204030204" pitchFamily="34" charset="0"/>
                        </a:rPr>
                        <a:t>(MW) </a:t>
                      </a:r>
                    </a:p>
                    <a:p>
                      <a:pPr algn="ctr" fontAlgn="ctr"/>
                      <a:r>
                        <a:rPr lang="en-US" sz="1200" b="0" i="1" u="none" strike="noStrike" dirty="0">
                          <a:solidFill>
                            <a:srgbClr val="000000"/>
                          </a:solidFill>
                          <a:effectLst/>
                          <a:latin typeface="Calibri" panose="020F0502020204030204" pitchFamily="34" charset="0"/>
                        </a:rPr>
                        <a:t>[H]**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Summer Allocation (%)</a:t>
                      </a:r>
                    </a:p>
                    <a:p>
                      <a:pPr algn="ctr" fontAlgn="ctr"/>
                      <a:r>
                        <a:rPr lang="en-US" sz="1200" b="0" i="1" u="none" strike="noStrike" dirty="0">
                          <a:solidFill>
                            <a:srgbClr val="000000"/>
                          </a:solidFill>
                          <a:effectLst/>
                          <a:latin typeface="Calibri" panose="020F0502020204030204" pitchFamily="34" charset="0"/>
                        </a:rPr>
                        <a:t>[I]=([H]/[C])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427627"/>
                  </a:ext>
                </a:extLst>
              </a:tr>
              <a:tr h="200025">
                <a:tc>
                  <a:txBody>
                    <a:bodyPr/>
                    <a:lstStyle/>
                    <a:p>
                      <a:pPr algn="ctr" fontAlgn="ctr"/>
                      <a:r>
                        <a:rPr lang="en-US" sz="1200" b="0" i="0" u="none" strike="noStrike">
                          <a:solidFill>
                            <a:srgbClr val="000000"/>
                          </a:solidFill>
                          <a:effectLst/>
                          <a:latin typeface="Calibri" panose="020F0502020204030204" pitchFamily="34" charset="0"/>
                        </a:rPr>
                        <a:t>Wind-C</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5,900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33.8%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21.80%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27.80%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1,640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1,087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18.43%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9685761"/>
                  </a:ext>
                </a:extLst>
              </a:tr>
              <a:tr h="219075">
                <a:tc>
                  <a:txBody>
                    <a:bodyPr/>
                    <a:lstStyle/>
                    <a:p>
                      <a:pPr algn="ctr" fontAlgn="ctr"/>
                      <a:r>
                        <a:rPr lang="en-US" sz="1200" b="0" i="0" u="none" strike="noStrike">
                          <a:solidFill>
                            <a:srgbClr val="000000"/>
                          </a:solidFill>
                          <a:effectLst/>
                          <a:latin typeface="Calibri" panose="020F0502020204030204" pitchFamily="34" charset="0"/>
                        </a:rPr>
                        <a:t>Wind-O</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29,233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33.8%</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14.90%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24.35%</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7,118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4,719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16.14%</a:t>
                      </a:r>
                    </a:p>
                  </a:txBody>
                  <a:tcPr marL="9525" marR="9525" marT="9525" marB="0" anchor="ctr">
                    <a:lnL>
                      <a:noFill/>
                    </a:lnL>
                    <a:lnR>
                      <a:noFill/>
                    </a:lnR>
                    <a:lnT>
                      <a:noFill/>
                    </a:lnT>
                    <a:lnB>
                      <a:noFill/>
                    </a:lnB>
                  </a:tcPr>
                </a:tc>
                <a:extLst>
                  <a:ext uri="{0D108BD9-81ED-4DB2-BD59-A6C34878D82A}">
                    <a16:rowId xmlns:a16="http://schemas.microsoft.com/office/drawing/2014/main" val="1080723146"/>
                  </a:ext>
                </a:extLst>
              </a:tr>
              <a:tr h="190500">
                <a:tc>
                  <a:txBody>
                    <a:bodyPr/>
                    <a:lstStyle/>
                    <a:p>
                      <a:pPr algn="ctr" fontAlgn="ctr"/>
                      <a:r>
                        <a:rPr lang="en-US" sz="1200" b="0" i="0" u="none" strike="noStrike">
                          <a:solidFill>
                            <a:srgbClr val="000000"/>
                          </a:solidFill>
                          <a:effectLst/>
                          <a:latin typeface="Calibri" panose="020F0502020204030204" pitchFamily="34" charset="0"/>
                        </a:rPr>
                        <a:t>Wind-P</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4,903 </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33.5%</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21.80%</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27.65%</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1,356 </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899 </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18.33%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992034445"/>
                  </a:ext>
                </a:extLst>
              </a:tr>
              <a:tr h="200025">
                <a:tc>
                  <a:txBody>
                    <a:bodyPr/>
                    <a:lstStyle/>
                    <a:p>
                      <a:pPr algn="ctr" fontAlgn="ctr"/>
                      <a:r>
                        <a:rPr lang="en-US" sz="1200" b="0" i="0" u="none" strike="noStrike">
                          <a:solidFill>
                            <a:srgbClr val="000000"/>
                          </a:solidFill>
                          <a:effectLst/>
                          <a:latin typeface="Calibri" panose="020F0502020204030204" pitchFamily="34" charset="0"/>
                        </a:rPr>
                        <a:t>Solar Non-West</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20,856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68.30%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3.50%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35.90%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7,487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6,466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31.00%</a:t>
                      </a:r>
                    </a:p>
                  </a:txBody>
                  <a:tcPr marL="9525" marR="9525" marT="9525" marB="0" anchor="ctr">
                    <a:lnL>
                      <a:noFill/>
                    </a:lnL>
                    <a:lnR>
                      <a:noFill/>
                    </a:lnR>
                    <a:lnT>
                      <a:noFill/>
                    </a:lnT>
                    <a:lnB>
                      <a:noFill/>
                    </a:lnB>
                  </a:tcPr>
                </a:tc>
                <a:extLst>
                  <a:ext uri="{0D108BD9-81ED-4DB2-BD59-A6C34878D82A}">
                    <a16:rowId xmlns:a16="http://schemas.microsoft.com/office/drawing/2014/main" val="543875060"/>
                  </a:ext>
                </a:extLst>
              </a:tr>
              <a:tr h="209550">
                <a:tc>
                  <a:txBody>
                    <a:bodyPr/>
                    <a:lstStyle/>
                    <a:p>
                      <a:pPr algn="ctr" fontAlgn="ctr"/>
                      <a:r>
                        <a:rPr lang="en-US" sz="1200" b="0" i="0" u="none" strike="noStrike">
                          <a:solidFill>
                            <a:srgbClr val="000000"/>
                          </a:solidFill>
                          <a:effectLst/>
                          <a:latin typeface="Calibri" panose="020F0502020204030204" pitchFamily="34" charset="0"/>
                        </a:rPr>
                        <a:t>Solar West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14,095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75.60%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8.70%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42.15%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5,941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5,131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50343111"/>
                  </a:ext>
                </a:extLst>
              </a:tr>
            </a:tbl>
          </a:graphicData>
        </a:graphic>
      </p:graphicFrame>
      <p:graphicFrame>
        <p:nvGraphicFramePr>
          <p:cNvPr id="8" name="Table 7">
            <a:extLst>
              <a:ext uri="{FF2B5EF4-FFF2-40B4-BE49-F238E27FC236}">
                <a16:creationId xmlns:a16="http://schemas.microsoft.com/office/drawing/2014/main" id="{0042AF47-01AF-78E2-9BD8-A21B7AF428FB}"/>
              </a:ext>
            </a:extLst>
          </p:cNvPr>
          <p:cNvGraphicFramePr>
            <a:graphicFrameLocks noGrp="1"/>
          </p:cNvGraphicFramePr>
          <p:nvPr>
            <p:extLst>
              <p:ext uri="{D42A27DB-BD31-4B8C-83A1-F6EECF244321}">
                <p14:modId xmlns:p14="http://schemas.microsoft.com/office/powerpoint/2010/main" val="2525311173"/>
              </p:ext>
            </p:extLst>
          </p:nvPr>
        </p:nvGraphicFramePr>
        <p:xfrm>
          <a:off x="3232150" y="1396490"/>
          <a:ext cx="2679700" cy="1283589"/>
        </p:xfrm>
        <a:graphic>
          <a:graphicData uri="http://schemas.openxmlformats.org/drawingml/2006/table">
            <a:tbl>
              <a:tblPr/>
              <a:tblGrid>
                <a:gridCol w="1041400">
                  <a:extLst>
                    <a:ext uri="{9D8B030D-6E8A-4147-A177-3AD203B41FA5}">
                      <a16:colId xmlns:a16="http://schemas.microsoft.com/office/drawing/2014/main" val="3491079746"/>
                    </a:ext>
                  </a:extLst>
                </a:gridCol>
                <a:gridCol w="863600">
                  <a:extLst>
                    <a:ext uri="{9D8B030D-6E8A-4147-A177-3AD203B41FA5}">
                      <a16:colId xmlns:a16="http://schemas.microsoft.com/office/drawing/2014/main" val="525420536"/>
                    </a:ext>
                  </a:extLst>
                </a:gridCol>
                <a:gridCol w="774700">
                  <a:extLst>
                    <a:ext uri="{9D8B030D-6E8A-4147-A177-3AD203B41FA5}">
                      <a16:colId xmlns:a16="http://schemas.microsoft.com/office/drawing/2014/main" val="2468670432"/>
                    </a:ext>
                  </a:extLst>
                </a:gridCol>
              </a:tblGrid>
              <a:tr h="0">
                <a:tc>
                  <a:txBody>
                    <a:bodyPr/>
                    <a:lstStyle/>
                    <a:p>
                      <a:pPr algn="ctr" fontAlgn="ctr"/>
                      <a:r>
                        <a:rPr lang="en-US" sz="1100" b="1" i="0" u="none" strike="noStrike">
                          <a:solidFill>
                            <a:srgbClr val="000000"/>
                          </a:solidFill>
                          <a:effectLst/>
                          <a:latin typeface="Calibri" panose="020F0502020204030204" pitchFamily="34" charset="0"/>
                        </a:rPr>
                        <a:t>Technology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Installed Capacity (MW)</a:t>
                      </a:r>
                    </a:p>
                    <a:p>
                      <a:pPr algn="ctr" fontAlgn="ctr"/>
                      <a:r>
                        <a:rPr lang="en-US" sz="1100" b="0" i="1" u="none" strike="noStrike" dirty="0">
                          <a:solidFill>
                            <a:srgbClr val="000000"/>
                          </a:solidFill>
                          <a:effectLst/>
                          <a:latin typeface="Calibri" panose="020F0502020204030204" pitchFamily="34" charset="0"/>
                        </a:rPr>
                        <a: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Summer Allocation (MW)</a:t>
                      </a:r>
                    </a:p>
                    <a:p>
                      <a:pPr algn="ctr" fontAlgn="ctr"/>
                      <a:r>
                        <a:rPr lang="en-US" sz="1100" b="0" i="1" u="none" strike="noStrike" dirty="0">
                          <a:solidFill>
                            <a:srgbClr val="000000"/>
                          </a:solidFill>
                          <a:effectLst/>
                          <a:latin typeface="Calibri" panose="020F0502020204030204" pitchFamily="34" charset="0"/>
                        </a:rPr>
                        <a:t>[B]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9128"/>
                  </a:ext>
                </a:extLst>
              </a:tr>
              <a:tr h="201168">
                <a:tc>
                  <a:txBody>
                    <a:bodyPr/>
                    <a:lstStyle/>
                    <a:p>
                      <a:pPr algn="ctr" fontAlgn="ctr"/>
                      <a:r>
                        <a:rPr lang="en-US" sz="1100" b="0" i="0" u="none" strike="noStrike" dirty="0">
                          <a:solidFill>
                            <a:srgbClr val="000000"/>
                          </a:solidFill>
                          <a:effectLst/>
                          <a:latin typeface="Calibri" panose="020F0502020204030204" pitchFamily="34" charset="0"/>
                        </a:rPr>
                        <a:t>Wind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40,036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6,705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17004604"/>
                  </a:ext>
                </a:extLst>
              </a:tr>
              <a:tr h="201168">
                <a:tc>
                  <a:txBody>
                    <a:bodyPr/>
                    <a:lstStyle/>
                    <a:p>
                      <a:pPr algn="ctr" fontAlgn="ctr"/>
                      <a:r>
                        <a:rPr lang="en-US" sz="1100" b="0" i="0" u="none" strike="noStrike" dirty="0">
                          <a:solidFill>
                            <a:srgbClr val="000000"/>
                          </a:solidFill>
                          <a:effectLst/>
                          <a:latin typeface="Calibri" panose="020F0502020204030204" pitchFamily="34" charset="0"/>
                        </a:rPr>
                        <a:t>Solar</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34,951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11,597 </a:t>
                      </a:r>
                    </a:p>
                  </a:txBody>
                  <a:tcPr marL="9525" marR="9525" marT="9525" marB="0" anchor="ctr">
                    <a:lnL>
                      <a:noFill/>
                    </a:lnL>
                    <a:lnR>
                      <a:noFill/>
                    </a:lnR>
                    <a:lnT>
                      <a:noFill/>
                    </a:lnT>
                    <a:lnB>
                      <a:noFill/>
                    </a:lnB>
                  </a:tcPr>
                </a:tc>
                <a:extLst>
                  <a:ext uri="{0D108BD9-81ED-4DB2-BD59-A6C34878D82A}">
                    <a16:rowId xmlns:a16="http://schemas.microsoft.com/office/drawing/2014/main" val="4175574555"/>
                  </a:ext>
                </a:extLst>
              </a:tr>
              <a:tr h="201168">
                <a:tc>
                  <a:txBody>
                    <a:bodyPr/>
                    <a:lstStyle/>
                    <a:p>
                      <a:pPr algn="ctr" fontAlgn="ctr"/>
                      <a:r>
                        <a:rPr lang="en-US" sz="1100" b="0" i="0" u="none" strike="noStrike" dirty="0">
                          <a:solidFill>
                            <a:srgbClr val="000000"/>
                          </a:solidFill>
                          <a:effectLst/>
                          <a:latin typeface="Calibri" panose="020F0502020204030204" pitchFamily="34" charset="0"/>
                        </a:rPr>
                        <a:t>Storage-2hr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7,620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5,637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3888081"/>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184D344-6A1A-2137-4FC9-E299A5723176}"/>
                  </a:ext>
                </a:extLst>
              </p:cNvPr>
              <p:cNvSpPr txBox="1"/>
              <p:nvPr/>
            </p:nvSpPr>
            <p:spPr>
              <a:xfrm>
                <a:off x="314325" y="5549461"/>
                <a:ext cx="6757594" cy="472309"/>
              </a:xfrm>
              <a:prstGeom prst="rect">
                <a:avLst/>
              </a:prstGeom>
              <a:noFill/>
            </p:spPr>
            <p:txBody>
              <a:bodyPr wrap="square">
                <a:spAutoFit/>
              </a:bodyPr>
              <a:lstStyle/>
              <a:p>
                <a:r>
                  <a:rPr lang="en-US" sz="1400" b="0" u="none" strike="noStrike" dirty="0">
                    <a:solidFill>
                      <a:srgbClr val="000000"/>
                    </a:solidFill>
                    <a:effectLst/>
                    <a:latin typeface="Calibri" panose="020F0502020204030204" pitchFamily="34" charset="0"/>
                    <a:cs typeface="Calibri" panose="020F0502020204030204" pitchFamily="34" charset="0"/>
                  </a:rPr>
                  <a:t>**</a:t>
                </a:r>
                <a14:m>
                  <m:oMath xmlns:m="http://schemas.openxmlformats.org/officeDocument/2006/math">
                    <m:d>
                      <m:dPr>
                        <m:begChr m:val="["/>
                        <m:endChr m:val="]"/>
                        <m:ctrlPr>
                          <a:rPr lang="en-US" sz="1400" b="0" i="1" u="none" strike="noStrike" smtClean="0">
                            <a:solidFill>
                              <a:srgbClr val="000000"/>
                            </a:solidFill>
                            <a:effectLst/>
                            <a:latin typeface="Cambria Math" panose="02040503050406030204" pitchFamily="18" charset="0"/>
                          </a:rPr>
                        </m:ctrlPr>
                      </m:dPr>
                      <m:e>
                        <m:r>
                          <a:rPr lang="en-US" sz="1400" b="0" i="1" u="none" strike="noStrike" smtClean="0">
                            <a:solidFill>
                              <a:srgbClr val="000000"/>
                            </a:solidFill>
                            <a:effectLst/>
                            <a:latin typeface="Cambria Math" panose="02040503050406030204" pitchFamily="18" charset="0"/>
                          </a:rPr>
                          <m:t>𝐻</m:t>
                        </m:r>
                      </m:e>
                    </m:d>
                    <m:r>
                      <a:rPr lang="en-US" sz="1400" b="0" i="1" u="none" strike="noStrike" smtClean="0">
                        <a:solidFill>
                          <a:srgbClr val="000000"/>
                        </a:solidFill>
                        <a:effectLst/>
                        <a:latin typeface="Cambria Math" panose="02040503050406030204" pitchFamily="18" charset="0"/>
                      </a:rPr>
                      <m:t>=</m:t>
                    </m:r>
                    <m:f>
                      <m:fPr>
                        <m:ctrlPr>
                          <a:rPr lang="en-US" sz="1400" b="0" i="1" u="none" strike="noStrike" smtClean="0">
                            <a:solidFill>
                              <a:srgbClr val="000000"/>
                            </a:solidFill>
                            <a:effectLst/>
                            <a:latin typeface="Cambria Math" panose="02040503050406030204" pitchFamily="18" charset="0"/>
                          </a:rPr>
                        </m:ctrlPr>
                      </m:fPr>
                      <m:num>
                        <m:sSub>
                          <m:sSubPr>
                            <m:ctrlPr>
                              <a:rPr lang="en-US" sz="1400" b="0" i="1" u="none" strike="noStrike" smtClean="0">
                                <a:solidFill>
                                  <a:srgbClr val="000000"/>
                                </a:solidFill>
                                <a:effectLst/>
                                <a:latin typeface="Cambria Math" panose="02040503050406030204" pitchFamily="18" charset="0"/>
                              </a:rPr>
                            </m:ctrlPr>
                          </m:sSubPr>
                          <m:e>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𝐺</m:t>
                            </m:r>
                            <m:r>
                              <a:rPr lang="en-US" sz="1400" b="0" i="1" u="none" strike="noStrike" smtClean="0">
                                <a:solidFill>
                                  <a:srgbClr val="000000"/>
                                </a:solidFill>
                                <a:effectLst/>
                                <a:latin typeface="Cambria Math" panose="02040503050406030204" pitchFamily="18" charset="0"/>
                              </a:rPr>
                              <m:t>]</m:t>
                            </m:r>
                          </m:e>
                          <m:sub>
                            <m:r>
                              <a:rPr lang="en-US" sz="1400" b="0" i="1" u="none" strike="noStrike" smtClean="0">
                                <a:solidFill>
                                  <a:srgbClr val="000000"/>
                                </a:solidFill>
                                <a:effectLst/>
                                <a:latin typeface="Cambria Math" panose="02040503050406030204" pitchFamily="18" charset="0"/>
                              </a:rPr>
                              <m:t>𝑊𝑖𝑛𝑑</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𝑜𝑟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𝑆𝑜𝑙𝑎𝑟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𝑆𝑢𝑏𝑐𝑙𝑎𝑠𝑠</m:t>
                            </m:r>
                          </m:sub>
                        </m:sSub>
                      </m:num>
                      <m:den>
                        <m:nary>
                          <m:naryPr>
                            <m:chr m:val="∑"/>
                            <m:subHide m:val="on"/>
                            <m:supHide m:val="on"/>
                            <m:ctrlPr>
                              <a:rPr lang="en-US" sz="1400" b="0" i="1" u="none" strike="noStrike" smtClean="0">
                                <a:solidFill>
                                  <a:srgbClr val="000000"/>
                                </a:solidFill>
                                <a:effectLst/>
                                <a:latin typeface="Cambria Math" panose="02040503050406030204" pitchFamily="18" charset="0"/>
                              </a:rPr>
                            </m:ctrlPr>
                          </m:naryPr>
                          <m:sub/>
                          <m:sup/>
                          <m:e>
                            <m:sSub>
                              <m:sSubPr>
                                <m:ctrlPr>
                                  <a:rPr lang="en-US" sz="1400" b="0" i="1" u="none" strike="noStrike" smtClean="0">
                                    <a:solidFill>
                                      <a:srgbClr val="000000"/>
                                    </a:solidFill>
                                    <a:effectLst/>
                                    <a:latin typeface="Cambria Math" panose="02040503050406030204" pitchFamily="18" charset="0"/>
                                  </a:rPr>
                                </m:ctrlPr>
                              </m:sSubPr>
                              <m:e>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𝐺</m:t>
                                </m:r>
                                <m:r>
                                  <a:rPr lang="en-US" sz="1400" b="0" i="1" u="none" strike="noStrike" smtClean="0">
                                    <a:solidFill>
                                      <a:srgbClr val="000000"/>
                                    </a:solidFill>
                                    <a:effectLst/>
                                    <a:latin typeface="Cambria Math" panose="02040503050406030204" pitchFamily="18" charset="0"/>
                                  </a:rPr>
                                  <m:t>]</m:t>
                                </m:r>
                              </m:e>
                              <m:sub>
                                <m:r>
                                  <a:rPr lang="en-US" sz="1400" b="0" i="1" u="none" strike="noStrike" smtClean="0">
                                    <a:solidFill>
                                      <a:srgbClr val="000000"/>
                                    </a:solidFill>
                                    <a:effectLst/>
                                    <a:latin typeface="Cambria Math" panose="02040503050406030204" pitchFamily="18" charset="0"/>
                                  </a:rPr>
                                  <m:t>𝐴𝑙𝑙</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𝑇𝑒𝑐h𝑛𝑜𝑙𝑜𝑔𝑖𝑒𝑠</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𝑤𝑖𝑡h𝑖𝑛</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𝑊𝑖𝑛𝑑</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𝑜𝑟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𝑆𝑜𝑙𝑎𝑟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𝐶𝑎𝑡𝑒𝑔𝑜𝑟𝑦</m:t>
                                </m:r>
                                <m:r>
                                  <a:rPr lang="en-US" sz="1400" b="0" i="1" u="none" strike="noStrike" smtClean="0">
                                    <a:solidFill>
                                      <a:srgbClr val="000000"/>
                                    </a:solidFill>
                                    <a:effectLst/>
                                    <a:latin typeface="Cambria Math" panose="02040503050406030204" pitchFamily="18" charset="0"/>
                                  </a:rPr>
                                  <m:t> </m:t>
                                </m:r>
                              </m:sub>
                            </m:sSub>
                          </m:e>
                        </m:nary>
                      </m:den>
                    </m:f>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𝐵</m:t>
                    </m:r>
                    <m:r>
                      <a:rPr lang="en-US" sz="1400" b="0" i="1" u="none" strike="noStrike" smtClean="0">
                        <a:solidFill>
                          <a:srgbClr val="000000"/>
                        </a:solidFill>
                        <a:effectLst/>
                        <a:latin typeface="Cambria Math" panose="02040503050406030204" pitchFamily="18" charset="0"/>
                      </a:rPr>
                      <m:t>]</m:t>
                    </m:r>
                  </m:oMath>
                </a14:m>
                <a:endParaRPr lang="en-US" sz="1400" dirty="0">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E184D344-6A1A-2137-4FC9-E299A5723176}"/>
                  </a:ext>
                </a:extLst>
              </p:cNvPr>
              <p:cNvSpPr txBox="1">
                <a:spLocks noRot="1" noChangeAspect="1" noMove="1" noResize="1" noEditPoints="1" noAdjustHandles="1" noChangeArrowheads="1" noChangeShapeType="1" noTextEdit="1"/>
              </p:cNvSpPr>
              <p:nvPr/>
            </p:nvSpPr>
            <p:spPr>
              <a:xfrm>
                <a:off x="314325" y="5549461"/>
                <a:ext cx="6757594" cy="472309"/>
              </a:xfrm>
              <a:prstGeom prst="rect">
                <a:avLst/>
              </a:prstGeom>
              <a:blipFill>
                <a:blip r:embed="rId2"/>
                <a:stretch>
                  <a:fillRect l="-271" t="-5128" b="-66667"/>
                </a:stretch>
              </a:blipFill>
            </p:spPr>
            <p:txBody>
              <a:bodyPr/>
              <a:lstStyle/>
              <a:p>
                <a:r>
                  <a:rPr lang="en-US">
                    <a:noFill/>
                  </a:rPr>
                  <a:t> </a:t>
                </a:r>
              </a:p>
            </p:txBody>
          </p:sp>
        </mc:Fallback>
      </mc:AlternateContent>
    </p:spTree>
    <p:extLst>
      <p:ext uri="{BB962C8B-B14F-4D97-AF65-F5344CB8AC3E}">
        <p14:creationId xmlns:p14="http://schemas.microsoft.com/office/powerpoint/2010/main" val="19355494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7D15-4AFB-66E7-71E9-E7333F1DF535}"/>
              </a:ext>
            </a:extLst>
          </p:cNvPr>
          <p:cNvSpPr>
            <a:spLocks noGrp="1"/>
          </p:cNvSpPr>
          <p:nvPr>
            <p:ph type="title"/>
          </p:nvPr>
        </p:nvSpPr>
        <p:spPr>
          <a:xfrm>
            <a:off x="154934" y="171219"/>
            <a:ext cx="8989066" cy="600075"/>
          </a:xfrm>
        </p:spPr>
        <p:txBody>
          <a:bodyPr/>
          <a:lstStyle/>
          <a:p>
            <a:r>
              <a:rPr lang="en-US" dirty="0"/>
              <a:t>Resource ELCC by Technology Type (2024 Winter Portfolio)</a:t>
            </a:r>
          </a:p>
        </p:txBody>
      </p:sp>
      <p:graphicFrame>
        <p:nvGraphicFramePr>
          <p:cNvPr id="7" name="Table 6">
            <a:extLst>
              <a:ext uri="{FF2B5EF4-FFF2-40B4-BE49-F238E27FC236}">
                <a16:creationId xmlns:a16="http://schemas.microsoft.com/office/drawing/2014/main" id="{CAA4199A-1930-71E7-E4F9-00CE97A23D2D}"/>
              </a:ext>
            </a:extLst>
          </p:cNvPr>
          <p:cNvGraphicFramePr>
            <a:graphicFrameLocks noGrp="1"/>
          </p:cNvGraphicFramePr>
          <p:nvPr>
            <p:extLst>
              <p:ext uri="{D42A27DB-BD31-4B8C-83A1-F6EECF244321}">
                <p14:modId xmlns:p14="http://schemas.microsoft.com/office/powerpoint/2010/main" val="1576218163"/>
              </p:ext>
            </p:extLst>
          </p:nvPr>
        </p:nvGraphicFramePr>
        <p:xfrm>
          <a:off x="1256890" y="3305275"/>
          <a:ext cx="6630219" cy="1945005"/>
        </p:xfrm>
        <a:graphic>
          <a:graphicData uri="http://schemas.openxmlformats.org/drawingml/2006/table">
            <a:tbl>
              <a:tblPr/>
              <a:tblGrid>
                <a:gridCol w="1079410">
                  <a:extLst>
                    <a:ext uri="{9D8B030D-6E8A-4147-A177-3AD203B41FA5}">
                      <a16:colId xmlns:a16="http://schemas.microsoft.com/office/drawing/2014/main" val="1906715662"/>
                    </a:ext>
                  </a:extLst>
                </a:gridCol>
                <a:gridCol w="714558">
                  <a:extLst>
                    <a:ext uri="{9D8B030D-6E8A-4147-A177-3AD203B41FA5}">
                      <a16:colId xmlns:a16="http://schemas.microsoft.com/office/drawing/2014/main" val="2117172817"/>
                    </a:ext>
                  </a:extLst>
                </a:gridCol>
                <a:gridCol w="635162">
                  <a:extLst>
                    <a:ext uri="{9D8B030D-6E8A-4147-A177-3AD203B41FA5}">
                      <a16:colId xmlns:a16="http://schemas.microsoft.com/office/drawing/2014/main" val="3399419592"/>
                    </a:ext>
                  </a:extLst>
                </a:gridCol>
                <a:gridCol w="635162">
                  <a:extLst>
                    <a:ext uri="{9D8B030D-6E8A-4147-A177-3AD203B41FA5}">
                      <a16:colId xmlns:a16="http://schemas.microsoft.com/office/drawing/2014/main" val="812741909"/>
                    </a:ext>
                  </a:extLst>
                </a:gridCol>
                <a:gridCol w="994513">
                  <a:extLst>
                    <a:ext uri="{9D8B030D-6E8A-4147-A177-3AD203B41FA5}">
                      <a16:colId xmlns:a16="http://schemas.microsoft.com/office/drawing/2014/main" val="171016101"/>
                    </a:ext>
                  </a:extLst>
                </a:gridCol>
                <a:gridCol w="824718">
                  <a:extLst>
                    <a:ext uri="{9D8B030D-6E8A-4147-A177-3AD203B41FA5}">
                      <a16:colId xmlns:a16="http://schemas.microsoft.com/office/drawing/2014/main" val="1109208201"/>
                    </a:ext>
                  </a:extLst>
                </a:gridCol>
                <a:gridCol w="873348">
                  <a:extLst>
                    <a:ext uri="{9D8B030D-6E8A-4147-A177-3AD203B41FA5}">
                      <a16:colId xmlns:a16="http://schemas.microsoft.com/office/drawing/2014/main" val="159273896"/>
                    </a:ext>
                  </a:extLst>
                </a:gridCol>
                <a:gridCol w="873348">
                  <a:extLst>
                    <a:ext uri="{9D8B030D-6E8A-4147-A177-3AD203B41FA5}">
                      <a16:colId xmlns:a16="http://schemas.microsoft.com/office/drawing/2014/main" val="4000032486"/>
                    </a:ext>
                  </a:extLst>
                </a:gridCol>
              </a:tblGrid>
              <a:tr h="590550">
                <a:tc>
                  <a:txBody>
                    <a:bodyPr/>
                    <a:lstStyle/>
                    <a:p>
                      <a:pPr algn="ctr" fontAlgn="ctr"/>
                      <a:r>
                        <a:rPr lang="en-US" sz="1200" b="1" i="0" u="none" strike="noStrike" dirty="0">
                          <a:solidFill>
                            <a:srgbClr val="000000"/>
                          </a:solidFill>
                          <a:effectLst/>
                          <a:latin typeface="Calibri" panose="020F0502020204030204" pitchFamily="34" charset="0"/>
                        </a:rPr>
                        <a:t>Technology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Installed Capacity </a:t>
                      </a:r>
                    </a:p>
                    <a:p>
                      <a:pPr algn="ctr" fontAlgn="ctr"/>
                      <a:r>
                        <a:rPr lang="en-US" sz="1200" b="1" i="0" u="none" strike="noStrike" dirty="0">
                          <a:solidFill>
                            <a:srgbClr val="000000"/>
                          </a:solidFill>
                          <a:effectLst/>
                          <a:latin typeface="Calibri" panose="020F0502020204030204" pitchFamily="34" charset="0"/>
                        </a:rPr>
                        <a:t>(MW)</a:t>
                      </a:r>
                    </a:p>
                    <a:p>
                      <a:pPr algn="ctr" fontAlgn="ctr"/>
                      <a:r>
                        <a:rPr lang="en-US" sz="1200" b="0" i="1" u="none" strike="noStrike" dirty="0">
                          <a:solidFill>
                            <a:srgbClr val="000000"/>
                          </a:solidFill>
                          <a:effectLst/>
                          <a:latin typeface="Calibri" panose="020F0502020204030204" pitchFamily="34" charset="0"/>
                        </a:rPr>
                        <a:t>[C]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First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Last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Average First &amp; Last In ELCCs </a:t>
                      </a:r>
                    </a:p>
                    <a:p>
                      <a:pPr algn="ctr" fontAlgn="ctr"/>
                      <a:r>
                        <a:rPr lang="en-US" sz="1200" b="1" i="0" u="none" strike="noStrike" dirty="0">
                          <a:solidFill>
                            <a:srgbClr val="000000"/>
                          </a:solidFill>
                          <a:effectLst/>
                          <a:latin typeface="Calibri" panose="020F0502020204030204" pitchFamily="34" charset="0"/>
                        </a:rPr>
                        <a:t>(%)</a:t>
                      </a:r>
                    </a:p>
                    <a:p>
                      <a:pPr algn="ctr" fontAlgn="ctr"/>
                      <a:r>
                        <a:rPr lang="en-US" sz="1200" b="0" i="1" u="none" strike="noStrike" dirty="0">
                          <a:solidFill>
                            <a:srgbClr val="000000"/>
                          </a:solidFill>
                          <a:effectLst/>
                          <a:latin typeface="Calibri" panose="020F0502020204030204" pitchFamily="34" charset="0"/>
                        </a:rPr>
                        <a:t>[F]=([D]+[E])/2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Standalone Average ELCC </a:t>
                      </a:r>
                    </a:p>
                    <a:p>
                      <a:pPr algn="ctr" fontAlgn="ctr"/>
                      <a:r>
                        <a:rPr lang="en-US" sz="1200" b="1" i="0" u="none" strike="noStrike" dirty="0">
                          <a:solidFill>
                            <a:srgbClr val="000000"/>
                          </a:solidFill>
                          <a:effectLst/>
                          <a:latin typeface="Calibri" panose="020F0502020204030204" pitchFamily="34" charset="0"/>
                        </a:rPr>
                        <a:t>(MW)</a:t>
                      </a:r>
                    </a:p>
                    <a:p>
                      <a:pPr algn="ctr" fontAlgn="ctr"/>
                      <a:r>
                        <a:rPr lang="en-US" sz="1200" b="0" i="1" u="none" strike="noStrike" dirty="0">
                          <a:solidFill>
                            <a:srgbClr val="000000"/>
                          </a:solidFill>
                          <a:effectLst/>
                          <a:latin typeface="Calibri" panose="020F0502020204030204" pitchFamily="34" charset="0"/>
                        </a:rPr>
                        <a:t>[G]=[C]*[F]</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Winter Allocation </a:t>
                      </a:r>
                    </a:p>
                    <a:p>
                      <a:pPr algn="ctr" fontAlgn="ctr"/>
                      <a:r>
                        <a:rPr lang="en-US" sz="1200" b="1" i="0" u="none" strike="noStrike" dirty="0">
                          <a:solidFill>
                            <a:srgbClr val="000000"/>
                          </a:solidFill>
                          <a:effectLst/>
                          <a:latin typeface="Calibri" panose="020F0502020204030204" pitchFamily="34" charset="0"/>
                        </a:rPr>
                        <a:t>(MW) </a:t>
                      </a:r>
                    </a:p>
                    <a:p>
                      <a:pPr algn="ctr" fontAlgn="ctr"/>
                      <a:r>
                        <a:rPr lang="en-US" sz="1200" b="0" i="1" u="none" strike="noStrike" dirty="0">
                          <a:solidFill>
                            <a:srgbClr val="000000"/>
                          </a:solidFill>
                          <a:effectLst/>
                          <a:latin typeface="Calibri" panose="020F0502020204030204" pitchFamily="34" charset="0"/>
                        </a:rPr>
                        <a:t>[H]**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Winter Allocation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Calibri" panose="020F0502020204030204" pitchFamily="34" charset="0"/>
                        </a:rPr>
                        <a:t>[I]=([H]/[C])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427627"/>
                  </a:ext>
                </a:extLst>
              </a:tr>
              <a:tr h="200025">
                <a:tc>
                  <a:txBody>
                    <a:bodyPr/>
                    <a:lstStyle/>
                    <a:p>
                      <a:pPr algn="ctr" fontAlgn="ctr"/>
                      <a:r>
                        <a:rPr lang="en-US" sz="1200" b="0" i="0" u="none" strike="noStrike">
                          <a:solidFill>
                            <a:srgbClr val="000000"/>
                          </a:solidFill>
                          <a:effectLst/>
                          <a:latin typeface="Calibri" panose="020F0502020204030204" pitchFamily="34" charset="0"/>
                        </a:rPr>
                        <a:t>Wind-C</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5,900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55.10%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49.10%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51.55%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         3,074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          2,557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43.35%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9685761"/>
                  </a:ext>
                </a:extLst>
              </a:tr>
              <a:tr h="219075">
                <a:tc>
                  <a:txBody>
                    <a:bodyPr/>
                    <a:lstStyle/>
                    <a:p>
                      <a:pPr algn="ctr" fontAlgn="ctr"/>
                      <a:r>
                        <a:rPr lang="en-US" sz="1200" b="0" i="0" u="none" strike="noStrike">
                          <a:solidFill>
                            <a:srgbClr val="000000"/>
                          </a:solidFill>
                          <a:effectLst/>
                          <a:latin typeface="Calibri" panose="020F0502020204030204" pitchFamily="34" charset="0"/>
                        </a:rPr>
                        <a:t>Wind-O</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29,233 </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23.40%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12.60%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         5,262 </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          4,378 </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14.98%</a:t>
                      </a:r>
                    </a:p>
                  </a:txBody>
                  <a:tcPr marL="9525" marR="9525" marT="9525" marB="0" anchor="ctr">
                    <a:lnL>
                      <a:noFill/>
                    </a:lnL>
                    <a:lnR>
                      <a:noFill/>
                    </a:lnR>
                    <a:lnT>
                      <a:noFill/>
                    </a:lnT>
                    <a:lnB>
                      <a:noFill/>
                    </a:lnB>
                  </a:tcPr>
                </a:tc>
                <a:extLst>
                  <a:ext uri="{0D108BD9-81ED-4DB2-BD59-A6C34878D82A}">
                    <a16:rowId xmlns:a16="http://schemas.microsoft.com/office/drawing/2014/main" val="1080723146"/>
                  </a:ext>
                </a:extLst>
              </a:tr>
              <a:tr h="190500">
                <a:tc>
                  <a:txBody>
                    <a:bodyPr/>
                    <a:lstStyle/>
                    <a:p>
                      <a:pPr algn="ctr" fontAlgn="ctr"/>
                      <a:r>
                        <a:rPr lang="en-US" sz="1200" b="0" i="0" u="none" strike="noStrike">
                          <a:solidFill>
                            <a:srgbClr val="000000"/>
                          </a:solidFill>
                          <a:effectLst/>
                          <a:latin typeface="Calibri" panose="020F0502020204030204" pitchFamily="34" charset="0"/>
                        </a:rPr>
                        <a:t>Wind-P</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4,903 </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20.70%</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13.90%</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8.80%</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            848 </a:t>
                      </a:r>
                    </a:p>
                  </a:txBody>
                  <a:tcPr marL="9525" marR="9525" marT="9525" marB="0" anchor="ctr">
                    <a:lnL>
                      <a:noFill/>
                    </a:lnL>
                    <a:lnR>
                      <a:noFill/>
                    </a:lnR>
                    <a:lnT>
                      <a:noFill/>
                    </a:lnT>
                    <a:lnB>
                      <a:noFill/>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             706 </a:t>
                      </a:r>
                    </a:p>
                  </a:txBody>
                  <a:tcPr marL="9525" marR="9525" marT="9525" marB="0" anchor="ctr">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14.39%</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992034445"/>
                  </a:ext>
                </a:extLst>
              </a:tr>
              <a:tr h="200025">
                <a:tc>
                  <a:txBody>
                    <a:bodyPr/>
                    <a:lstStyle/>
                    <a:p>
                      <a:pPr algn="ctr" fontAlgn="ctr"/>
                      <a:r>
                        <a:rPr lang="en-US" sz="1200" b="0" i="0" u="none" strike="noStrike">
                          <a:solidFill>
                            <a:srgbClr val="000000"/>
                          </a:solidFill>
                          <a:effectLst/>
                          <a:latin typeface="Calibri" panose="020F0502020204030204" pitchFamily="34" charset="0"/>
                        </a:rPr>
                        <a:t>Solar Non-West</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20,856 </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24.60%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12.30%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panose="020F0502020204030204" pitchFamily="34" charset="0"/>
                        </a:rPr>
                        <a:t>         2,565 </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          1,644 </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7.88%</a:t>
                      </a:r>
                    </a:p>
                  </a:txBody>
                  <a:tcPr marL="9525" marR="9525" marT="9525" marB="0" anchor="ctr">
                    <a:lnL>
                      <a:noFill/>
                    </a:lnL>
                    <a:lnR>
                      <a:noFill/>
                    </a:lnR>
                    <a:lnT>
                      <a:noFill/>
                    </a:lnT>
                    <a:lnB>
                      <a:noFill/>
                    </a:lnB>
                  </a:tcPr>
                </a:tc>
                <a:extLst>
                  <a:ext uri="{0D108BD9-81ED-4DB2-BD59-A6C34878D82A}">
                    <a16:rowId xmlns:a16="http://schemas.microsoft.com/office/drawing/2014/main" val="543875060"/>
                  </a:ext>
                </a:extLst>
              </a:tr>
              <a:tr h="209550">
                <a:tc>
                  <a:txBody>
                    <a:bodyPr/>
                    <a:lstStyle/>
                    <a:p>
                      <a:pPr algn="ctr" fontAlgn="ctr"/>
                      <a:r>
                        <a:rPr lang="en-US" sz="1200" b="0" i="0" u="none" strike="noStrike">
                          <a:solidFill>
                            <a:srgbClr val="000000"/>
                          </a:solidFill>
                          <a:effectLst/>
                          <a:latin typeface="Calibri" panose="020F0502020204030204" pitchFamily="34" charset="0"/>
                        </a:rPr>
                        <a:t>Solar West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14,095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20.70%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10.35%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         1,459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             935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6.63%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50343111"/>
                  </a:ext>
                </a:extLst>
              </a:tr>
            </a:tbl>
          </a:graphicData>
        </a:graphic>
      </p:graphicFrame>
      <p:graphicFrame>
        <p:nvGraphicFramePr>
          <p:cNvPr id="8" name="Table 7">
            <a:extLst>
              <a:ext uri="{FF2B5EF4-FFF2-40B4-BE49-F238E27FC236}">
                <a16:creationId xmlns:a16="http://schemas.microsoft.com/office/drawing/2014/main" id="{0042AF47-01AF-78E2-9BD8-A21B7AF428FB}"/>
              </a:ext>
            </a:extLst>
          </p:cNvPr>
          <p:cNvGraphicFramePr>
            <a:graphicFrameLocks noGrp="1"/>
          </p:cNvGraphicFramePr>
          <p:nvPr>
            <p:extLst>
              <p:ext uri="{D42A27DB-BD31-4B8C-83A1-F6EECF244321}">
                <p14:modId xmlns:p14="http://schemas.microsoft.com/office/powerpoint/2010/main" val="321151274"/>
              </p:ext>
            </p:extLst>
          </p:nvPr>
        </p:nvGraphicFramePr>
        <p:xfrm>
          <a:off x="3232150" y="1396490"/>
          <a:ext cx="2679700" cy="1283589"/>
        </p:xfrm>
        <a:graphic>
          <a:graphicData uri="http://schemas.openxmlformats.org/drawingml/2006/table">
            <a:tbl>
              <a:tblPr/>
              <a:tblGrid>
                <a:gridCol w="1041400">
                  <a:extLst>
                    <a:ext uri="{9D8B030D-6E8A-4147-A177-3AD203B41FA5}">
                      <a16:colId xmlns:a16="http://schemas.microsoft.com/office/drawing/2014/main" val="3491079746"/>
                    </a:ext>
                  </a:extLst>
                </a:gridCol>
                <a:gridCol w="863600">
                  <a:extLst>
                    <a:ext uri="{9D8B030D-6E8A-4147-A177-3AD203B41FA5}">
                      <a16:colId xmlns:a16="http://schemas.microsoft.com/office/drawing/2014/main" val="525420536"/>
                    </a:ext>
                  </a:extLst>
                </a:gridCol>
                <a:gridCol w="774700">
                  <a:extLst>
                    <a:ext uri="{9D8B030D-6E8A-4147-A177-3AD203B41FA5}">
                      <a16:colId xmlns:a16="http://schemas.microsoft.com/office/drawing/2014/main" val="2468670432"/>
                    </a:ext>
                  </a:extLst>
                </a:gridCol>
              </a:tblGrid>
              <a:tr h="0">
                <a:tc>
                  <a:txBody>
                    <a:bodyPr/>
                    <a:lstStyle/>
                    <a:p>
                      <a:pPr algn="ctr" fontAlgn="ctr"/>
                      <a:r>
                        <a:rPr lang="en-US" sz="1100" b="1" i="0" u="none" strike="noStrike">
                          <a:solidFill>
                            <a:srgbClr val="000000"/>
                          </a:solidFill>
                          <a:effectLst/>
                          <a:latin typeface="Calibri" panose="020F0502020204030204" pitchFamily="34" charset="0"/>
                        </a:rPr>
                        <a:t>Technology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Installed Capacity (MW)</a:t>
                      </a:r>
                    </a:p>
                    <a:p>
                      <a:pPr algn="ctr" fontAlgn="ctr"/>
                      <a:r>
                        <a:rPr lang="en-US" sz="1100" b="0" i="1" u="none" strike="noStrike" dirty="0">
                          <a:solidFill>
                            <a:srgbClr val="000000"/>
                          </a:solidFill>
                          <a:effectLst/>
                          <a:latin typeface="Calibri" panose="020F0502020204030204" pitchFamily="34" charset="0"/>
                        </a:rPr>
                        <a: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Winter Allocation (MW)</a:t>
                      </a:r>
                    </a:p>
                    <a:p>
                      <a:pPr algn="ctr" fontAlgn="ctr"/>
                      <a:r>
                        <a:rPr lang="en-US" sz="1100" b="0" i="1" u="none" strike="noStrike" dirty="0">
                          <a:solidFill>
                            <a:srgbClr val="000000"/>
                          </a:solidFill>
                          <a:effectLst/>
                          <a:latin typeface="Calibri" panose="020F0502020204030204" pitchFamily="34" charset="0"/>
                        </a:rPr>
                        <a:t>[B]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9128"/>
                  </a:ext>
                </a:extLst>
              </a:tr>
              <a:tr h="201168">
                <a:tc>
                  <a:txBody>
                    <a:bodyPr/>
                    <a:lstStyle/>
                    <a:p>
                      <a:pPr algn="ctr" fontAlgn="ctr"/>
                      <a:r>
                        <a:rPr lang="en-US" sz="1100" b="0" i="0" u="none" strike="noStrike" dirty="0">
                          <a:solidFill>
                            <a:srgbClr val="000000"/>
                          </a:solidFill>
                          <a:effectLst/>
                          <a:latin typeface="Calibri" panose="020F0502020204030204" pitchFamily="34" charset="0"/>
                        </a:rPr>
                        <a:t>Wind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40,036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7,641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17004604"/>
                  </a:ext>
                </a:extLst>
              </a:tr>
              <a:tr h="201168">
                <a:tc>
                  <a:txBody>
                    <a:bodyPr/>
                    <a:lstStyle/>
                    <a:p>
                      <a:pPr algn="ctr" fontAlgn="ctr"/>
                      <a:r>
                        <a:rPr lang="en-US" sz="1100" b="0" i="0" u="none" strike="noStrike" dirty="0">
                          <a:solidFill>
                            <a:srgbClr val="000000"/>
                          </a:solidFill>
                          <a:effectLst/>
                          <a:latin typeface="Calibri" panose="020F0502020204030204" pitchFamily="34" charset="0"/>
                        </a:rPr>
                        <a:t>Solar</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34,951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2,579 </a:t>
                      </a:r>
                    </a:p>
                  </a:txBody>
                  <a:tcPr marL="9525" marR="9525" marT="9525" marB="0" anchor="ctr">
                    <a:lnL>
                      <a:noFill/>
                    </a:lnL>
                    <a:lnR>
                      <a:noFill/>
                    </a:lnR>
                    <a:lnT>
                      <a:noFill/>
                    </a:lnT>
                    <a:lnB>
                      <a:noFill/>
                    </a:lnB>
                  </a:tcPr>
                </a:tc>
                <a:extLst>
                  <a:ext uri="{0D108BD9-81ED-4DB2-BD59-A6C34878D82A}">
                    <a16:rowId xmlns:a16="http://schemas.microsoft.com/office/drawing/2014/main" val="4175574555"/>
                  </a:ext>
                </a:extLst>
              </a:tr>
              <a:tr h="201168">
                <a:tc>
                  <a:txBody>
                    <a:bodyPr/>
                    <a:lstStyle/>
                    <a:p>
                      <a:pPr algn="ctr" fontAlgn="ctr"/>
                      <a:r>
                        <a:rPr lang="en-US" sz="1100" b="0" i="0" u="none" strike="noStrike" dirty="0">
                          <a:solidFill>
                            <a:srgbClr val="000000"/>
                          </a:solidFill>
                          <a:effectLst/>
                          <a:latin typeface="Calibri" panose="020F0502020204030204" pitchFamily="34" charset="0"/>
                        </a:rPr>
                        <a:t>Storage-2hr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7,620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3,264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3888081"/>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184D344-6A1A-2137-4FC9-E299A5723176}"/>
                  </a:ext>
                </a:extLst>
              </p:cNvPr>
              <p:cNvSpPr txBox="1"/>
              <p:nvPr/>
            </p:nvSpPr>
            <p:spPr>
              <a:xfrm>
                <a:off x="314325" y="5549461"/>
                <a:ext cx="6757594" cy="472309"/>
              </a:xfrm>
              <a:prstGeom prst="rect">
                <a:avLst/>
              </a:prstGeom>
              <a:noFill/>
            </p:spPr>
            <p:txBody>
              <a:bodyPr wrap="square">
                <a:spAutoFit/>
              </a:bodyPr>
              <a:lstStyle/>
              <a:p>
                <a:r>
                  <a:rPr lang="en-US" sz="1400" b="0" u="none" strike="noStrike" dirty="0">
                    <a:solidFill>
                      <a:srgbClr val="000000"/>
                    </a:solidFill>
                    <a:effectLst/>
                    <a:latin typeface="Calibri" panose="020F0502020204030204" pitchFamily="34" charset="0"/>
                    <a:cs typeface="Calibri" panose="020F0502020204030204" pitchFamily="34" charset="0"/>
                  </a:rPr>
                  <a:t>**</a:t>
                </a:r>
                <a14:m>
                  <m:oMath xmlns:m="http://schemas.openxmlformats.org/officeDocument/2006/math">
                    <m:d>
                      <m:dPr>
                        <m:begChr m:val="["/>
                        <m:endChr m:val="]"/>
                        <m:ctrlPr>
                          <a:rPr lang="en-US" sz="1400" b="0" i="1" u="none" strike="noStrike" smtClean="0">
                            <a:solidFill>
                              <a:srgbClr val="000000"/>
                            </a:solidFill>
                            <a:effectLst/>
                            <a:latin typeface="Cambria Math" panose="02040503050406030204" pitchFamily="18" charset="0"/>
                          </a:rPr>
                        </m:ctrlPr>
                      </m:dPr>
                      <m:e>
                        <m:r>
                          <a:rPr lang="en-US" sz="1400" b="0" i="1" u="none" strike="noStrike" smtClean="0">
                            <a:solidFill>
                              <a:srgbClr val="000000"/>
                            </a:solidFill>
                            <a:effectLst/>
                            <a:latin typeface="Cambria Math" panose="02040503050406030204" pitchFamily="18" charset="0"/>
                          </a:rPr>
                          <m:t>𝐻</m:t>
                        </m:r>
                      </m:e>
                    </m:d>
                    <m:r>
                      <a:rPr lang="en-US" sz="1400" b="0" i="1" u="none" strike="noStrike" smtClean="0">
                        <a:solidFill>
                          <a:srgbClr val="000000"/>
                        </a:solidFill>
                        <a:effectLst/>
                        <a:latin typeface="Cambria Math" panose="02040503050406030204" pitchFamily="18" charset="0"/>
                      </a:rPr>
                      <m:t>=</m:t>
                    </m:r>
                    <m:f>
                      <m:fPr>
                        <m:ctrlPr>
                          <a:rPr lang="en-US" sz="1400" b="0" i="1" u="none" strike="noStrike" smtClean="0">
                            <a:solidFill>
                              <a:srgbClr val="000000"/>
                            </a:solidFill>
                            <a:effectLst/>
                            <a:latin typeface="Cambria Math" panose="02040503050406030204" pitchFamily="18" charset="0"/>
                          </a:rPr>
                        </m:ctrlPr>
                      </m:fPr>
                      <m:num>
                        <m:sSub>
                          <m:sSubPr>
                            <m:ctrlPr>
                              <a:rPr lang="en-US" sz="1400" b="0" i="1" u="none" strike="noStrike" smtClean="0">
                                <a:solidFill>
                                  <a:srgbClr val="000000"/>
                                </a:solidFill>
                                <a:effectLst/>
                                <a:latin typeface="Cambria Math" panose="02040503050406030204" pitchFamily="18" charset="0"/>
                              </a:rPr>
                            </m:ctrlPr>
                          </m:sSubPr>
                          <m:e>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𝐺</m:t>
                            </m:r>
                            <m:r>
                              <a:rPr lang="en-US" sz="1400" b="0" i="1" u="none" strike="noStrike" smtClean="0">
                                <a:solidFill>
                                  <a:srgbClr val="000000"/>
                                </a:solidFill>
                                <a:effectLst/>
                                <a:latin typeface="Cambria Math" panose="02040503050406030204" pitchFamily="18" charset="0"/>
                              </a:rPr>
                              <m:t>]</m:t>
                            </m:r>
                          </m:e>
                          <m:sub>
                            <m:r>
                              <a:rPr lang="en-US" sz="1400" b="0" i="1" u="none" strike="noStrike" smtClean="0">
                                <a:solidFill>
                                  <a:srgbClr val="000000"/>
                                </a:solidFill>
                                <a:effectLst/>
                                <a:latin typeface="Cambria Math" panose="02040503050406030204" pitchFamily="18" charset="0"/>
                              </a:rPr>
                              <m:t>𝑊𝑖𝑛𝑑</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𝑜𝑟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𝑆𝑜𝑙𝑎𝑟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𝑆𝑢𝑏𝑐𝑙𝑎𝑠𝑠</m:t>
                            </m:r>
                          </m:sub>
                        </m:sSub>
                      </m:num>
                      <m:den>
                        <m:nary>
                          <m:naryPr>
                            <m:chr m:val="∑"/>
                            <m:subHide m:val="on"/>
                            <m:supHide m:val="on"/>
                            <m:ctrlPr>
                              <a:rPr lang="en-US" sz="1400" b="0" i="1" u="none" strike="noStrike" smtClean="0">
                                <a:solidFill>
                                  <a:srgbClr val="000000"/>
                                </a:solidFill>
                                <a:effectLst/>
                                <a:latin typeface="Cambria Math" panose="02040503050406030204" pitchFamily="18" charset="0"/>
                              </a:rPr>
                            </m:ctrlPr>
                          </m:naryPr>
                          <m:sub/>
                          <m:sup/>
                          <m:e>
                            <m:sSub>
                              <m:sSubPr>
                                <m:ctrlPr>
                                  <a:rPr lang="en-US" sz="1400" b="0" i="1" u="none" strike="noStrike" smtClean="0">
                                    <a:solidFill>
                                      <a:srgbClr val="000000"/>
                                    </a:solidFill>
                                    <a:effectLst/>
                                    <a:latin typeface="Cambria Math" panose="02040503050406030204" pitchFamily="18" charset="0"/>
                                  </a:rPr>
                                </m:ctrlPr>
                              </m:sSubPr>
                              <m:e>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𝐺</m:t>
                                </m:r>
                                <m:r>
                                  <a:rPr lang="en-US" sz="1400" b="0" i="1" u="none" strike="noStrike" smtClean="0">
                                    <a:solidFill>
                                      <a:srgbClr val="000000"/>
                                    </a:solidFill>
                                    <a:effectLst/>
                                    <a:latin typeface="Cambria Math" panose="02040503050406030204" pitchFamily="18" charset="0"/>
                                  </a:rPr>
                                  <m:t>]</m:t>
                                </m:r>
                              </m:e>
                              <m:sub>
                                <m:r>
                                  <a:rPr lang="en-US" sz="1400" b="0" i="1" u="none" strike="noStrike" smtClean="0">
                                    <a:solidFill>
                                      <a:srgbClr val="000000"/>
                                    </a:solidFill>
                                    <a:effectLst/>
                                    <a:latin typeface="Cambria Math" panose="02040503050406030204" pitchFamily="18" charset="0"/>
                                  </a:rPr>
                                  <m:t>𝐴𝑙𝑙</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𝑇𝑒𝑐h𝑛𝑜𝑙𝑜𝑔𝑖𝑒𝑠</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𝑤𝑖𝑡h𝑖𝑛</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𝑊𝑖𝑛𝑑</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𝑜𝑟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𝑆𝑜𝑙𝑎𝑟</m:t>
                                </m:r>
                                <m:r>
                                  <a:rPr lang="en-US" sz="1400" b="0" i="1" u="none" strike="noStrike" smtClean="0">
                                    <a:solidFill>
                                      <a:srgbClr val="000000"/>
                                    </a:solidFill>
                                    <a:effectLst/>
                                    <a:latin typeface="Cambria Math" panose="02040503050406030204" pitchFamily="18" charset="0"/>
                                  </a:rPr>
                                  <m:t> </m:t>
                                </m:r>
                                <m:r>
                                  <a:rPr lang="en-US" sz="1400" b="0" i="1" u="none" strike="noStrike" smtClean="0">
                                    <a:solidFill>
                                      <a:srgbClr val="000000"/>
                                    </a:solidFill>
                                    <a:effectLst/>
                                    <a:latin typeface="Cambria Math" panose="02040503050406030204" pitchFamily="18" charset="0"/>
                                  </a:rPr>
                                  <m:t>𝐶𝑎𝑡𝑒𝑔𝑜𝑟𝑦</m:t>
                                </m:r>
                                <m:r>
                                  <a:rPr lang="en-US" sz="1400" b="0" i="1" u="none" strike="noStrike" smtClean="0">
                                    <a:solidFill>
                                      <a:srgbClr val="000000"/>
                                    </a:solidFill>
                                    <a:effectLst/>
                                    <a:latin typeface="Cambria Math" panose="02040503050406030204" pitchFamily="18" charset="0"/>
                                  </a:rPr>
                                  <m:t> </m:t>
                                </m:r>
                              </m:sub>
                            </m:sSub>
                          </m:e>
                        </m:nary>
                      </m:den>
                    </m:f>
                    <m:r>
                      <a:rPr lang="en-US" sz="1400" b="0" i="1" u="none" strike="noStrike" smtClean="0">
                        <a:solidFill>
                          <a:srgbClr val="000000"/>
                        </a:solidFill>
                        <a:effectLst/>
                        <a:latin typeface="Cambria Math" panose="02040503050406030204" pitchFamily="18" charset="0"/>
                      </a:rPr>
                      <m:t>∗[</m:t>
                    </m:r>
                    <m:r>
                      <a:rPr lang="en-US" sz="1400" b="0" i="1" u="none" strike="noStrike" smtClean="0">
                        <a:solidFill>
                          <a:srgbClr val="000000"/>
                        </a:solidFill>
                        <a:effectLst/>
                        <a:latin typeface="Cambria Math" panose="02040503050406030204" pitchFamily="18" charset="0"/>
                      </a:rPr>
                      <m:t>𝐵</m:t>
                    </m:r>
                    <m:r>
                      <a:rPr lang="en-US" sz="1400" b="0" i="1" u="none" strike="noStrike" smtClean="0">
                        <a:solidFill>
                          <a:srgbClr val="000000"/>
                        </a:solidFill>
                        <a:effectLst/>
                        <a:latin typeface="Cambria Math" panose="02040503050406030204" pitchFamily="18" charset="0"/>
                      </a:rPr>
                      <m:t>]</m:t>
                    </m:r>
                  </m:oMath>
                </a14:m>
                <a:endParaRPr lang="en-US" sz="1400" dirty="0">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E184D344-6A1A-2137-4FC9-E299A5723176}"/>
                  </a:ext>
                </a:extLst>
              </p:cNvPr>
              <p:cNvSpPr txBox="1">
                <a:spLocks noRot="1" noChangeAspect="1" noMove="1" noResize="1" noEditPoints="1" noAdjustHandles="1" noChangeArrowheads="1" noChangeShapeType="1" noTextEdit="1"/>
              </p:cNvSpPr>
              <p:nvPr/>
            </p:nvSpPr>
            <p:spPr>
              <a:xfrm>
                <a:off x="314325" y="5549461"/>
                <a:ext cx="6757594" cy="472309"/>
              </a:xfrm>
              <a:prstGeom prst="rect">
                <a:avLst/>
              </a:prstGeom>
              <a:blipFill>
                <a:blip r:embed="rId2"/>
                <a:stretch>
                  <a:fillRect l="-271" t="-5128" b="-66667"/>
                </a:stretch>
              </a:blipFill>
            </p:spPr>
            <p:txBody>
              <a:bodyPr/>
              <a:lstStyle/>
              <a:p>
                <a:r>
                  <a:rPr lang="en-US">
                    <a:noFill/>
                  </a:rPr>
                  <a:t> </a:t>
                </a:r>
              </a:p>
            </p:txBody>
          </p:sp>
        </mc:Fallback>
      </mc:AlternateContent>
    </p:spTree>
    <p:extLst>
      <p:ext uri="{BB962C8B-B14F-4D97-AF65-F5344CB8AC3E}">
        <p14:creationId xmlns:p14="http://schemas.microsoft.com/office/powerpoint/2010/main" val="340134590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C4AE-C4EF-389E-3054-F0038266916D}"/>
              </a:ext>
            </a:extLst>
          </p:cNvPr>
          <p:cNvSpPr>
            <a:spLocks noGrp="1"/>
          </p:cNvSpPr>
          <p:nvPr>
            <p:ph type="title"/>
          </p:nvPr>
        </p:nvSpPr>
        <p:spPr/>
        <p:txBody>
          <a:bodyPr/>
          <a:lstStyle/>
          <a:p>
            <a:r>
              <a:rPr lang="en-US" dirty="0"/>
              <a:t>Combinations of Battery Technologies (Example)</a:t>
            </a:r>
          </a:p>
        </p:txBody>
      </p:sp>
      <p:graphicFrame>
        <p:nvGraphicFramePr>
          <p:cNvPr id="3" name="Table 2">
            <a:extLst>
              <a:ext uri="{FF2B5EF4-FFF2-40B4-BE49-F238E27FC236}">
                <a16:creationId xmlns:a16="http://schemas.microsoft.com/office/drawing/2014/main" id="{0EB87276-E872-6B89-52BB-60DE18CBD5B3}"/>
              </a:ext>
            </a:extLst>
          </p:cNvPr>
          <p:cNvGraphicFramePr>
            <a:graphicFrameLocks noGrp="1"/>
          </p:cNvGraphicFramePr>
          <p:nvPr>
            <p:extLst>
              <p:ext uri="{D42A27DB-BD31-4B8C-83A1-F6EECF244321}">
                <p14:modId xmlns:p14="http://schemas.microsoft.com/office/powerpoint/2010/main" val="1323428597"/>
              </p:ext>
            </p:extLst>
          </p:nvPr>
        </p:nvGraphicFramePr>
        <p:xfrm>
          <a:off x="1214306" y="2439800"/>
          <a:ext cx="6715387" cy="1840001"/>
        </p:xfrm>
        <a:graphic>
          <a:graphicData uri="http://schemas.openxmlformats.org/drawingml/2006/table">
            <a:tbl>
              <a:tblPr/>
              <a:tblGrid>
                <a:gridCol w="1120022">
                  <a:extLst>
                    <a:ext uri="{9D8B030D-6E8A-4147-A177-3AD203B41FA5}">
                      <a16:colId xmlns:a16="http://schemas.microsoft.com/office/drawing/2014/main" val="1572867086"/>
                    </a:ext>
                  </a:extLst>
                </a:gridCol>
                <a:gridCol w="1801444">
                  <a:extLst>
                    <a:ext uri="{9D8B030D-6E8A-4147-A177-3AD203B41FA5}">
                      <a16:colId xmlns:a16="http://schemas.microsoft.com/office/drawing/2014/main" val="1668144773"/>
                    </a:ext>
                  </a:extLst>
                </a:gridCol>
                <a:gridCol w="1188446">
                  <a:extLst>
                    <a:ext uri="{9D8B030D-6E8A-4147-A177-3AD203B41FA5}">
                      <a16:colId xmlns:a16="http://schemas.microsoft.com/office/drawing/2014/main" val="188301137"/>
                    </a:ext>
                  </a:extLst>
                </a:gridCol>
                <a:gridCol w="726116">
                  <a:extLst>
                    <a:ext uri="{9D8B030D-6E8A-4147-A177-3AD203B41FA5}">
                      <a16:colId xmlns:a16="http://schemas.microsoft.com/office/drawing/2014/main" val="3641591323"/>
                    </a:ext>
                  </a:extLst>
                </a:gridCol>
                <a:gridCol w="1879359">
                  <a:extLst>
                    <a:ext uri="{9D8B030D-6E8A-4147-A177-3AD203B41FA5}">
                      <a16:colId xmlns:a16="http://schemas.microsoft.com/office/drawing/2014/main" val="2062798284"/>
                    </a:ext>
                  </a:extLst>
                </a:gridCol>
              </a:tblGrid>
              <a:tr h="335699">
                <a:tc rowSpan="2">
                  <a:txBody>
                    <a:bodyPr/>
                    <a:lstStyle/>
                    <a:p>
                      <a:pPr algn="ctr" fontAlgn="ctr"/>
                      <a:r>
                        <a:rPr lang="en-US" sz="1600" b="1" i="0" u="none" strike="noStrike">
                          <a:solidFill>
                            <a:srgbClr val="000000"/>
                          </a:solidFill>
                          <a:effectLst/>
                          <a:latin typeface="Calibri" panose="020F0502020204030204" pitchFamily="34" charset="0"/>
                        </a:rPr>
                        <a:t>Technology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600" b="1" i="0" u="none" strike="noStrike" dirty="0">
                          <a:solidFill>
                            <a:srgbClr val="000000"/>
                          </a:solidFill>
                          <a:effectLst/>
                          <a:latin typeface="Calibri" panose="020F0502020204030204" pitchFamily="34" charset="0"/>
                        </a:rPr>
                        <a:t>Installed Capacity (GW)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en-US" sz="1600" b="1" i="0" u="none" strike="noStrike" dirty="0">
                          <a:solidFill>
                            <a:srgbClr val="000000"/>
                          </a:solidFill>
                          <a:effectLst/>
                          <a:latin typeface="Calibri" panose="020F0502020204030204" pitchFamily="34" charset="0"/>
                        </a:rPr>
                        <a:t> Allocation as a Function of Storage Duration </a:t>
                      </a:r>
                    </a:p>
                    <a:p>
                      <a:pPr algn="ctr" fontAlgn="b"/>
                      <a:r>
                        <a:rPr lang="en-US" sz="1600" b="1" i="0" u="none" strike="noStrike" dirty="0">
                          <a:solidFill>
                            <a:srgbClr val="000000"/>
                          </a:solidFill>
                          <a:effectLst/>
                          <a:latin typeface="Calibri" panose="020F0502020204030204" pitchFamily="34" charset="0"/>
                        </a:rPr>
                        <a:t>(GW)</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5203182"/>
                  </a:ext>
                </a:extLst>
              </a:tr>
              <a:tr h="335699">
                <a:tc vMerge="1">
                  <a:txBody>
                    <a:bodyPr/>
                    <a:lstStyle/>
                    <a:p>
                      <a:endParaRPr lang="en-US"/>
                    </a:p>
                  </a:txBody>
                  <a:tcPr/>
                </a:tc>
                <a:tc v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All 2HR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All 4HR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1/2 2HR &amp; 1/2 4HR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544345"/>
                  </a:ext>
                </a:extLst>
              </a:tr>
              <a:tr h="335699">
                <a:tc>
                  <a:txBody>
                    <a:bodyPr/>
                    <a:lstStyle/>
                    <a:p>
                      <a:pPr algn="ctr" fontAlgn="b"/>
                      <a:r>
                        <a:rPr lang="en-US" sz="1600" b="1" i="0" u="none" strike="noStrike">
                          <a:solidFill>
                            <a:srgbClr val="000000"/>
                          </a:solidFill>
                          <a:effectLst/>
                          <a:latin typeface="Calibri" panose="020F0502020204030204" pitchFamily="34" charset="0"/>
                        </a:rPr>
                        <a:t>Wind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269920251"/>
                  </a:ext>
                </a:extLst>
              </a:tr>
              <a:tr h="335699">
                <a:tc>
                  <a:txBody>
                    <a:bodyPr/>
                    <a:lstStyle/>
                    <a:p>
                      <a:pPr algn="ctr" fontAlgn="b"/>
                      <a:r>
                        <a:rPr lang="en-US" sz="1600" b="1" i="0" u="none" strike="noStrike" dirty="0">
                          <a:solidFill>
                            <a:srgbClr val="000000"/>
                          </a:solidFill>
                          <a:effectLst/>
                          <a:latin typeface="Calibri" panose="020F0502020204030204" pitchFamily="34" charset="0"/>
                        </a:rPr>
                        <a:t>Solar</a:t>
                      </a:r>
                    </a:p>
                  </a:txBody>
                  <a:tcPr marL="9525" marR="9525" marT="9525" marB="0" anchor="ctr">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10.5</a:t>
                      </a:r>
                    </a:p>
                  </a:txBody>
                  <a:tcPr marL="9525" marR="9525" marT="9525"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10.25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546081633"/>
                  </a:ext>
                </a:extLst>
              </a:tr>
              <a:tr h="335699">
                <a:tc>
                  <a:txBody>
                    <a:bodyPr/>
                    <a:lstStyle/>
                    <a:p>
                      <a:pPr algn="ctr" fontAlgn="b"/>
                      <a:r>
                        <a:rPr lang="en-US" sz="1600" b="1" i="0" u="none" strike="noStrike">
                          <a:solidFill>
                            <a:srgbClr val="000000"/>
                          </a:solidFill>
                          <a:effectLst/>
                          <a:latin typeface="Calibri" panose="020F0502020204030204" pitchFamily="34" charset="0"/>
                        </a:rPr>
                        <a:t>Storage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6315402"/>
                  </a:ext>
                </a:extLst>
              </a:tr>
            </a:tbl>
          </a:graphicData>
        </a:graphic>
      </p:graphicFrame>
    </p:spTree>
    <p:extLst>
      <p:ext uri="{BB962C8B-B14F-4D97-AF65-F5344CB8AC3E}">
        <p14:creationId xmlns:p14="http://schemas.microsoft.com/office/powerpoint/2010/main" val="263652857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36D9-F18A-4F5C-5037-0837C6273155}"/>
              </a:ext>
            </a:extLst>
          </p:cNvPr>
          <p:cNvSpPr>
            <a:spLocks noGrp="1"/>
          </p:cNvSpPr>
          <p:nvPr>
            <p:ph type="title"/>
          </p:nvPr>
        </p:nvSpPr>
        <p:spPr/>
        <p:txBody>
          <a:bodyPr/>
          <a:lstStyle/>
          <a:p>
            <a:r>
              <a:rPr lang="en-US" dirty="0"/>
              <a:t>Technology/Location Specific ELCCs</a:t>
            </a:r>
          </a:p>
        </p:txBody>
      </p:sp>
      <p:sp>
        <p:nvSpPr>
          <p:cNvPr id="3" name="Content Placeholder 2">
            <a:extLst>
              <a:ext uri="{FF2B5EF4-FFF2-40B4-BE49-F238E27FC236}">
                <a16:creationId xmlns:a16="http://schemas.microsoft.com/office/drawing/2014/main" id="{FA01CE4B-2E4F-4147-959A-794F25FC65B6}"/>
              </a:ext>
            </a:extLst>
          </p:cNvPr>
          <p:cNvSpPr>
            <a:spLocks noGrp="1"/>
          </p:cNvSpPr>
          <p:nvPr>
            <p:ph idx="1"/>
          </p:nvPr>
        </p:nvSpPr>
        <p:spPr>
          <a:xfrm>
            <a:off x="314325" y="1295707"/>
            <a:ext cx="8524875" cy="4391025"/>
          </a:xfrm>
        </p:spPr>
        <p:txBody>
          <a:bodyPr/>
          <a:lstStyle/>
          <a:p>
            <a:r>
              <a:rPr lang="en-US" dirty="0"/>
              <a:t>Profiles for each technology/location were created by calculating a weighted average of all the county level profiles used in the base case</a:t>
            </a:r>
          </a:p>
          <a:p>
            <a:r>
              <a:rPr lang="en-US" dirty="0"/>
              <a:t>For first and last in ELCCs, 5,000 MWs of solar and wind (2,000 MWs for battery storage) was added to the system</a:t>
            </a:r>
          </a:p>
        </p:txBody>
      </p:sp>
    </p:spTree>
    <p:extLst>
      <p:ext uri="{BB962C8B-B14F-4D97-AF65-F5344CB8AC3E}">
        <p14:creationId xmlns:p14="http://schemas.microsoft.com/office/powerpoint/2010/main" val="151241192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41F0-7D09-E2D2-D352-982EDC85DEC8}"/>
              </a:ext>
            </a:extLst>
          </p:cNvPr>
          <p:cNvSpPr>
            <a:spLocks noGrp="1"/>
          </p:cNvSpPr>
          <p:nvPr>
            <p:ph type="title"/>
          </p:nvPr>
        </p:nvSpPr>
        <p:spPr/>
        <p:txBody>
          <a:bodyPr/>
          <a:lstStyle/>
          <a:p>
            <a:r>
              <a:rPr lang="en-US" dirty="0"/>
              <a:t>Study Topology</a:t>
            </a:r>
          </a:p>
        </p:txBody>
      </p:sp>
      <p:sp>
        <p:nvSpPr>
          <p:cNvPr id="4" name="Oval 3">
            <a:extLst>
              <a:ext uri="{FF2B5EF4-FFF2-40B4-BE49-F238E27FC236}">
                <a16:creationId xmlns:a16="http://schemas.microsoft.com/office/drawing/2014/main" id="{AC4A6916-2DC3-BD43-BCA5-A4E68CA61340}"/>
              </a:ext>
            </a:extLst>
          </p:cNvPr>
          <p:cNvSpPr/>
          <p:nvPr/>
        </p:nvSpPr>
        <p:spPr>
          <a:xfrm>
            <a:off x="3632763" y="3646984"/>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Rest</a:t>
            </a:r>
          </a:p>
          <a:p>
            <a:pPr algn="ctr"/>
            <a:r>
              <a:rPr lang="en-US" sz="800" b="1" dirty="0">
                <a:solidFill>
                  <a:schemeClr val="bg1"/>
                </a:solidFill>
              </a:rPr>
              <a:t>Of</a:t>
            </a:r>
          </a:p>
          <a:p>
            <a:pPr algn="ctr"/>
            <a:r>
              <a:rPr lang="en-US" sz="800" b="1" dirty="0">
                <a:solidFill>
                  <a:schemeClr val="bg1"/>
                </a:solidFill>
              </a:rPr>
              <a:t>Sys</a:t>
            </a:r>
          </a:p>
        </p:txBody>
      </p:sp>
      <p:sp>
        <p:nvSpPr>
          <p:cNvPr id="5" name="Oval 4">
            <a:extLst>
              <a:ext uri="{FF2B5EF4-FFF2-40B4-BE49-F238E27FC236}">
                <a16:creationId xmlns:a16="http://schemas.microsoft.com/office/drawing/2014/main" id="{6E5DBA18-B45B-3726-63F7-C2A62697DDF5}"/>
              </a:ext>
            </a:extLst>
          </p:cNvPr>
          <p:cNvSpPr/>
          <p:nvPr/>
        </p:nvSpPr>
        <p:spPr>
          <a:xfrm>
            <a:off x="5117097" y="4057260"/>
            <a:ext cx="841248" cy="8321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Houston</a:t>
            </a:r>
          </a:p>
        </p:txBody>
      </p:sp>
      <p:sp>
        <p:nvSpPr>
          <p:cNvPr id="6" name="Oval 5">
            <a:extLst>
              <a:ext uri="{FF2B5EF4-FFF2-40B4-BE49-F238E27FC236}">
                <a16:creationId xmlns:a16="http://schemas.microsoft.com/office/drawing/2014/main" id="{787E12FF-5E68-9F5A-535B-1BC34B59A7D0}"/>
              </a:ext>
            </a:extLst>
          </p:cNvPr>
          <p:cNvSpPr/>
          <p:nvPr/>
        </p:nvSpPr>
        <p:spPr>
          <a:xfrm>
            <a:off x="3221283" y="5453413"/>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Valley</a:t>
            </a:r>
          </a:p>
        </p:txBody>
      </p:sp>
      <p:sp>
        <p:nvSpPr>
          <p:cNvPr id="7" name="Oval 6">
            <a:extLst>
              <a:ext uri="{FF2B5EF4-FFF2-40B4-BE49-F238E27FC236}">
                <a16:creationId xmlns:a16="http://schemas.microsoft.com/office/drawing/2014/main" id="{2E347313-9534-1884-51E7-F5108D789516}"/>
              </a:ext>
            </a:extLst>
          </p:cNvPr>
          <p:cNvSpPr/>
          <p:nvPr/>
        </p:nvSpPr>
        <p:spPr>
          <a:xfrm>
            <a:off x="1959868" y="2824024"/>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West</a:t>
            </a:r>
          </a:p>
        </p:txBody>
      </p:sp>
      <p:sp>
        <p:nvSpPr>
          <p:cNvPr id="8" name="Oval 7">
            <a:extLst>
              <a:ext uri="{FF2B5EF4-FFF2-40B4-BE49-F238E27FC236}">
                <a16:creationId xmlns:a16="http://schemas.microsoft.com/office/drawing/2014/main" id="{7AE1F3C1-45EA-6496-995D-F5C4D7766BFF}"/>
              </a:ext>
            </a:extLst>
          </p:cNvPr>
          <p:cNvSpPr/>
          <p:nvPr/>
        </p:nvSpPr>
        <p:spPr>
          <a:xfrm>
            <a:off x="3947487" y="2017897"/>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DFW</a:t>
            </a:r>
          </a:p>
        </p:txBody>
      </p:sp>
      <p:cxnSp>
        <p:nvCxnSpPr>
          <p:cNvPr id="9" name="Straight Arrow Connector 8">
            <a:extLst>
              <a:ext uri="{FF2B5EF4-FFF2-40B4-BE49-F238E27FC236}">
                <a16:creationId xmlns:a16="http://schemas.microsoft.com/office/drawing/2014/main" id="{05E67F9B-B6B2-B27E-63A0-55E8BDCB0CCA}"/>
              </a:ext>
            </a:extLst>
          </p:cNvPr>
          <p:cNvCxnSpPr>
            <a:cxnSpLocks/>
            <a:stCxn id="4" idx="0"/>
            <a:endCxn id="8" idx="4"/>
          </p:cNvCxnSpPr>
          <p:nvPr/>
        </p:nvCxnSpPr>
        <p:spPr>
          <a:xfrm flipV="1">
            <a:off x="4044243" y="2840857"/>
            <a:ext cx="314724" cy="8061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E9CCB5-672D-1054-AF8B-60A3D53BE06F}"/>
              </a:ext>
            </a:extLst>
          </p:cNvPr>
          <p:cNvCxnSpPr>
            <a:cxnSpLocks/>
            <a:stCxn id="4" idx="6"/>
            <a:endCxn id="5" idx="1"/>
          </p:cNvCxnSpPr>
          <p:nvPr/>
        </p:nvCxnSpPr>
        <p:spPr>
          <a:xfrm>
            <a:off x="4455723" y="4058464"/>
            <a:ext cx="784572" cy="120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F5D493-426E-8CDB-2F8C-3038BDA82C69}"/>
              </a:ext>
            </a:extLst>
          </p:cNvPr>
          <p:cNvCxnSpPr>
            <a:cxnSpLocks/>
          </p:cNvCxnSpPr>
          <p:nvPr/>
        </p:nvCxnSpPr>
        <p:spPr>
          <a:xfrm flipH="1">
            <a:off x="3666771" y="4469944"/>
            <a:ext cx="314667" cy="983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F0E50F-8E27-4A5A-2EDA-05FE335226D0}"/>
              </a:ext>
            </a:extLst>
          </p:cNvPr>
          <p:cNvCxnSpPr>
            <a:cxnSpLocks/>
            <a:endCxn id="4" idx="4"/>
          </p:cNvCxnSpPr>
          <p:nvPr/>
        </p:nvCxnSpPr>
        <p:spPr>
          <a:xfrm flipV="1">
            <a:off x="3749230" y="4469944"/>
            <a:ext cx="295013" cy="983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B5E37F-19F0-BB76-2323-0E655903FB71}"/>
              </a:ext>
            </a:extLst>
          </p:cNvPr>
          <p:cNvCxnSpPr>
            <a:cxnSpLocks/>
            <a:stCxn id="4" idx="1"/>
            <a:endCxn id="7" idx="6"/>
          </p:cNvCxnSpPr>
          <p:nvPr/>
        </p:nvCxnSpPr>
        <p:spPr>
          <a:xfrm flipH="1" flipV="1">
            <a:off x="2782828" y="3235504"/>
            <a:ext cx="970455" cy="53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981E34-F874-13A6-E87C-334CAA77B91E}"/>
              </a:ext>
            </a:extLst>
          </p:cNvPr>
          <p:cNvCxnSpPr>
            <a:cxnSpLocks/>
          </p:cNvCxnSpPr>
          <p:nvPr/>
        </p:nvCxnSpPr>
        <p:spPr>
          <a:xfrm>
            <a:off x="2805521" y="3404386"/>
            <a:ext cx="866973" cy="4619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E63E4C-D1A1-2571-E70E-1F37A34A2A82}"/>
              </a:ext>
            </a:extLst>
          </p:cNvPr>
          <p:cNvSpPr/>
          <p:nvPr/>
        </p:nvSpPr>
        <p:spPr>
          <a:xfrm>
            <a:off x="1258551" y="5284531"/>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Mexico</a:t>
            </a:r>
          </a:p>
        </p:txBody>
      </p:sp>
      <p:sp>
        <p:nvSpPr>
          <p:cNvPr id="16" name="TextBox 15">
            <a:extLst>
              <a:ext uri="{FF2B5EF4-FFF2-40B4-BE49-F238E27FC236}">
                <a16:creationId xmlns:a16="http://schemas.microsoft.com/office/drawing/2014/main" id="{F9609D58-9859-8DB8-3567-5D458C032C65}"/>
              </a:ext>
            </a:extLst>
          </p:cNvPr>
          <p:cNvSpPr txBox="1"/>
          <p:nvPr/>
        </p:nvSpPr>
        <p:spPr>
          <a:xfrm>
            <a:off x="4876705" y="5798760"/>
            <a:ext cx="1806728" cy="822960"/>
          </a:xfrm>
          <a:prstGeom prst="rect">
            <a:avLst/>
          </a:prstGeom>
          <a:solidFill>
            <a:schemeClr val="bg1"/>
          </a:solidFill>
        </p:spPr>
        <p:txBody>
          <a:bodyPr wrap="square" rtlCol="0">
            <a:spAutoFit/>
          </a:bodyPr>
          <a:lstStyle/>
          <a:p>
            <a:endParaRPr lang="en-US" dirty="0"/>
          </a:p>
        </p:txBody>
      </p:sp>
      <p:sp>
        <p:nvSpPr>
          <p:cNvPr id="17" name="Oval 16">
            <a:extLst>
              <a:ext uri="{FF2B5EF4-FFF2-40B4-BE49-F238E27FC236}">
                <a16:creationId xmlns:a16="http://schemas.microsoft.com/office/drawing/2014/main" id="{5DF5252D-A35C-62BE-95B2-9E07D3A518EE}"/>
              </a:ext>
            </a:extLst>
          </p:cNvPr>
          <p:cNvSpPr/>
          <p:nvPr/>
        </p:nvSpPr>
        <p:spPr>
          <a:xfrm>
            <a:off x="6683433" y="1084021"/>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Entergy</a:t>
            </a:r>
          </a:p>
        </p:txBody>
      </p:sp>
      <p:sp>
        <p:nvSpPr>
          <p:cNvPr id="18" name="Oval 17">
            <a:extLst>
              <a:ext uri="{FF2B5EF4-FFF2-40B4-BE49-F238E27FC236}">
                <a16:creationId xmlns:a16="http://schemas.microsoft.com/office/drawing/2014/main" id="{E1B03468-1464-5D79-B127-7C41DC03DFE6}"/>
              </a:ext>
            </a:extLst>
          </p:cNvPr>
          <p:cNvSpPr/>
          <p:nvPr/>
        </p:nvSpPr>
        <p:spPr>
          <a:xfrm>
            <a:off x="4957109" y="1084021"/>
            <a:ext cx="822960" cy="822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SPP</a:t>
            </a:r>
          </a:p>
        </p:txBody>
      </p:sp>
      <p:sp>
        <p:nvSpPr>
          <p:cNvPr id="19" name="TextBox 18">
            <a:extLst>
              <a:ext uri="{FF2B5EF4-FFF2-40B4-BE49-F238E27FC236}">
                <a16:creationId xmlns:a16="http://schemas.microsoft.com/office/drawing/2014/main" id="{0D767EB1-8CF8-A24E-14A0-DAED918D5A88}"/>
              </a:ext>
            </a:extLst>
          </p:cNvPr>
          <p:cNvSpPr txBox="1"/>
          <p:nvPr/>
        </p:nvSpPr>
        <p:spPr>
          <a:xfrm rot="19679694">
            <a:off x="3328393" y="1826557"/>
            <a:ext cx="1324346" cy="276999"/>
          </a:xfrm>
          <a:prstGeom prst="rect">
            <a:avLst/>
          </a:prstGeom>
          <a:noFill/>
        </p:spPr>
        <p:txBody>
          <a:bodyPr wrap="square" rtlCol="0">
            <a:spAutoFit/>
          </a:bodyPr>
          <a:lstStyle/>
          <a:p>
            <a:r>
              <a:rPr lang="en-US" sz="1200" b="1" dirty="0"/>
              <a:t>220 MW</a:t>
            </a:r>
          </a:p>
        </p:txBody>
      </p:sp>
      <p:sp>
        <p:nvSpPr>
          <p:cNvPr id="20" name="TextBox 19">
            <a:extLst>
              <a:ext uri="{FF2B5EF4-FFF2-40B4-BE49-F238E27FC236}">
                <a16:creationId xmlns:a16="http://schemas.microsoft.com/office/drawing/2014/main" id="{936536A6-C082-AE24-CFEE-739B6FF4E7ED}"/>
              </a:ext>
            </a:extLst>
          </p:cNvPr>
          <p:cNvSpPr txBox="1"/>
          <p:nvPr/>
        </p:nvSpPr>
        <p:spPr>
          <a:xfrm rot="17875560">
            <a:off x="4439288" y="2027676"/>
            <a:ext cx="1324346" cy="276999"/>
          </a:xfrm>
          <a:prstGeom prst="rect">
            <a:avLst/>
          </a:prstGeom>
          <a:noFill/>
        </p:spPr>
        <p:txBody>
          <a:bodyPr wrap="square" rtlCol="0">
            <a:spAutoFit/>
          </a:bodyPr>
          <a:lstStyle/>
          <a:p>
            <a:r>
              <a:rPr lang="en-US" sz="1200" b="1" dirty="0"/>
              <a:t>600 MW</a:t>
            </a:r>
          </a:p>
        </p:txBody>
      </p:sp>
      <p:sp>
        <p:nvSpPr>
          <p:cNvPr id="21" name="TextBox 20">
            <a:extLst>
              <a:ext uri="{FF2B5EF4-FFF2-40B4-BE49-F238E27FC236}">
                <a16:creationId xmlns:a16="http://schemas.microsoft.com/office/drawing/2014/main" id="{5E67712B-FA79-4262-7AE1-59E2D79770A6}"/>
              </a:ext>
            </a:extLst>
          </p:cNvPr>
          <p:cNvSpPr txBox="1"/>
          <p:nvPr/>
        </p:nvSpPr>
        <p:spPr>
          <a:xfrm rot="19719455">
            <a:off x="2367012" y="4506159"/>
            <a:ext cx="1324346" cy="276999"/>
          </a:xfrm>
          <a:prstGeom prst="rect">
            <a:avLst/>
          </a:prstGeom>
          <a:noFill/>
        </p:spPr>
        <p:txBody>
          <a:bodyPr wrap="square" rtlCol="0">
            <a:spAutoFit/>
          </a:bodyPr>
          <a:lstStyle/>
          <a:p>
            <a:r>
              <a:rPr lang="en-US" sz="1200" b="1" dirty="0"/>
              <a:t>100 MW</a:t>
            </a:r>
          </a:p>
        </p:txBody>
      </p:sp>
      <p:sp>
        <p:nvSpPr>
          <p:cNvPr id="22" name="TextBox 21">
            <a:extLst>
              <a:ext uri="{FF2B5EF4-FFF2-40B4-BE49-F238E27FC236}">
                <a16:creationId xmlns:a16="http://schemas.microsoft.com/office/drawing/2014/main" id="{761FED61-C83F-F35E-894B-03F08A07408D}"/>
              </a:ext>
            </a:extLst>
          </p:cNvPr>
          <p:cNvSpPr txBox="1"/>
          <p:nvPr/>
        </p:nvSpPr>
        <p:spPr>
          <a:xfrm rot="510837">
            <a:off x="2309215" y="5594209"/>
            <a:ext cx="1324346" cy="276999"/>
          </a:xfrm>
          <a:prstGeom prst="rect">
            <a:avLst/>
          </a:prstGeom>
          <a:noFill/>
        </p:spPr>
        <p:txBody>
          <a:bodyPr wrap="square" rtlCol="0">
            <a:spAutoFit/>
          </a:bodyPr>
          <a:lstStyle/>
          <a:p>
            <a:r>
              <a:rPr lang="en-US" sz="1200" b="1" dirty="0"/>
              <a:t>300 MW</a:t>
            </a:r>
          </a:p>
        </p:txBody>
      </p:sp>
      <p:sp>
        <p:nvSpPr>
          <p:cNvPr id="23" name="TextBox 22">
            <a:extLst>
              <a:ext uri="{FF2B5EF4-FFF2-40B4-BE49-F238E27FC236}">
                <a16:creationId xmlns:a16="http://schemas.microsoft.com/office/drawing/2014/main" id="{2B907462-6834-3C4E-5FDC-CC0C2FDC606A}"/>
              </a:ext>
            </a:extLst>
          </p:cNvPr>
          <p:cNvSpPr txBox="1"/>
          <p:nvPr/>
        </p:nvSpPr>
        <p:spPr>
          <a:xfrm>
            <a:off x="5809796" y="1239247"/>
            <a:ext cx="1324346" cy="276999"/>
          </a:xfrm>
          <a:prstGeom prst="rect">
            <a:avLst/>
          </a:prstGeom>
          <a:noFill/>
        </p:spPr>
        <p:txBody>
          <a:bodyPr wrap="square" rtlCol="0">
            <a:spAutoFit/>
          </a:bodyPr>
          <a:lstStyle/>
          <a:p>
            <a:r>
              <a:rPr lang="en-US" sz="1200" b="1" dirty="0"/>
              <a:t>5,180 MW</a:t>
            </a:r>
          </a:p>
        </p:txBody>
      </p:sp>
      <p:cxnSp>
        <p:nvCxnSpPr>
          <p:cNvPr id="24" name="Straight Arrow Connector 23">
            <a:extLst>
              <a:ext uri="{FF2B5EF4-FFF2-40B4-BE49-F238E27FC236}">
                <a16:creationId xmlns:a16="http://schemas.microsoft.com/office/drawing/2014/main" id="{1F187DDC-56F9-4A33-18DB-8E55B49CC344}"/>
              </a:ext>
            </a:extLst>
          </p:cNvPr>
          <p:cNvCxnSpPr>
            <a:stCxn id="17" idx="2"/>
            <a:endCxn id="18" idx="6"/>
          </p:cNvCxnSpPr>
          <p:nvPr/>
        </p:nvCxnSpPr>
        <p:spPr>
          <a:xfrm flipH="1">
            <a:off x="5780069" y="1495501"/>
            <a:ext cx="90336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B54E86-FD75-4D41-C487-5E5A69309B62}"/>
              </a:ext>
            </a:extLst>
          </p:cNvPr>
          <p:cNvCxnSpPr>
            <a:cxnSpLocks/>
            <a:stCxn id="15" idx="7"/>
            <a:endCxn id="4" idx="3"/>
          </p:cNvCxnSpPr>
          <p:nvPr/>
        </p:nvCxnSpPr>
        <p:spPr>
          <a:xfrm flipV="1">
            <a:off x="1960991" y="4349424"/>
            <a:ext cx="1792292" cy="10556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04D91D-EDE0-58A5-2AEF-C2AE233A8A72}"/>
              </a:ext>
            </a:extLst>
          </p:cNvPr>
          <p:cNvCxnSpPr>
            <a:cxnSpLocks/>
            <a:stCxn id="6" idx="2"/>
            <a:endCxn id="15" idx="6"/>
          </p:cNvCxnSpPr>
          <p:nvPr/>
        </p:nvCxnSpPr>
        <p:spPr>
          <a:xfrm flipH="1" flipV="1">
            <a:off x="2081511" y="5696011"/>
            <a:ext cx="1139772" cy="16888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7D8C29A-8786-2F25-6C9B-F7AA2B2A89A2}"/>
              </a:ext>
            </a:extLst>
          </p:cNvPr>
          <p:cNvCxnSpPr>
            <a:cxnSpLocks/>
            <a:stCxn id="4" idx="7"/>
            <a:endCxn id="18" idx="4"/>
          </p:cNvCxnSpPr>
          <p:nvPr/>
        </p:nvCxnSpPr>
        <p:spPr>
          <a:xfrm flipV="1">
            <a:off x="4335203" y="1906981"/>
            <a:ext cx="1033386" cy="186052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4373F4-F6B4-F7C6-29C5-4572D1555278}"/>
              </a:ext>
            </a:extLst>
          </p:cNvPr>
          <p:cNvCxnSpPr>
            <a:cxnSpLocks/>
            <a:stCxn id="7" idx="7"/>
            <a:endCxn id="18" idx="2"/>
          </p:cNvCxnSpPr>
          <p:nvPr/>
        </p:nvCxnSpPr>
        <p:spPr>
          <a:xfrm flipV="1">
            <a:off x="2662308" y="1495501"/>
            <a:ext cx="2294801" cy="144904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F7FFE91-0419-8ADD-0A1A-4FB133EFC7E7}"/>
              </a:ext>
            </a:extLst>
          </p:cNvPr>
          <p:cNvSpPr/>
          <p:nvPr/>
        </p:nvSpPr>
        <p:spPr>
          <a:xfrm>
            <a:off x="1760514" y="1556250"/>
            <a:ext cx="4411578" cy="51491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00627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3D9C-8977-6A0A-A3DC-82C58FF4EC35}"/>
              </a:ext>
            </a:extLst>
          </p:cNvPr>
          <p:cNvSpPr>
            <a:spLocks noGrp="1"/>
          </p:cNvSpPr>
          <p:nvPr>
            <p:ph type="title"/>
          </p:nvPr>
        </p:nvSpPr>
        <p:spPr/>
        <p:txBody>
          <a:bodyPr/>
          <a:lstStyle/>
          <a:p>
            <a:r>
              <a:rPr lang="en-US" dirty="0"/>
              <a:t>Gross Load &amp; Net Load Comparison</a:t>
            </a:r>
          </a:p>
        </p:txBody>
      </p:sp>
      <p:pic>
        <p:nvPicPr>
          <p:cNvPr id="5" name="Picture 4">
            <a:extLst>
              <a:ext uri="{FF2B5EF4-FFF2-40B4-BE49-F238E27FC236}">
                <a16:creationId xmlns:a16="http://schemas.microsoft.com/office/drawing/2014/main" id="{85591224-2E5B-AAFB-51A7-CE3FF5B9C210}"/>
              </a:ext>
            </a:extLst>
          </p:cNvPr>
          <p:cNvPicPr>
            <a:picLocks noChangeAspect="1"/>
          </p:cNvPicPr>
          <p:nvPr/>
        </p:nvPicPr>
        <p:blipFill>
          <a:blip r:embed="rId2"/>
          <a:stretch>
            <a:fillRect/>
          </a:stretch>
        </p:blipFill>
        <p:spPr>
          <a:xfrm>
            <a:off x="904938" y="1063547"/>
            <a:ext cx="7334124" cy="4730906"/>
          </a:xfrm>
          <a:prstGeom prst="rect">
            <a:avLst/>
          </a:prstGeom>
        </p:spPr>
      </p:pic>
    </p:spTree>
    <p:extLst>
      <p:ext uri="{BB962C8B-B14F-4D97-AF65-F5344CB8AC3E}">
        <p14:creationId xmlns:p14="http://schemas.microsoft.com/office/powerpoint/2010/main" val="142777573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3D9C-8977-6A0A-A3DC-82C58FF4EC35}"/>
              </a:ext>
            </a:extLst>
          </p:cNvPr>
          <p:cNvSpPr>
            <a:spLocks noGrp="1"/>
          </p:cNvSpPr>
          <p:nvPr>
            <p:ph type="title"/>
          </p:nvPr>
        </p:nvSpPr>
        <p:spPr/>
        <p:txBody>
          <a:bodyPr/>
          <a:lstStyle/>
          <a:p>
            <a:r>
              <a:rPr lang="en-US" dirty="0"/>
              <a:t>Net Load Shape Change as Solar Penetration Increases</a:t>
            </a:r>
          </a:p>
        </p:txBody>
      </p:sp>
      <p:pic>
        <p:nvPicPr>
          <p:cNvPr id="3" name="Picture 2">
            <a:extLst>
              <a:ext uri="{FF2B5EF4-FFF2-40B4-BE49-F238E27FC236}">
                <a16:creationId xmlns:a16="http://schemas.microsoft.com/office/drawing/2014/main" id="{56687060-CC66-5D05-BF2B-D68BAB127DB8}"/>
              </a:ext>
            </a:extLst>
          </p:cNvPr>
          <p:cNvPicPr>
            <a:picLocks noChangeAspect="1"/>
          </p:cNvPicPr>
          <p:nvPr/>
        </p:nvPicPr>
        <p:blipFill>
          <a:blip r:embed="rId2"/>
          <a:stretch>
            <a:fillRect/>
          </a:stretch>
        </p:blipFill>
        <p:spPr>
          <a:xfrm>
            <a:off x="914083" y="1063547"/>
            <a:ext cx="7315834" cy="4730906"/>
          </a:xfrm>
          <a:prstGeom prst="rect">
            <a:avLst/>
          </a:prstGeom>
        </p:spPr>
      </p:pic>
    </p:spTree>
    <p:extLst>
      <p:ext uri="{BB962C8B-B14F-4D97-AF65-F5344CB8AC3E}">
        <p14:creationId xmlns:p14="http://schemas.microsoft.com/office/powerpoint/2010/main" val="93188898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C9B6-0427-C505-573C-DB6FAF023857}"/>
              </a:ext>
            </a:extLst>
          </p:cNvPr>
          <p:cNvSpPr>
            <a:spLocks noGrp="1"/>
          </p:cNvSpPr>
          <p:nvPr>
            <p:ph type="title"/>
          </p:nvPr>
        </p:nvSpPr>
        <p:spPr/>
        <p:txBody>
          <a:bodyPr/>
          <a:lstStyle/>
          <a:p>
            <a:r>
              <a:rPr lang="en-US" dirty="0"/>
              <a:t>ELCC Study Next Steps</a:t>
            </a:r>
          </a:p>
        </p:txBody>
      </p:sp>
      <p:sp>
        <p:nvSpPr>
          <p:cNvPr id="3" name="Content Placeholder 2">
            <a:extLst>
              <a:ext uri="{FF2B5EF4-FFF2-40B4-BE49-F238E27FC236}">
                <a16:creationId xmlns:a16="http://schemas.microsoft.com/office/drawing/2014/main" id="{52423BB8-75F7-14BC-9551-4FBB4389304D}"/>
              </a:ext>
            </a:extLst>
          </p:cNvPr>
          <p:cNvSpPr>
            <a:spLocks noGrp="1"/>
          </p:cNvSpPr>
          <p:nvPr>
            <p:ph idx="1"/>
          </p:nvPr>
        </p:nvSpPr>
        <p:spPr/>
        <p:txBody>
          <a:bodyPr/>
          <a:lstStyle/>
          <a:p>
            <a:r>
              <a:rPr lang="en-US" dirty="0"/>
              <a:t>Storage combinations:</a:t>
            </a:r>
          </a:p>
          <a:p>
            <a:pPr lvl="1"/>
            <a:r>
              <a:rPr lang="en-US" dirty="0"/>
              <a:t>Perform interpolations for portfolios of different storage resource mixes</a:t>
            </a:r>
          </a:p>
          <a:p>
            <a:r>
              <a:rPr lang="en-US" dirty="0"/>
              <a:t>Final Report</a:t>
            </a:r>
          </a:p>
          <a:p>
            <a:r>
              <a:rPr lang="en-US" dirty="0"/>
              <a:t>Potential ELCC Workshop</a:t>
            </a:r>
          </a:p>
          <a:p>
            <a:r>
              <a:rPr lang="en-US" dirty="0"/>
              <a:t>CDR:</a:t>
            </a:r>
          </a:p>
          <a:p>
            <a:pPr lvl="1"/>
            <a:r>
              <a:rPr lang="en-US"/>
              <a:t>Capacity </a:t>
            </a:r>
            <a:r>
              <a:rPr lang="en-US" dirty="0"/>
              <a:t>contributions towards PRM by technology and zone looking forward in time using CDR and average and marginal seasonal ELCCs</a:t>
            </a:r>
          </a:p>
          <a:p>
            <a:r>
              <a:rPr lang="en-US" dirty="0"/>
              <a:t>SARA:</a:t>
            </a:r>
          </a:p>
          <a:p>
            <a:pPr lvl="1"/>
            <a:r>
              <a:rPr lang="en-US" dirty="0"/>
              <a:t>Monthly capacity contributions towards PRM using average and marginal seasonal ELCCs</a:t>
            </a:r>
          </a:p>
          <a:p>
            <a:pPr lvl="1"/>
            <a:endParaRPr lang="en-US" dirty="0"/>
          </a:p>
          <a:p>
            <a:endParaRPr lang="en-US" dirty="0"/>
          </a:p>
        </p:txBody>
      </p:sp>
    </p:spTree>
    <p:extLst>
      <p:ext uri="{BB962C8B-B14F-4D97-AF65-F5344CB8AC3E}">
        <p14:creationId xmlns:p14="http://schemas.microsoft.com/office/powerpoint/2010/main" val="534252885"/>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227616-ECD8-489C-AD81-34A10F83FA82}"/>
              </a:ext>
            </a:extLst>
          </p:cNvPr>
          <p:cNvSpPr>
            <a:spLocks noGrp="1"/>
          </p:cNvSpPr>
          <p:nvPr>
            <p:ph type="ctrTitle"/>
          </p:nvPr>
        </p:nvSpPr>
        <p:spPr>
          <a:xfrm>
            <a:off x="0" y="1905000"/>
            <a:ext cx="9144000" cy="1122362"/>
          </a:xfrm>
        </p:spPr>
        <p:txBody>
          <a:bodyPr/>
          <a:lstStyle/>
          <a:p>
            <a:pPr algn="ctr"/>
            <a:r>
              <a:rPr lang="en-US" dirty="0"/>
              <a:t>Appendix</a:t>
            </a:r>
          </a:p>
        </p:txBody>
      </p:sp>
    </p:spTree>
    <p:extLst>
      <p:ext uri="{BB962C8B-B14F-4D97-AF65-F5344CB8AC3E}">
        <p14:creationId xmlns:p14="http://schemas.microsoft.com/office/powerpoint/2010/main" val="39327018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2317-036D-4EDE-B4B9-8D4F9BE8E94A}"/>
              </a:ext>
            </a:extLst>
          </p:cNvPr>
          <p:cNvSpPr>
            <a:spLocks noGrp="1"/>
          </p:cNvSpPr>
          <p:nvPr>
            <p:ph type="title"/>
          </p:nvPr>
        </p:nvSpPr>
        <p:spPr/>
        <p:txBody>
          <a:bodyPr/>
          <a:lstStyle/>
          <a:p>
            <a:r>
              <a:rPr lang="en-US" dirty="0"/>
              <a:t>Zonal Load and Resource Mix - 2023</a:t>
            </a:r>
          </a:p>
        </p:txBody>
      </p:sp>
      <p:graphicFrame>
        <p:nvGraphicFramePr>
          <p:cNvPr id="4" name="Table 3">
            <a:extLst>
              <a:ext uri="{FF2B5EF4-FFF2-40B4-BE49-F238E27FC236}">
                <a16:creationId xmlns:a16="http://schemas.microsoft.com/office/drawing/2014/main" id="{D5F0A0F4-F584-88D6-402C-828EA289AA0C}"/>
              </a:ext>
            </a:extLst>
          </p:cNvPr>
          <p:cNvGraphicFramePr>
            <a:graphicFrameLocks noGrp="1"/>
          </p:cNvGraphicFramePr>
          <p:nvPr/>
        </p:nvGraphicFramePr>
        <p:xfrm>
          <a:off x="655470" y="1078247"/>
          <a:ext cx="7833060" cy="4845564"/>
        </p:xfrm>
        <a:graphic>
          <a:graphicData uri="http://schemas.openxmlformats.org/drawingml/2006/table">
            <a:tbl>
              <a:tblPr/>
              <a:tblGrid>
                <a:gridCol w="1645920">
                  <a:extLst>
                    <a:ext uri="{9D8B030D-6E8A-4147-A177-3AD203B41FA5}">
                      <a16:colId xmlns:a16="http://schemas.microsoft.com/office/drawing/2014/main" val="3754090935"/>
                    </a:ext>
                  </a:extLst>
                </a:gridCol>
                <a:gridCol w="1031190">
                  <a:extLst>
                    <a:ext uri="{9D8B030D-6E8A-4147-A177-3AD203B41FA5}">
                      <a16:colId xmlns:a16="http://schemas.microsoft.com/office/drawing/2014/main" val="538879110"/>
                    </a:ext>
                  </a:extLst>
                </a:gridCol>
                <a:gridCol w="1031190">
                  <a:extLst>
                    <a:ext uri="{9D8B030D-6E8A-4147-A177-3AD203B41FA5}">
                      <a16:colId xmlns:a16="http://schemas.microsoft.com/office/drawing/2014/main" val="1962365683"/>
                    </a:ext>
                  </a:extLst>
                </a:gridCol>
                <a:gridCol w="1031190">
                  <a:extLst>
                    <a:ext uri="{9D8B030D-6E8A-4147-A177-3AD203B41FA5}">
                      <a16:colId xmlns:a16="http://schemas.microsoft.com/office/drawing/2014/main" val="3430490697"/>
                    </a:ext>
                  </a:extLst>
                </a:gridCol>
                <a:gridCol w="1031190">
                  <a:extLst>
                    <a:ext uri="{9D8B030D-6E8A-4147-A177-3AD203B41FA5}">
                      <a16:colId xmlns:a16="http://schemas.microsoft.com/office/drawing/2014/main" val="3120773488"/>
                    </a:ext>
                  </a:extLst>
                </a:gridCol>
                <a:gridCol w="1031190">
                  <a:extLst>
                    <a:ext uri="{9D8B030D-6E8A-4147-A177-3AD203B41FA5}">
                      <a16:colId xmlns:a16="http://schemas.microsoft.com/office/drawing/2014/main" val="3871440784"/>
                    </a:ext>
                  </a:extLst>
                </a:gridCol>
                <a:gridCol w="1031190">
                  <a:extLst>
                    <a:ext uri="{9D8B030D-6E8A-4147-A177-3AD203B41FA5}">
                      <a16:colId xmlns:a16="http://schemas.microsoft.com/office/drawing/2014/main" val="4247630661"/>
                    </a:ext>
                  </a:extLst>
                </a:gridCol>
              </a:tblGrid>
              <a:tr h="217984">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dirty="0">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6188358"/>
                  </a:ext>
                </a:extLst>
              </a:tr>
              <a:tr h="279293">
                <a:tc>
                  <a:txBody>
                    <a:bodyPr/>
                    <a:lstStyle/>
                    <a:p>
                      <a:pPr algn="l" fontAlgn="b"/>
                      <a:r>
                        <a:rPr lang="en-US" sz="1100" b="0" i="0" u="none" strike="noStrike" dirty="0">
                          <a:solidFill>
                            <a:srgbClr val="000000"/>
                          </a:solidFill>
                          <a:effectLst/>
                          <a:latin typeface="Arial" panose="020B0604020202020204" pitchFamily="34" charset="0"/>
                        </a:rPr>
                        <a:t> </a:t>
                      </a: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ERCOT</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DFW</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Houston</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Rest of System</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Valley</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West</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extLst>
                  <a:ext uri="{0D108BD9-81ED-4DB2-BD59-A6C34878D82A}">
                    <a16:rowId xmlns:a16="http://schemas.microsoft.com/office/drawing/2014/main" val="1966416090"/>
                  </a:ext>
                </a:extLst>
              </a:tr>
              <a:tr h="211172">
                <a:tc>
                  <a:txBody>
                    <a:bodyPr/>
                    <a:lstStyle/>
                    <a:p>
                      <a:pPr algn="l" fontAlgn="b"/>
                      <a:r>
                        <a:rPr lang="en-US" sz="1100" b="0" i="0" u="none" strike="noStrike">
                          <a:solidFill>
                            <a:srgbClr val="000000"/>
                          </a:solidFill>
                          <a:effectLst/>
                          <a:latin typeface="Arial" panose="020B0604020202020204" pitchFamily="34" charset="0"/>
                        </a:rPr>
                        <a:t> </a:t>
                      </a:r>
                    </a:p>
                  </a:txBody>
                  <a:tcPr marL="6812" marR="6812" marT="6812" marB="0" anchor="b">
                    <a:lnL>
                      <a:noFill/>
                    </a:lnL>
                    <a:lnR>
                      <a:noFill/>
                    </a:lnR>
                    <a:lnT>
                      <a:noFill/>
                    </a:lnT>
                    <a:lnB>
                      <a:noFill/>
                    </a:lnB>
                    <a:solidFill>
                      <a:srgbClr val="E0E1DB"/>
                    </a:solidFill>
                  </a:tcPr>
                </a:tc>
                <a:tc>
                  <a:txBody>
                    <a:bodyPr/>
                    <a:lstStyle/>
                    <a:p>
                      <a:pPr algn="ctr" rtl="0" fontAlgn="ct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extLst>
                  <a:ext uri="{0D108BD9-81ED-4DB2-BD59-A6C34878D82A}">
                    <a16:rowId xmlns:a16="http://schemas.microsoft.com/office/drawing/2014/main" val="2700020308"/>
                  </a:ext>
                </a:extLst>
              </a:tr>
              <a:tr h="136240">
                <a:tc>
                  <a:txBody>
                    <a:bodyPr/>
                    <a:lstStyle/>
                    <a:p>
                      <a:pPr algn="l" rtl="0" fontAlgn="b"/>
                      <a:r>
                        <a:rPr lang="en-US" sz="1100" b="1" i="0" u="none" strike="noStrike">
                          <a:solidFill>
                            <a:srgbClr val="302F35"/>
                          </a:solidFill>
                          <a:effectLst/>
                          <a:latin typeface="Calibri" panose="020F0502020204030204" pitchFamily="34" charset="0"/>
                        </a:rPr>
                        <a:t>Peak Load</a:t>
                      </a:r>
                    </a:p>
                  </a:txBody>
                  <a:tcPr marL="6812" marR="6812" marT="6812" marB="0" anchor="b">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79,010</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19,933</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16,752</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30,264</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2,399</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9,662</a:t>
                      </a:r>
                    </a:p>
                  </a:txBody>
                  <a:tcPr marL="6812" marR="6812" marT="6812" marB="0" anchor="ctr">
                    <a:lnL>
                      <a:noFill/>
                    </a:lnL>
                    <a:lnR>
                      <a:noFill/>
                    </a:lnR>
                    <a:lnT>
                      <a:noFill/>
                    </a:lnT>
                    <a:lnB>
                      <a:noFill/>
                    </a:lnB>
                  </a:tcPr>
                </a:tc>
                <a:extLst>
                  <a:ext uri="{0D108BD9-81ED-4DB2-BD59-A6C34878D82A}">
                    <a16:rowId xmlns:a16="http://schemas.microsoft.com/office/drawing/2014/main" val="1460058286"/>
                  </a:ext>
                </a:extLst>
              </a:tr>
              <a:tr h="202998">
                <a:tc>
                  <a:txBody>
                    <a:bodyPr/>
                    <a:lstStyle/>
                    <a:p>
                      <a:pPr algn="l" fontAlgn="b"/>
                      <a:endParaRPr lang="en-US" sz="1100" b="0" i="0" u="none" strike="noStrike">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extLst>
                  <a:ext uri="{0D108BD9-81ED-4DB2-BD59-A6C34878D82A}">
                    <a16:rowId xmlns:a16="http://schemas.microsoft.com/office/drawing/2014/main" val="1783207801"/>
                  </a:ext>
                </a:extLst>
              </a:tr>
              <a:tr h="136240">
                <a:tc>
                  <a:txBody>
                    <a:bodyPr/>
                    <a:lstStyle/>
                    <a:p>
                      <a:pPr algn="l" rtl="0" fontAlgn="b"/>
                      <a:r>
                        <a:rPr lang="en-US" sz="1100" b="1" i="0" u="none" strike="noStrike">
                          <a:solidFill>
                            <a:srgbClr val="302F35"/>
                          </a:solidFill>
                          <a:effectLst/>
                          <a:latin typeface="Calibri" panose="020F0502020204030204" pitchFamily="34" charset="0"/>
                        </a:rPr>
                        <a:t>Load Reduction</a:t>
                      </a:r>
                    </a:p>
                  </a:txBody>
                  <a:tcPr marL="6812" marR="6812" marT="6812" marB="0" anchor="b">
                    <a:lnL>
                      <a:noFill/>
                    </a:lnL>
                    <a:lnR>
                      <a:noFill/>
                    </a:lnR>
                    <a:lnT>
                      <a:noFill/>
                    </a:lnT>
                    <a:lnB>
                      <a:noFill/>
                    </a:lnB>
                  </a:tcPr>
                </a:tc>
                <a:tc>
                  <a:txBody>
                    <a:bodyPr/>
                    <a:lstStyle/>
                    <a:p>
                      <a:pPr algn="ctr" rtl="0" fontAlgn="ctr"/>
                      <a:r>
                        <a:rPr lang="en-US" sz="1100" b="1" i="0" u="none" strike="noStrike">
                          <a:solidFill>
                            <a:srgbClr val="000000"/>
                          </a:solidFill>
                          <a:effectLst/>
                          <a:latin typeface="Calibri" panose="020F0502020204030204" pitchFamily="34" charset="0"/>
                        </a:rPr>
                        <a:t>2,823</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242</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740</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1,207</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61</a:t>
                      </a:r>
                    </a:p>
                  </a:txBody>
                  <a:tcPr marL="6812" marR="6812" marT="6812" marB="0" anchor="ctr">
                    <a:lnL>
                      <a:noFill/>
                    </a:lnL>
                    <a:lnR>
                      <a:noFill/>
                    </a:lnR>
                    <a:lnT>
                      <a:noFill/>
                    </a:lnT>
                    <a:lnB>
                      <a:noFill/>
                    </a:lnB>
                  </a:tcPr>
                </a:tc>
                <a:tc>
                  <a:txBody>
                    <a:bodyPr/>
                    <a:lstStyle/>
                    <a:p>
                      <a:pPr algn="ctr" rtl="0" fontAlgn="ctr"/>
                      <a:r>
                        <a:rPr lang="en-US" sz="1100" b="1" i="0" u="none" strike="noStrike" dirty="0">
                          <a:solidFill>
                            <a:srgbClr val="000000"/>
                          </a:solidFill>
                          <a:effectLst/>
                          <a:latin typeface="Calibri" panose="020F0502020204030204" pitchFamily="34" charset="0"/>
                        </a:rPr>
                        <a:t>573</a:t>
                      </a:r>
                    </a:p>
                  </a:txBody>
                  <a:tcPr marL="6812" marR="6812" marT="6812" marB="0" anchor="ctr">
                    <a:lnL>
                      <a:noFill/>
                    </a:lnL>
                    <a:lnR>
                      <a:noFill/>
                    </a:lnR>
                    <a:lnT>
                      <a:noFill/>
                    </a:lnT>
                    <a:lnB>
                      <a:noFill/>
                    </a:lnB>
                  </a:tcPr>
                </a:tc>
                <a:extLst>
                  <a:ext uri="{0D108BD9-81ED-4DB2-BD59-A6C34878D82A}">
                    <a16:rowId xmlns:a16="http://schemas.microsoft.com/office/drawing/2014/main" val="215716858"/>
                  </a:ext>
                </a:extLst>
              </a:tr>
              <a:tr h="136240">
                <a:tc>
                  <a:txBody>
                    <a:bodyPr/>
                    <a:lstStyle/>
                    <a:p>
                      <a:pPr algn="l" rtl="0" fontAlgn="b"/>
                      <a:r>
                        <a:rPr lang="en-US" sz="1100" b="0" i="0" u="none" strike="noStrike">
                          <a:solidFill>
                            <a:srgbClr val="302F35"/>
                          </a:solidFill>
                          <a:effectLst/>
                          <a:latin typeface="Calibri" panose="020F0502020204030204" pitchFamily="34" charset="0"/>
                        </a:rPr>
                        <a:t>LRs serving RRS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1,591</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418</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753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2</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383</a:t>
                      </a:r>
                    </a:p>
                  </a:txBody>
                  <a:tcPr marL="6812" marR="6812" marT="6812" marB="0" anchor="ctr">
                    <a:lnL>
                      <a:noFill/>
                    </a:lnL>
                    <a:lnR>
                      <a:noFill/>
                    </a:lnR>
                    <a:lnT>
                      <a:noFill/>
                    </a:lnT>
                    <a:lnB>
                      <a:noFill/>
                    </a:lnB>
                  </a:tcPr>
                </a:tc>
                <a:extLst>
                  <a:ext uri="{0D108BD9-81ED-4DB2-BD59-A6C34878D82A}">
                    <a16:rowId xmlns:a16="http://schemas.microsoft.com/office/drawing/2014/main" val="120919331"/>
                  </a:ext>
                </a:extLst>
              </a:tr>
              <a:tr h="136240">
                <a:tc>
                  <a:txBody>
                    <a:bodyPr/>
                    <a:lstStyle/>
                    <a:p>
                      <a:pPr algn="l" rtl="0" fontAlgn="b"/>
                      <a:r>
                        <a:rPr lang="en-US" sz="1100" b="0" i="0" u="none" strike="noStrike">
                          <a:solidFill>
                            <a:srgbClr val="302F35"/>
                          </a:solidFill>
                          <a:effectLst/>
                          <a:latin typeface="Calibri" panose="020F0502020204030204" pitchFamily="34" charset="0"/>
                        </a:rPr>
                        <a:t>10-Minute ERS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28</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a:t>
                      </a:r>
                    </a:p>
                  </a:txBody>
                  <a:tcPr marL="6812" marR="6812" marT="6812" marB="0" anchor="ctr">
                    <a:lnL>
                      <a:noFill/>
                    </a:lnL>
                    <a:lnR>
                      <a:noFill/>
                    </a:lnR>
                    <a:lnT>
                      <a:noFill/>
                    </a:lnT>
                    <a:lnB>
                      <a:noFill/>
                    </a:lnB>
                  </a:tcPr>
                </a:tc>
                <a:extLst>
                  <a:ext uri="{0D108BD9-81ED-4DB2-BD59-A6C34878D82A}">
                    <a16:rowId xmlns:a16="http://schemas.microsoft.com/office/drawing/2014/main" val="280141259"/>
                  </a:ext>
                </a:extLst>
              </a:tr>
              <a:tr h="136240">
                <a:tc>
                  <a:txBody>
                    <a:bodyPr/>
                    <a:lstStyle/>
                    <a:p>
                      <a:pPr algn="l" rtl="0" fontAlgn="b"/>
                      <a:r>
                        <a:rPr lang="en-US" sz="1100" b="0" i="0" u="none" strike="noStrike">
                          <a:solidFill>
                            <a:srgbClr val="302F35"/>
                          </a:solidFill>
                          <a:effectLst/>
                          <a:latin typeface="Calibri" panose="020F0502020204030204" pitchFamily="34" charset="0"/>
                        </a:rPr>
                        <a:t>30-Minute ERS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890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135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185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356</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55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159</a:t>
                      </a:r>
                    </a:p>
                  </a:txBody>
                  <a:tcPr marL="6812" marR="6812" marT="6812" marB="0" anchor="ctr">
                    <a:lnL>
                      <a:noFill/>
                    </a:lnL>
                    <a:lnR>
                      <a:noFill/>
                    </a:lnR>
                    <a:lnT>
                      <a:noFill/>
                    </a:lnT>
                    <a:lnB>
                      <a:noFill/>
                    </a:lnB>
                  </a:tcPr>
                </a:tc>
                <a:extLst>
                  <a:ext uri="{0D108BD9-81ED-4DB2-BD59-A6C34878D82A}">
                    <a16:rowId xmlns:a16="http://schemas.microsoft.com/office/drawing/2014/main" val="2168283693"/>
                  </a:ext>
                </a:extLst>
              </a:tr>
              <a:tr h="136240">
                <a:tc>
                  <a:txBody>
                    <a:bodyPr/>
                    <a:lstStyle/>
                    <a:p>
                      <a:pPr algn="l" rtl="0" fontAlgn="b"/>
                      <a:r>
                        <a:rPr lang="en-US" sz="1100" b="0" i="0" u="none" strike="noStrike" dirty="0">
                          <a:solidFill>
                            <a:srgbClr val="302F35"/>
                          </a:solidFill>
                          <a:effectLst/>
                          <a:latin typeface="Calibri" panose="020F0502020204030204" pitchFamily="34" charset="0"/>
                        </a:rPr>
                        <a:t>TDSP Curtailment Programs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307</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70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133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69</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4</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30</a:t>
                      </a:r>
                    </a:p>
                  </a:txBody>
                  <a:tcPr marL="6812" marR="6812" marT="6812" marB="0" anchor="ctr">
                    <a:lnL>
                      <a:noFill/>
                    </a:lnL>
                    <a:lnR>
                      <a:noFill/>
                    </a:lnR>
                    <a:lnT>
                      <a:noFill/>
                    </a:lnT>
                    <a:lnB>
                      <a:noFill/>
                    </a:lnB>
                  </a:tcPr>
                </a:tc>
                <a:extLst>
                  <a:ext uri="{0D108BD9-81ED-4DB2-BD59-A6C34878D82A}">
                    <a16:rowId xmlns:a16="http://schemas.microsoft.com/office/drawing/2014/main" val="3730891245"/>
                  </a:ext>
                </a:extLst>
              </a:tr>
              <a:tr h="202998">
                <a:tc>
                  <a:txBody>
                    <a:bodyPr/>
                    <a:lstStyle/>
                    <a:p>
                      <a:pPr algn="l" fontAlgn="b"/>
                      <a:endParaRPr lang="en-US" sz="1100" b="0" i="0" u="none" strike="noStrike">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extLst>
                  <a:ext uri="{0D108BD9-81ED-4DB2-BD59-A6C34878D82A}">
                    <a16:rowId xmlns:a16="http://schemas.microsoft.com/office/drawing/2014/main" val="957629080"/>
                  </a:ext>
                </a:extLst>
              </a:tr>
              <a:tr h="136240">
                <a:tc>
                  <a:txBody>
                    <a:bodyPr/>
                    <a:lstStyle/>
                    <a:p>
                      <a:pPr algn="l" rtl="0" fontAlgn="b"/>
                      <a:r>
                        <a:rPr lang="en-US" sz="1100" b="1" i="0" u="none" strike="noStrike">
                          <a:solidFill>
                            <a:srgbClr val="302F35"/>
                          </a:solidFill>
                          <a:effectLst/>
                          <a:latin typeface="Calibri" panose="020F0502020204030204" pitchFamily="34" charset="0"/>
                        </a:rPr>
                        <a:t>Supply</a:t>
                      </a:r>
                    </a:p>
                  </a:txBody>
                  <a:tcPr marL="6812" marR="6812" marT="6812"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104,263</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3,912</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16,834</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59,216</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3,639</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20,662</a:t>
                      </a:r>
                    </a:p>
                  </a:txBody>
                  <a:tcPr marL="9525" marR="9525" marT="9525" marB="0" anchor="b">
                    <a:lnL>
                      <a:noFill/>
                    </a:lnL>
                    <a:lnR>
                      <a:noFill/>
                    </a:lnR>
                    <a:lnT>
                      <a:noFill/>
                    </a:lnT>
                    <a:lnB>
                      <a:noFill/>
                    </a:lnB>
                  </a:tcPr>
                </a:tc>
                <a:extLst>
                  <a:ext uri="{0D108BD9-81ED-4DB2-BD59-A6C34878D82A}">
                    <a16:rowId xmlns:a16="http://schemas.microsoft.com/office/drawing/2014/main" val="1560458985"/>
                  </a:ext>
                </a:extLst>
              </a:tr>
              <a:tr h="136240">
                <a:tc>
                  <a:txBody>
                    <a:bodyPr/>
                    <a:lstStyle/>
                    <a:p>
                      <a:pPr algn="l" rtl="0" fontAlgn="b"/>
                      <a:r>
                        <a:rPr lang="en-US" sz="1100" b="0" i="0" u="none" strike="noStrike">
                          <a:solidFill>
                            <a:srgbClr val="302F35"/>
                          </a:solidFill>
                          <a:effectLst/>
                          <a:latin typeface="Calibri" panose="020F0502020204030204" pitchFamily="34" charset="0"/>
                        </a:rPr>
                        <a:t>Conventional Generation</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61,071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12,295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41,481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777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3,035</a:t>
                      </a:r>
                    </a:p>
                  </a:txBody>
                  <a:tcPr marL="9525" marR="9525" marT="9525" marB="0" anchor="b">
                    <a:lnL>
                      <a:noFill/>
                    </a:lnL>
                    <a:lnR>
                      <a:noFill/>
                    </a:lnR>
                    <a:lnT>
                      <a:noFill/>
                    </a:lnT>
                    <a:lnB>
                      <a:noFill/>
                    </a:lnB>
                  </a:tcPr>
                </a:tc>
                <a:extLst>
                  <a:ext uri="{0D108BD9-81ED-4DB2-BD59-A6C34878D82A}">
                    <a16:rowId xmlns:a16="http://schemas.microsoft.com/office/drawing/2014/main" val="4201176564"/>
                  </a:ext>
                </a:extLst>
              </a:tr>
              <a:tr h="136240">
                <a:tc>
                  <a:txBody>
                    <a:bodyPr/>
                    <a:lstStyle/>
                    <a:p>
                      <a:pPr algn="l" rtl="0" fontAlgn="b"/>
                      <a:r>
                        <a:rPr lang="en-US" sz="1100" b="0" i="0" u="none" strike="noStrike">
                          <a:solidFill>
                            <a:srgbClr val="302F35"/>
                          </a:solidFill>
                          <a:effectLst/>
                          <a:latin typeface="Calibri" panose="020F0502020204030204" pitchFamily="34" charset="0"/>
                        </a:rPr>
                        <a:t>Hydro</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294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a:noFill/>
                    </a:lnR>
                    <a:lnT>
                      <a:noFill/>
                    </a:lnT>
                    <a:lnB>
                      <a:noFill/>
                    </a:lnB>
                  </a:tcPr>
                </a:tc>
                <a:extLst>
                  <a:ext uri="{0D108BD9-81ED-4DB2-BD59-A6C34878D82A}">
                    <a16:rowId xmlns:a16="http://schemas.microsoft.com/office/drawing/2014/main" val="4026094373"/>
                  </a:ext>
                </a:extLst>
              </a:tr>
              <a:tr h="136240">
                <a:tc>
                  <a:txBody>
                    <a:bodyPr/>
                    <a:lstStyle/>
                    <a:p>
                      <a:pPr algn="l" rtl="0" fontAlgn="b"/>
                      <a:r>
                        <a:rPr lang="en-US" sz="1100" b="0" i="0" u="none" strike="noStrike">
                          <a:solidFill>
                            <a:srgbClr val="302F35"/>
                          </a:solidFill>
                          <a:effectLst/>
                          <a:latin typeface="Calibri" panose="020F0502020204030204" pitchFamily="34" charset="0"/>
                        </a:rPr>
                        <a:t>Wind</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10,230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2,478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1,684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6,260</a:t>
                      </a:r>
                    </a:p>
                  </a:txBody>
                  <a:tcPr marL="9525" marR="9525" marT="9525" marB="0" anchor="b">
                    <a:lnL>
                      <a:noFill/>
                    </a:lnL>
                    <a:lnR>
                      <a:noFill/>
                    </a:lnR>
                    <a:lnT>
                      <a:noFill/>
                    </a:lnT>
                    <a:lnB>
                      <a:noFill/>
                    </a:lnB>
                  </a:tcPr>
                </a:tc>
                <a:extLst>
                  <a:ext uri="{0D108BD9-81ED-4DB2-BD59-A6C34878D82A}">
                    <a16:rowId xmlns:a16="http://schemas.microsoft.com/office/drawing/2014/main" val="773271072"/>
                  </a:ext>
                </a:extLst>
              </a:tr>
              <a:tr h="136240">
                <a:tc>
                  <a:txBody>
                    <a:bodyPr/>
                    <a:lstStyle/>
                    <a:p>
                      <a:pPr algn="l" rtl="0" fontAlgn="b"/>
                      <a:r>
                        <a:rPr lang="en-US" sz="1100" b="0" i="0" u="none" strike="noStrike">
                          <a:solidFill>
                            <a:srgbClr val="302F35"/>
                          </a:solidFill>
                          <a:effectLst/>
                          <a:latin typeface="Calibri" panose="020F0502020204030204" pitchFamily="34" charset="0"/>
                        </a:rPr>
                        <a:t>Solar</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20,708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224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1,088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10,681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8,456</a:t>
                      </a:r>
                    </a:p>
                  </a:txBody>
                  <a:tcPr marL="9525" marR="9525" marT="9525" marB="0" anchor="b">
                    <a:lnL>
                      <a:noFill/>
                    </a:lnL>
                    <a:lnR>
                      <a:noFill/>
                    </a:lnR>
                    <a:lnT>
                      <a:noFill/>
                    </a:lnT>
                    <a:lnB>
                      <a:noFill/>
                    </a:lnB>
                  </a:tcPr>
                </a:tc>
                <a:extLst>
                  <a:ext uri="{0D108BD9-81ED-4DB2-BD59-A6C34878D82A}">
                    <a16:rowId xmlns:a16="http://schemas.microsoft.com/office/drawing/2014/main" val="4171146659"/>
                  </a:ext>
                </a:extLst>
              </a:tr>
              <a:tr h="136240">
                <a:tc>
                  <a:txBody>
                    <a:bodyPr/>
                    <a:lstStyle/>
                    <a:p>
                      <a:pPr algn="l" rtl="0" fontAlgn="b"/>
                      <a:r>
                        <a:rPr lang="en-US" sz="1100" b="0" i="0" u="none" strike="noStrike">
                          <a:solidFill>
                            <a:srgbClr val="302F35"/>
                          </a:solidFill>
                          <a:effectLst/>
                          <a:latin typeface="Calibri" panose="020F0502020204030204" pitchFamily="34" charset="0"/>
                        </a:rPr>
                        <a:t>Storage</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6,666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2,955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684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2,607</a:t>
                      </a:r>
                    </a:p>
                  </a:txBody>
                  <a:tcPr marL="9525" marR="9525" marT="9525" marB="0" anchor="b">
                    <a:lnL>
                      <a:noFill/>
                    </a:lnL>
                    <a:lnR>
                      <a:noFill/>
                    </a:lnR>
                    <a:lnT>
                      <a:noFill/>
                    </a:lnT>
                    <a:lnB>
                      <a:noFill/>
                    </a:lnB>
                  </a:tcPr>
                </a:tc>
                <a:extLst>
                  <a:ext uri="{0D108BD9-81ED-4DB2-BD59-A6C34878D82A}">
                    <a16:rowId xmlns:a16="http://schemas.microsoft.com/office/drawing/2014/main" val="1117550593"/>
                  </a:ext>
                </a:extLst>
              </a:tr>
              <a:tr h="136240">
                <a:tc>
                  <a:txBody>
                    <a:bodyPr/>
                    <a:lstStyle/>
                    <a:p>
                      <a:pPr algn="l" rtl="0" fontAlgn="b"/>
                      <a:r>
                        <a:rPr lang="en-US" sz="1100" b="0" i="0" u="none" strike="noStrike">
                          <a:solidFill>
                            <a:srgbClr val="302F35"/>
                          </a:solidFill>
                          <a:effectLst/>
                          <a:latin typeface="Calibri" panose="020F0502020204030204" pitchFamily="34" charset="0"/>
                        </a:rPr>
                        <a:t>PUNs</a:t>
                      </a:r>
                    </a:p>
                  </a:txBody>
                  <a:tcPr marL="6812" marR="6812" marT="6812"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4,262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3,422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840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671785610"/>
                  </a:ext>
                </a:extLst>
              </a:tr>
              <a:tr h="136240">
                <a:tc>
                  <a:txBody>
                    <a:bodyPr/>
                    <a:lstStyle/>
                    <a:p>
                      <a:pPr algn="l" rtl="0" fontAlgn="b"/>
                      <a:r>
                        <a:rPr lang="en-US" sz="1100" b="0" i="0" u="none" strike="noStrike">
                          <a:solidFill>
                            <a:srgbClr val="302F35"/>
                          </a:solidFill>
                          <a:effectLst/>
                          <a:latin typeface="Calibri" panose="020F0502020204030204" pitchFamily="34" charset="0"/>
                        </a:rPr>
                        <a:t>Capacity of DC Ties</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488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153</a:t>
                      </a:r>
                    </a:p>
                  </a:txBody>
                  <a:tcPr marL="9525" marR="9525" marT="9525" marB="0" anchor="b">
                    <a:lnL>
                      <a:noFill/>
                    </a:lnL>
                    <a:lnR>
                      <a:noFill/>
                    </a:lnR>
                    <a:lnT>
                      <a:noFill/>
                    </a:lnT>
                    <a:lnB>
                      <a:noFill/>
                    </a:lnB>
                  </a:tcPr>
                </a:tc>
                <a:extLst>
                  <a:ext uri="{0D108BD9-81ED-4DB2-BD59-A6C34878D82A}">
                    <a16:rowId xmlns:a16="http://schemas.microsoft.com/office/drawing/2014/main" val="1529206189"/>
                  </a:ext>
                </a:extLst>
              </a:tr>
              <a:tr h="211172">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 </a:t>
                      </a: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dirty="0">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278317"/>
                  </a:ext>
                </a:extLst>
              </a:tr>
              <a:tr h="211172">
                <a:tc>
                  <a:txBody>
                    <a:bodyPr/>
                    <a:lstStyle/>
                    <a:p>
                      <a:pPr algn="l" fontAlgn="b"/>
                      <a:r>
                        <a:rPr lang="en-US" sz="1100" b="0" i="0" u="none" strike="noStrike">
                          <a:solidFill>
                            <a:srgbClr val="000000"/>
                          </a:solidFill>
                          <a:effectLst/>
                          <a:latin typeface="Arial" panose="020B0604020202020204" pitchFamily="34" charset="0"/>
                        </a:rPr>
                        <a:t> </a:t>
                      </a:r>
                    </a:p>
                  </a:txBody>
                  <a:tcPr marL="6812" marR="6812" marT="681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243562"/>
                  </a:ext>
                </a:extLst>
              </a:tr>
              <a:tr h="143052">
                <a:tc>
                  <a:txBody>
                    <a:bodyPr/>
                    <a:lstStyle/>
                    <a:p>
                      <a:pPr algn="l" rtl="0" fontAlgn="b"/>
                      <a:r>
                        <a:rPr lang="en-US" sz="1100" b="1" i="0" u="none" strike="noStrike">
                          <a:solidFill>
                            <a:srgbClr val="302F35"/>
                          </a:solidFill>
                          <a:effectLst/>
                          <a:latin typeface="Calibri" panose="020F0502020204030204" pitchFamily="34" charset="0"/>
                        </a:rPr>
                        <a:t>Reserve Margin</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36.9%</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103.8%</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55.6%</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127.3%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00180192"/>
                  </a:ext>
                </a:extLst>
              </a:tr>
              <a:tr h="333789">
                <a:tc gridSpan="7">
                  <a:txBody>
                    <a:bodyPr/>
                    <a:lstStyle/>
                    <a:p>
                      <a:pPr algn="l" rtl="0" fontAlgn="b"/>
                      <a:r>
                        <a:rPr lang="en-US" sz="1000" b="0" i="0" u="none" strike="noStrike" dirty="0">
                          <a:solidFill>
                            <a:srgbClr val="000000"/>
                          </a:solidFill>
                          <a:effectLst/>
                          <a:latin typeface="Arial" panose="020B0604020202020204" pitchFamily="34" charset="0"/>
                        </a:rPr>
                        <a:t>*Storage is given a 0% capacity credit in the reserve margin calculation</a:t>
                      </a: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lnT w="25400" cap="flat" cmpd="dbl" algn="ctr">
                      <a:solidFill>
                        <a:srgbClr val="000000"/>
                      </a:solidFill>
                      <a:prstDash val="solid"/>
                      <a:round/>
                      <a:headEnd type="none" w="med" len="med"/>
                      <a:tailEnd type="none" w="med" len="med"/>
                    </a:lnT>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1105204"/>
                  </a:ext>
                </a:extLst>
              </a:tr>
              <a:tr h="333789">
                <a:tc gridSpan="7">
                  <a:txBody>
                    <a:bodyPr/>
                    <a:lstStyle/>
                    <a:p>
                      <a:pPr algn="l" rtl="0" fontAlgn="b"/>
                      <a:r>
                        <a:rPr lang="en-US" sz="1000" b="0" i="0" u="none" strike="noStrike" dirty="0">
                          <a:solidFill>
                            <a:srgbClr val="000000"/>
                          </a:solidFill>
                          <a:effectLst/>
                          <a:latin typeface="Arial" panose="020B0604020202020204" pitchFamily="34" charset="0"/>
                        </a:rPr>
                        <a:t>Note: Energy Efficiency Programs are already removed from the modeled peak load and are not represented in the modeled load reduction programs (ERCOT Aggregate = 3,262 MW in 2023 Study Year)</a:t>
                      </a:r>
                    </a:p>
                  </a:txBody>
                  <a:tcPr marL="6812" marR="6812" marT="6812"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3195755475"/>
                  </a:ext>
                </a:extLst>
              </a:tr>
            </a:tbl>
          </a:graphicData>
        </a:graphic>
      </p:graphicFrame>
    </p:spTree>
    <p:extLst>
      <p:ext uri="{BB962C8B-B14F-4D97-AF65-F5344CB8AC3E}">
        <p14:creationId xmlns:p14="http://schemas.microsoft.com/office/powerpoint/2010/main" val="415133484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2317-036D-4EDE-B4B9-8D4F9BE8E94A}"/>
              </a:ext>
            </a:extLst>
          </p:cNvPr>
          <p:cNvSpPr>
            <a:spLocks noGrp="1"/>
          </p:cNvSpPr>
          <p:nvPr>
            <p:ph type="title"/>
          </p:nvPr>
        </p:nvSpPr>
        <p:spPr/>
        <p:txBody>
          <a:bodyPr/>
          <a:lstStyle/>
          <a:p>
            <a:r>
              <a:rPr lang="en-US" dirty="0"/>
              <a:t>Zonal Load and Resource Mix - 2026</a:t>
            </a:r>
          </a:p>
        </p:txBody>
      </p:sp>
      <p:graphicFrame>
        <p:nvGraphicFramePr>
          <p:cNvPr id="4" name="Table 3">
            <a:extLst>
              <a:ext uri="{FF2B5EF4-FFF2-40B4-BE49-F238E27FC236}">
                <a16:creationId xmlns:a16="http://schemas.microsoft.com/office/drawing/2014/main" id="{D5F0A0F4-F584-88D6-402C-828EA289AA0C}"/>
              </a:ext>
            </a:extLst>
          </p:cNvPr>
          <p:cNvGraphicFramePr>
            <a:graphicFrameLocks noGrp="1"/>
          </p:cNvGraphicFramePr>
          <p:nvPr/>
        </p:nvGraphicFramePr>
        <p:xfrm>
          <a:off x="655470" y="1018426"/>
          <a:ext cx="7833060" cy="4853703"/>
        </p:xfrm>
        <a:graphic>
          <a:graphicData uri="http://schemas.openxmlformats.org/drawingml/2006/table">
            <a:tbl>
              <a:tblPr/>
              <a:tblGrid>
                <a:gridCol w="1645920">
                  <a:extLst>
                    <a:ext uri="{9D8B030D-6E8A-4147-A177-3AD203B41FA5}">
                      <a16:colId xmlns:a16="http://schemas.microsoft.com/office/drawing/2014/main" val="3754090935"/>
                    </a:ext>
                  </a:extLst>
                </a:gridCol>
                <a:gridCol w="1031190">
                  <a:extLst>
                    <a:ext uri="{9D8B030D-6E8A-4147-A177-3AD203B41FA5}">
                      <a16:colId xmlns:a16="http://schemas.microsoft.com/office/drawing/2014/main" val="538879110"/>
                    </a:ext>
                  </a:extLst>
                </a:gridCol>
                <a:gridCol w="1031190">
                  <a:extLst>
                    <a:ext uri="{9D8B030D-6E8A-4147-A177-3AD203B41FA5}">
                      <a16:colId xmlns:a16="http://schemas.microsoft.com/office/drawing/2014/main" val="1962365683"/>
                    </a:ext>
                  </a:extLst>
                </a:gridCol>
                <a:gridCol w="1031190">
                  <a:extLst>
                    <a:ext uri="{9D8B030D-6E8A-4147-A177-3AD203B41FA5}">
                      <a16:colId xmlns:a16="http://schemas.microsoft.com/office/drawing/2014/main" val="3430490697"/>
                    </a:ext>
                  </a:extLst>
                </a:gridCol>
                <a:gridCol w="1031190">
                  <a:extLst>
                    <a:ext uri="{9D8B030D-6E8A-4147-A177-3AD203B41FA5}">
                      <a16:colId xmlns:a16="http://schemas.microsoft.com/office/drawing/2014/main" val="3120773488"/>
                    </a:ext>
                  </a:extLst>
                </a:gridCol>
                <a:gridCol w="1031190">
                  <a:extLst>
                    <a:ext uri="{9D8B030D-6E8A-4147-A177-3AD203B41FA5}">
                      <a16:colId xmlns:a16="http://schemas.microsoft.com/office/drawing/2014/main" val="3871440784"/>
                    </a:ext>
                  </a:extLst>
                </a:gridCol>
                <a:gridCol w="1031190">
                  <a:extLst>
                    <a:ext uri="{9D8B030D-6E8A-4147-A177-3AD203B41FA5}">
                      <a16:colId xmlns:a16="http://schemas.microsoft.com/office/drawing/2014/main" val="4247630661"/>
                    </a:ext>
                  </a:extLst>
                </a:gridCol>
              </a:tblGrid>
              <a:tr h="217984">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dirty="0">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endParaRPr lang="en-US" sz="1100" b="0" i="0" u="none" strike="noStrike">
                        <a:solidFill>
                          <a:srgbClr val="302F35"/>
                        </a:solidFill>
                        <a:effectLst/>
                        <a:latin typeface="Calibri" panose="020F0502020204030204" pitchFamily="34" charset="0"/>
                      </a:endParaRP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6188358"/>
                  </a:ext>
                </a:extLst>
              </a:tr>
              <a:tr h="279293">
                <a:tc>
                  <a:txBody>
                    <a:bodyPr/>
                    <a:lstStyle/>
                    <a:p>
                      <a:pPr algn="l" fontAlgn="b"/>
                      <a:r>
                        <a:rPr lang="en-US" sz="1100" b="0" i="0" u="none" strike="noStrike" dirty="0">
                          <a:solidFill>
                            <a:srgbClr val="000000"/>
                          </a:solidFill>
                          <a:effectLst/>
                          <a:latin typeface="Arial" panose="020B0604020202020204" pitchFamily="34" charset="0"/>
                        </a:rPr>
                        <a:t> </a:t>
                      </a: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ERCOT</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DFW</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Houston</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Rest of System</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Valley</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tc>
                  <a:txBody>
                    <a:bodyPr/>
                    <a:lstStyle/>
                    <a:p>
                      <a:pPr algn="ctr" rtl="0" fontAlgn="ctr"/>
                      <a:r>
                        <a:rPr lang="en-US" sz="1100" b="1" i="0" u="none" strike="noStrike" dirty="0">
                          <a:solidFill>
                            <a:srgbClr val="302F35"/>
                          </a:solidFill>
                          <a:effectLst/>
                          <a:latin typeface="Calibri" panose="020F0502020204030204" pitchFamily="34" charset="0"/>
                        </a:rPr>
                        <a:t>West</a:t>
                      </a:r>
                    </a:p>
                  </a:txBody>
                  <a:tcPr marL="6812" marR="6812" marT="6812" marB="0" anchor="ctr">
                    <a:lnL>
                      <a:noFill/>
                    </a:lnL>
                    <a:lnR>
                      <a:noFill/>
                    </a:lnR>
                    <a:lnT w="25400" cap="flat" cmpd="dbl" algn="ctr">
                      <a:solidFill>
                        <a:srgbClr val="000000"/>
                      </a:solidFill>
                      <a:prstDash val="solid"/>
                      <a:round/>
                      <a:headEnd type="none" w="med" len="med"/>
                      <a:tailEnd type="none" w="med" len="med"/>
                    </a:lnT>
                    <a:lnB>
                      <a:noFill/>
                    </a:lnB>
                    <a:solidFill>
                      <a:srgbClr val="E0E1DB"/>
                    </a:solidFill>
                  </a:tcPr>
                </a:tc>
                <a:extLst>
                  <a:ext uri="{0D108BD9-81ED-4DB2-BD59-A6C34878D82A}">
                    <a16:rowId xmlns:a16="http://schemas.microsoft.com/office/drawing/2014/main" val="1966416090"/>
                  </a:ext>
                </a:extLst>
              </a:tr>
              <a:tr h="211172">
                <a:tc>
                  <a:txBody>
                    <a:bodyPr/>
                    <a:lstStyle/>
                    <a:p>
                      <a:pPr algn="l" fontAlgn="b"/>
                      <a:r>
                        <a:rPr lang="en-US" sz="1100" b="0" i="0" u="none" strike="noStrike">
                          <a:solidFill>
                            <a:srgbClr val="000000"/>
                          </a:solidFill>
                          <a:effectLst/>
                          <a:latin typeface="Arial" panose="020B0604020202020204" pitchFamily="34" charset="0"/>
                        </a:rPr>
                        <a:t> </a:t>
                      </a:r>
                    </a:p>
                  </a:txBody>
                  <a:tcPr marL="6812" marR="6812" marT="6812" marB="0" anchor="b">
                    <a:lnL>
                      <a:noFill/>
                    </a:lnL>
                    <a:lnR>
                      <a:noFill/>
                    </a:lnR>
                    <a:lnT>
                      <a:noFill/>
                    </a:lnT>
                    <a:lnB>
                      <a:noFill/>
                    </a:lnB>
                    <a:solidFill>
                      <a:srgbClr val="E0E1DB"/>
                    </a:solidFill>
                  </a:tcPr>
                </a:tc>
                <a:tc>
                  <a:txBody>
                    <a:bodyPr/>
                    <a:lstStyle/>
                    <a:p>
                      <a:pPr algn="ctr" rtl="0" fontAlgn="ct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1" u="none" strike="noStrike" dirty="0">
                          <a:solidFill>
                            <a:srgbClr val="302F35"/>
                          </a:solidFill>
                          <a:effectLst/>
                          <a:latin typeface="Calibri" panose="020F0502020204030204" pitchFamily="34" charset="0"/>
                        </a:rPr>
                        <a:t>(MW)</a:t>
                      </a:r>
                    </a:p>
                  </a:txBody>
                  <a:tcPr marL="6812" marR="6812" marT="6812" marB="0" anchor="ctr">
                    <a:lnL>
                      <a:noFill/>
                    </a:lnL>
                    <a:lnR>
                      <a:noFill/>
                    </a:lnR>
                    <a:lnT>
                      <a:noFill/>
                    </a:lnT>
                    <a:lnB>
                      <a:noFill/>
                    </a:lnB>
                    <a:solidFill>
                      <a:srgbClr val="E0E1DB"/>
                    </a:solidFill>
                  </a:tcPr>
                </a:tc>
                <a:extLst>
                  <a:ext uri="{0D108BD9-81ED-4DB2-BD59-A6C34878D82A}">
                    <a16:rowId xmlns:a16="http://schemas.microsoft.com/office/drawing/2014/main" val="2700020308"/>
                  </a:ext>
                </a:extLst>
              </a:tr>
              <a:tr h="136240">
                <a:tc>
                  <a:txBody>
                    <a:bodyPr/>
                    <a:lstStyle/>
                    <a:p>
                      <a:pPr algn="l" rtl="0" fontAlgn="b"/>
                      <a:r>
                        <a:rPr lang="en-US" sz="1100" b="1" i="0" u="none" strike="noStrike" dirty="0">
                          <a:solidFill>
                            <a:srgbClr val="302F35"/>
                          </a:solidFill>
                          <a:effectLst/>
                          <a:latin typeface="Calibri" panose="020F0502020204030204" pitchFamily="34" charset="0"/>
                        </a:rPr>
                        <a:t>Peak Load</a:t>
                      </a:r>
                    </a:p>
                  </a:txBody>
                  <a:tcPr marL="6812" marR="6812" marT="6812"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82,615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20,832</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17,655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31,568</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2,765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9,795</a:t>
                      </a:r>
                    </a:p>
                  </a:txBody>
                  <a:tcPr marL="9525" marR="9525" marT="9525" marB="0" anchor="b">
                    <a:lnL>
                      <a:noFill/>
                    </a:lnL>
                    <a:lnR>
                      <a:noFill/>
                    </a:lnR>
                    <a:lnT>
                      <a:noFill/>
                    </a:lnT>
                    <a:lnB>
                      <a:noFill/>
                    </a:lnB>
                  </a:tcPr>
                </a:tc>
                <a:extLst>
                  <a:ext uri="{0D108BD9-81ED-4DB2-BD59-A6C34878D82A}">
                    <a16:rowId xmlns:a16="http://schemas.microsoft.com/office/drawing/2014/main" val="1460058286"/>
                  </a:ext>
                </a:extLst>
              </a:tr>
              <a:tr h="202998">
                <a:tc>
                  <a:txBody>
                    <a:bodyPr/>
                    <a:lstStyle/>
                    <a:p>
                      <a:pPr algn="l" fontAlgn="b"/>
                      <a:endParaRPr lang="en-US" sz="1100" b="0" i="0" u="none" strike="noStrike">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extLst>
                  <a:ext uri="{0D108BD9-81ED-4DB2-BD59-A6C34878D82A}">
                    <a16:rowId xmlns:a16="http://schemas.microsoft.com/office/drawing/2014/main" val="1783207801"/>
                  </a:ext>
                </a:extLst>
              </a:tr>
              <a:tr h="136240">
                <a:tc>
                  <a:txBody>
                    <a:bodyPr/>
                    <a:lstStyle/>
                    <a:p>
                      <a:pPr algn="l" rtl="0" fontAlgn="b"/>
                      <a:r>
                        <a:rPr lang="en-US" sz="1100" b="1" i="0" u="none" strike="noStrike">
                          <a:solidFill>
                            <a:srgbClr val="302F35"/>
                          </a:solidFill>
                          <a:effectLst/>
                          <a:latin typeface="Calibri" panose="020F0502020204030204" pitchFamily="34" charset="0"/>
                        </a:rPr>
                        <a:t>Load Reduction</a:t>
                      </a:r>
                    </a:p>
                  </a:txBody>
                  <a:tcPr marL="6812" marR="6812" marT="6812"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2,750</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231</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725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1,176</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57</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561</a:t>
                      </a:r>
                    </a:p>
                  </a:txBody>
                  <a:tcPr marL="9525" marR="9525" marT="9525" marB="0" anchor="b">
                    <a:lnL>
                      <a:noFill/>
                    </a:lnL>
                    <a:lnR>
                      <a:noFill/>
                    </a:lnR>
                    <a:lnT>
                      <a:noFill/>
                    </a:lnT>
                    <a:lnB>
                      <a:noFill/>
                    </a:lnB>
                  </a:tcPr>
                </a:tc>
                <a:extLst>
                  <a:ext uri="{0D108BD9-81ED-4DB2-BD59-A6C34878D82A}">
                    <a16:rowId xmlns:a16="http://schemas.microsoft.com/office/drawing/2014/main" val="215716858"/>
                  </a:ext>
                </a:extLst>
              </a:tr>
              <a:tr h="136240">
                <a:tc>
                  <a:txBody>
                    <a:bodyPr/>
                    <a:lstStyle/>
                    <a:p>
                      <a:pPr algn="l" rtl="0" fontAlgn="b"/>
                      <a:r>
                        <a:rPr lang="en-US" sz="1100" b="0" i="0" u="none" strike="noStrike">
                          <a:solidFill>
                            <a:srgbClr val="302F35"/>
                          </a:solidFill>
                          <a:effectLst/>
                          <a:latin typeface="Calibri" panose="020F0502020204030204" pitchFamily="34" charset="0"/>
                        </a:rPr>
                        <a:t>LRs serving RRS</a:t>
                      </a:r>
                    </a:p>
                  </a:txBody>
                  <a:tcPr marL="6812" marR="6812" marT="6812"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1,591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753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383</a:t>
                      </a:r>
                    </a:p>
                  </a:txBody>
                  <a:tcPr marL="9525" marR="9525" marT="9525" marB="0" anchor="b">
                    <a:lnL>
                      <a:noFill/>
                    </a:lnL>
                    <a:lnR>
                      <a:noFill/>
                    </a:lnR>
                    <a:lnT>
                      <a:noFill/>
                    </a:lnT>
                    <a:lnB>
                      <a:noFill/>
                    </a:lnB>
                  </a:tcPr>
                </a:tc>
                <a:extLst>
                  <a:ext uri="{0D108BD9-81ED-4DB2-BD59-A6C34878D82A}">
                    <a16:rowId xmlns:a16="http://schemas.microsoft.com/office/drawing/2014/main" val="120919331"/>
                  </a:ext>
                </a:extLst>
              </a:tr>
              <a:tr h="136240">
                <a:tc>
                  <a:txBody>
                    <a:bodyPr/>
                    <a:lstStyle/>
                    <a:p>
                      <a:pPr algn="l" rtl="0" fontAlgn="b"/>
                      <a:r>
                        <a:rPr lang="en-US" sz="1100" b="0" i="0" u="none" strike="noStrike">
                          <a:solidFill>
                            <a:srgbClr val="302F35"/>
                          </a:solidFill>
                          <a:effectLst/>
                          <a:latin typeface="Calibri" panose="020F0502020204030204" pitchFamily="34" charset="0"/>
                        </a:rPr>
                        <a:t>10-Minute ERS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32</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2</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26</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a:t>
                      </a:r>
                    </a:p>
                  </a:txBody>
                  <a:tcPr marL="6812" marR="6812" marT="6812" marB="0" anchor="ctr">
                    <a:lnL>
                      <a:noFill/>
                    </a:lnL>
                    <a:lnR>
                      <a:noFill/>
                    </a:lnR>
                    <a:lnT>
                      <a:noFill/>
                    </a:lnT>
                    <a:lnB>
                      <a:noFill/>
                    </a:lnB>
                  </a:tcPr>
                </a:tc>
                <a:extLst>
                  <a:ext uri="{0D108BD9-81ED-4DB2-BD59-A6C34878D82A}">
                    <a16:rowId xmlns:a16="http://schemas.microsoft.com/office/drawing/2014/main" val="280141259"/>
                  </a:ext>
                </a:extLst>
              </a:tr>
              <a:tr h="136240">
                <a:tc>
                  <a:txBody>
                    <a:bodyPr/>
                    <a:lstStyle/>
                    <a:p>
                      <a:pPr algn="l" rtl="0" fontAlgn="b"/>
                      <a:r>
                        <a:rPr lang="en-US" sz="1100" b="0" i="0" u="none" strike="noStrike">
                          <a:solidFill>
                            <a:srgbClr val="302F35"/>
                          </a:solidFill>
                          <a:effectLst/>
                          <a:latin typeface="Calibri" panose="020F0502020204030204" pitchFamily="34" charset="0"/>
                        </a:rPr>
                        <a:t>30-Minute ERS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820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125</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172</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328</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50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147</a:t>
                      </a:r>
                    </a:p>
                  </a:txBody>
                  <a:tcPr marL="6812" marR="6812" marT="6812" marB="0" anchor="ctr">
                    <a:lnL>
                      <a:noFill/>
                    </a:lnL>
                    <a:lnR>
                      <a:noFill/>
                    </a:lnR>
                    <a:lnT>
                      <a:noFill/>
                    </a:lnT>
                    <a:lnB>
                      <a:noFill/>
                    </a:lnB>
                  </a:tcPr>
                </a:tc>
                <a:extLst>
                  <a:ext uri="{0D108BD9-81ED-4DB2-BD59-A6C34878D82A}">
                    <a16:rowId xmlns:a16="http://schemas.microsoft.com/office/drawing/2014/main" val="2168283693"/>
                  </a:ext>
                </a:extLst>
              </a:tr>
              <a:tr h="136240">
                <a:tc>
                  <a:txBody>
                    <a:bodyPr/>
                    <a:lstStyle/>
                    <a:p>
                      <a:pPr algn="l" rtl="0" fontAlgn="b"/>
                      <a:r>
                        <a:rPr lang="en-US" sz="1100" b="0" i="0" u="none" strike="noStrike" dirty="0">
                          <a:solidFill>
                            <a:srgbClr val="302F35"/>
                          </a:solidFill>
                          <a:effectLst/>
                          <a:latin typeface="Calibri" panose="020F0502020204030204" pitchFamily="34" charset="0"/>
                        </a:rPr>
                        <a:t>TDSP Curtailment Programs</a:t>
                      </a:r>
                    </a:p>
                  </a:txBody>
                  <a:tcPr marL="6812" marR="6812" marT="6812" marB="0" anchor="b">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307</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70</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133</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69</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4</a:t>
                      </a:r>
                    </a:p>
                  </a:txBody>
                  <a:tcPr marL="6812" marR="6812" marT="6812" marB="0" anchor="ctr">
                    <a:lnL>
                      <a:noFill/>
                    </a:lnL>
                    <a:lnR>
                      <a:noFill/>
                    </a:lnR>
                    <a:lnT>
                      <a:noFill/>
                    </a:lnT>
                    <a:lnB>
                      <a:noFill/>
                    </a:lnB>
                  </a:tcPr>
                </a:tc>
                <a:tc>
                  <a:txBody>
                    <a:bodyPr/>
                    <a:lstStyle/>
                    <a:p>
                      <a:pPr algn="ctr" rtl="0" fontAlgn="ctr"/>
                      <a:r>
                        <a:rPr lang="en-US" sz="1100" b="0" i="0" u="none" strike="noStrike" dirty="0">
                          <a:solidFill>
                            <a:srgbClr val="000000"/>
                          </a:solidFill>
                          <a:effectLst/>
                          <a:latin typeface="Calibri" panose="020F0502020204030204" pitchFamily="34" charset="0"/>
                        </a:rPr>
                        <a:t>30</a:t>
                      </a:r>
                    </a:p>
                  </a:txBody>
                  <a:tcPr marL="6812" marR="6812" marT="6812" marB="0" anchor="ctr">
                    <a:lnL>
                      <a:noFill/>
                    </a:lnL>
                    <a:lnR>
                      <a:noFill/>
                    </a:lnR>
                    <a:lnT>
                      <a:noFill/>
                    </a:lnT>
                    <a:lnB>
                      <a:noFill/>
                    </a:lnB>
                  </a:tcPr>
                </a:tc>
                <a:extLst>
                  <a:ext uri="{0D108BD9-81ED-4DB2-BD59-A6C34878D82A}">
                    <a16:rowId xmlns:a16="http://schemas.microsoft.com/office/drawing/2014/main" val="3730891245"/>
                  </a:ext>
                </a:extLst>
              </a:tr>
              <a:tr h="202998">
                <a:tc>
                  <a:txBody>
                    <a:bodyPr/>
                    <a:lstStyle/>
                    <a:p>
                      <a:pPr algn="l" fontAlgn="b"/>
                      <a:endParaRPr lang="en-US" sz="1100" b="0" i="0" u="none" strike="noStrike">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a:noFill/>
                    </a:lnT>
                    <a:lnB>
                      <a:noFill/>
                    </a:lnB>
                  </a:tcPr>
                </a:tc>
                <a:extLst>
                  <a:ext uri="{0D108BD9-81ED-4DB2-BD59-A6C34878D82A}">
                    <a16:rowId xmlns:a16="http://schemas.microsoft.com/office/drawing/2014/main" val="957629080"/>
                  </a:ext>
                </a:extLst>
              </a:tr>
              <a:tr h="136240">
                <a:tc>
                  <a:txBody>
                    <a:bodyPr/>
                    <a:lstStyle/>
                    <a:p>
                      <a:pPr algn="l" rtl="0" fontAlgn="b"/>
                      <a:r>
                        <a:rPr lang="en-US" sz="1100" b="1" i="0" u="none" strike="noStrike">
                          <a:solidFill>
                            <a:srgbClr val="302F35"/>
                          </a:solidFill>
                          <a:effectLst/>
                          <a:latin typeface="Calibri" panose="020F0502020204030204" pitchFamily="34" charset="0"/>
                        </a:rPr>
                        <a:t>Supply</a:t>
                      </a:r>
                    </a:p>
                  </a:txBody>
                  <a:tcPr marL="6812" marR="6812" marT="6812"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115,874</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4,111</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16,885</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65,655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4,209</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25,014</a:t>
                      </a:r>
                    </a:p>
                  </a:txBody>
                  <a:tcPr marL="9525" marR="9525" marT="9525" marB="0" anchor="b">
                    <a:lnL>
                      <a:noFill/>
                    </a:lnL>
                    <a:lnR>
                      <a:noFill/>
                    </a:lnR>
                    <a:lnT>
                      <a:noFill/>
                    </a:lnT>
                    <a:lnB>
                      <a:noFill/>
                    </a:lnB>
                  </a:tcPr>
                </a:tc>
                <a:extLst>
                  <a:ext uri="{0D108BD9-81ED-4DB2-BD59-A6C34878D82A}">
                    <a16:rowId xmlns:a16="http://schemas.microsoft.com/office/drawing/2014/main" val="1560458985"/>
                  </a:ext>
                </a:extLst>
              </a:tr>
              <a:tr h="136240">
                <a:tc>
                  <a:txBody>
                    <a:bodyPr/>
                    <a:lstStyle/>
                    <a:p>
                      <a:pPr algn="l" rtl="0" fontAlgn="b"/>
                      <a:r>
                        <a:rPr lang="en-US" sz="1100" b="0" i="0" u="none" strike="noStrike">
                          <a:solidFill>
                            <a:srgbClr val="302F35"/>
                          </a:solidFill>
                          <a:effectLst/>
                          <a:latin typeface="Calibri" panose="020F0502020204030204" pitchFamily="34" charset="0"/>
                        </a:rPr>
                        <a:t>Conventional Generation</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59,726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3,294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12,305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40,446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777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2,905</a:t>
                      </a:r>
                    </a:p>
                  </a:txBody>
                  <a:tcPr marL="9525" marR="9525" marT="9525" marB="0" anchor="b">
                    <a:lnL>
                      <a:noFill/>
                    </a:lnL>
                    <a:lnR>
                      <a:noFill/>
                    </a:lnR>
                    <a:lnT>
                      <a:noFill/>
                    </a:lnT>
                    <a:lnB>
                      <a:noFill/>
                    </a:lnB>
                  </a:tcPr>
                </a:tc>
                <a:extLst>
                  <a:ext uri="{0D108BD9-81ED-4DB2-BD59-A6C34878D82A}">
                    <a16:rowId xmlns:a16="http://schemas.microsoft.com/office/drawing/2014/main" val="4201176564"/>
                  </a:ext>
                </a:extLst>
              </a:tr>
              <a:tr h="136240">
                <a:tc>
                  <a:txBody>
                    <a:bodyPr/>
                    <a:lstStyle/>
                    <a:p>
                      <a:pPr algn="l" rtl="0" fontAlgn="b"/>
                      <a:r>
                        <a:rPr lang="en-US" sz="1100" b="0" i="0" u="none" strike="noStrike">
                          <a:solidFill>
                            <a:srgbClr val="302F35"/>
                          </a:solidFill>
                          <a:effectLst/>
                          <a:latin typeface="Calibri" panose="020F0502020204030204" pitchFamily="34" charset="0"/>
                        </a:rPr>
                        <a:t>Hydro</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294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a:noFill/>
                    </a:lnR>
                    <a:lnT>
                      <a:noFill/>
                    </a:lnT>
                    <a:lnB>
                      <a:noFill/>
                    </a:lnB>
                  </a:tcPr>
                </a:tc>
                <a:extLst>
                  <a:ext uri="{0D108BD9-81ED-4DB2-BD59-A6C34878D82A}">
                    <a16:rowId xmlns:a16="http://schemas.microsoft.com/office/drawing/2014/main" val="4026094373"/>
                  </a:ext>
                </a:extLst>
              </a:tr>
              <a:tr h="136240">
                <a:tc>
                  <a:txBody>
                    <a:bodyPr/>
                    <a:lstStyle/>
                    <a:p>
                      <a:pPr algn="l" rtl="0" fontAlgn="b"/>
                      <a:r>
                        <a:rPr lang="en-US" sz="1100" b="0" i="0" u="none" strike="noStrike">
                          <a:solidFill>
                            <a:srgbClr val="302F35"/>
                          </a:solidFill>
                          <a:effectLst/>
                          <a:latin typeface="Calibri" panose="020F0502020204030204" pitchFamily="34" charset="0"/>
                        </a:rPr>
                        <a:t>Wind</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10,864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2,559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1,946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6,359</a:t>
                      </a:r>
                    </a:p>
                  </a:txBody>
                  <a:tcPr marL="9525" marR="9525" marT="9525" marB="0" anchor="b">
                    <a:lnL>
                      <a:noFill/>
                    </a:lnL>
                    <a:lnR>
                      <a:noFill/>
                    </a:lnR>
                    <a:lnT>
                      <a:noFill/>
                    </a:lnT>
                    <a:lnB>
                      <a:noFill/>
                    </a:lnB>
                  </a:tcPr>
                </a:tc>
                <a:extLst>
                  <a:ext uri="{0D108BD9-81ED-4DB2-BD59-A6C34878D82A}">
                    <a16:rowId xmlns:a16="http://schemas.microsoft.com/office/drawing/2014/main" val="773271072"/>
                  </a:ext>
                </a:extLst>
              </a:tr>
              <a:tr h="136240">
                <a:tc>
                  <a:txBody>
                    <a:bodyPr/>
                    <a:lstStyle/>
                    <a:p>
                      <a:pPr algn="l" rtl="0" fontAlgn="b"/>
                      <a:r>
                        <a:rPr lang="en-US" sz="1100" b="0" i="0" u="none" strike="noStrike">
                          <a:solidFill>
                            <a:srgbClr val="302F35"/>
                          </a:solidFill>
                          <a:effectLst/>
                          <a:latin typeface="Calibri" panose="020F0502020204030204" pitchFamily="34" charset="0"/>
                        </a:rPr>
                        <a:t>Solar</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31,865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1,137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17,039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12,700</a:t>
                      </a:r>
                    </a:p>
                  </a:txBody>
                  <a:tcPr marL="9525" marR="9525" marT="9525" marB="0" anchor="b">
                    <a:lnL>
                      <a:noFill/>
                    </a:lnL>
                    <a:lnR>
                      <a:noFill/>
                    </a:lnR>
                    <a:lnT>
                      <a:noFill/>
                    </a:lnT>
                    <a:lnB>
                      <a:noFill/>
                    </a:lnB>
                  </a:tcPr>
                </a:tc>
                <a:extLst>
                  <a:ext uri="{0D108BD9-81ED-4DB2-BD59-A6C34878D82A}">
                    <a16:rowId xmlns:a16="http://schemas.microsoft.com/office/drawing/2014/main" val="4171146659"/>
                  </a:ext>
                </a:extLst>
              </a:tr>
              <a:tr h="136240">
                <a:tc>
                  <a:txBody>
                    <a:bodyPr/>
                    <a:lstStyle/>
                    <a:p>
                      <a:pPr algn="l" rtl="0" fontAlgn="b"/>
                      <a:r>
                        <a:rPr lang="en-US" sz="1100" b="0" i="0" u="none" strike="noStrike">
                          <a:solidFill>
                            <a:srgbClr val="302F35"/>
                          </a:solidFill>
                          <a:effectLst/>
                          <a:latin typeface="Calibri" panose="020F0502020204030204" pitchFamily="34" charset="0"/>
                        </a:rPr>
                        <a:t>Storage</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7,832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3,990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684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2,737</a:t>
                      </a:r>
                    </a:p>
                  </a:txBody>
                  <a:tcPr marL="9525" marR="9525" marT="9525" marB="0" anchor="b">
                    <a:lnL>
                      <a:noFill/>
                    </a:lnL>
                    <a:lnR>
                      <a:noFill/>
                    </a:lnR>
                    <a:lnT>
                      <a:noFill/>
                    </a:lnT>
                    <a:lnB>
                      <a:noFill/>
                    </a:lnB>
                  </a:tcPr>
                </a:tc>
                <a:extLst>
                  <a:ext uri="{0D108BD9-81ED-4DB2-BD59-A6C34878D82A}">
                    <a16:rowId xmlns:a16="http://schemas.microsoft.com/office/drawing/2014/main" val="1117550593"/>
                  </a:ext>
                </a:extLst>
              </a:tr>
              <a:tr h="136240">
                <a:tc>
                  <a:txBody>
                    <a:bodyPr/>
                    <a:lstStyle/>
                    <a:p>
                      <a:pPr algn="l" rtl="0" fontAlgn="b"/>
                      <a:r>
                        <a:rPr lang="en-US" sz="1100" b="0" i="0" u="none" strike="noStrike">
                          <a:solidFill>
                            <a:srgbClr val="302F35"/>
                          </a:solidFill>
                          <a:effectLst/>
                          <a:latin typeface="Calibri" panose="020F0502020204030204" pitchFamily="34" charset="0"/>
                        </a:rPr>
                        <a:t>PUNs</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3,413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840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1671785610"/>
                  </a:ext>
                </a:extLst>
              </a:tr>
              <a:tr h="136240">
                <a:tc>
                  <a:txBody>
                    <a:bodyPr/>
                    <a:lstStyle/>
                    <a:p>
                      <a:pPr algn="l" rtl="0" fontAlgn="b"/>
                      <a:r>
                        <a:rPr lang="en-US" sz="1100" b="0" i="0" u="none" strike="noStrike">
                          <a:solidFill>
                            <a:srgbClr val="302F35"/>
                          </a:solidFill>
                          <a:effectLst/>
                          <a:latin typeface="Calibri" panose="020F0502020204030204" pitchFamily="34" charset="0"/>
                        </a:rPr>
                        <a:t>Capacity of DC Ties</a:t>
                      </a:r>
                    </a:p>
                  </a:txBody>
                  <a:tcPr marL="6812" marR="6812" marT="6812"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488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153</a:t>
                      </a:r>
                    </a:p>
                  </a:txBody>
                  <a:tcPr marL="9525" marR="9525" marT="9525" marB="0" anchor="b">
                    <a:lnL>
                      <a:noFill/>
                    </a:lnL>
                    <a:lnR>
                      <a:noFill/>
                    </a:lnR>
                    <a:lnT>
                      <a:noFill/>
                    </a:lnT>
                    <a:lnB>
                      <a:noFill/>
                    </a:lnB>
                  </a:tcPr>
                </a:tc>
                <a:extLst>
                  <a:ext uri="{0D108BD9-81ED-4DB2-BD59-A6C34878D82A}">
                    <a16:rowId xmlns:a16="http://schemas.microsoft.com/office/drawing/2014/main" val="1529206189"/>
                  </a:ext>
                </a:extLst>
              </a:tr>
              <a:tr h="211172">
                <a:tc>
                  <a:txBody>
                    <a:bodyPr/>
                    <a:lstStyle/>
                    <a:p>
                      <a:pPr algn="l" rtl="0" fontAlgn="b"/>
                      <a:r>
                        <a:rPr lang="en-US" sz="1100" b="0" i="0" u="none" strike="noStrike">
                          <a:solidFill>
                            <a:srgbClr val="302F35"/>
                          </a:solidFill>
                          <a:effectLst/>
                          <a:latin typeface="Calibri" panose="020F0502020204030204" pitchFamily="34" charset="0"/>
                        </a:rPr>
                        <a:t> </a:t>
                      </a:r>
                    </a:p>
                  </a:txBody>
                  <a:tcPr marL="6812" marR="6812" marT="681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dirty="0">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dirty="0">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100" b="0" i="0" u="none" strike="noStrike" dirty="0">
                        <a:solidFill>
                          <a:srgbClr val="FF0000"/>
                        </a:solidFill>
                        <a:effectLst/>
                        <a:latin typeface="Calibri" panose="020F0502020204030204" pitchFamily="34" charset="0"/>
                      </a:endParaRPr>
                    </a:p>
                  </a:txBody>
                  <a:tcPr marL="6812" marR="6812" marT="68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278317"/>
                  </a:ext>
                </a:extLst>
              </a:tr>
              <a:tr h="211172">
                <a:tc>
                  <a:txBody>
                    <a:bodyPr/>
                    <a:lstStyle/>
                    <a:p>
                      <a:pPr algn="l" fontAlgn="b"/>
                      <a:r>
                        <a:rPr lang="en-US" sz="1100" b="0" i="0" u="none" strike="noStrike">
                          <a:solidFill>
                            <a:srgbClr val="000000"/>
                          </a:solidFill>
                          <a:effectLst/>
                          <a:latin typeface="Arial" panose="020B0604020202020204" pitchFamily="34" charset="0"/>
                        </a:rPr>
                        <a:t> </a:t>
                      </a:r>
                    </a:p>
                  </a:txBody>
                  <a:tcPr marL="6812" marR="6812" marT="681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effectLst/>
                        <a:latin typeface="Arial" panose="020B0604020202020204" pitchFamily="34" charset="0"/>
                      </a:endParaRPr>
                    </a:p>
                  </a:txBody>
                  <a:tcPr marL="6812" marR="6812" marT="68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243562"/>
                  </a:ext>
                </a:extLst>
              </a:tr>
              <a:tr h="143052">
                <a:tc>
                  <a:txBody>
                    <a:bodyPr/>
                    <a:lstStyle/>
                    <a:p>
                      <a:pPr algn="l" rtl="0" fontAlgn="b"/>
                      <a:r>
                        <a:rPr lang="en-US" sz="1100" b="1" i="0" u="none" strike="noStrike">
                          <a:solidFill>
                            <a:srgbClr val="302F35"/>
                          </a:solidFill>
                          <a:effectLst/>
                          <a:latin typeface="Calibri" panose="020F0502020204030204" pitchFamily="34" charset="0"/>
                        </a:rPr>
                        <a:t>Reserve Margin</a:t>
                      </a:r>
                    </a:p>
                  </a:txBody>
                  <a:tcPr marL="6812" marR="6812" marT="681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45.1%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116.0%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55.4%</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170.9%</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00180192"/>
                  </a:ext>
                </a:extLst>
              </a:tr>
              <a:tr h="333789">
                <a:tc gridSpan="7">
                  <a:txBody>
                    <a:bodyPr/>
                    <a:lstStyle/>
                    <a:p>
                      <a:pPr algn="l" rtl="0" fontAlgn="b"/>
                      <a:r>
                        <a:rPr lang="en-US" sz="1000" b="0" i="0" u="none" strike="noStrike" dirty="0">
                          <a:solidFill>
                            <a:srgbClr val="000000"/>
                          </a:solidFill>
                          <a:effectLst/>
                          <a:latin typeface="Arial" panose="020B0604020202020204" pitchFamily="34" charset="0"/>
                        </a:rPr>
                        <a:t>*Storage is given a 0% capacity credit in the reserve margin calculation</a:t>
                      </a: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lnT w="25400" cap="flat" cmpd="dbl" algn="ctr">
                      <a:solidFill>
                        <a:srgbClr val="000000"/>
                      </a:solidFill>
                      <a:prstDash val="solid"/>
                      <a:round/>
                      <a:headEnd type="none" w="med" len="med"/>
                      <a:tailEnd type="none" w="med" len="med"/>
                    </a:lnT>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1105204"/>
                  </a:ext>
                </a:extLst>
              </a:tr>
              <a:tr h="333789">
                <a:tc gridSpan="7">
                  <a:txBody>
                    <a:bodyPr/>
                    <a:lstStyle/>
                    <a:p>
                      <a:pPr algn="l" rtl="0" fontAlgn="b"/>
                      <a:r>
                        <a:rPr lang="en-US" sz="1000" b="0" i="0" u="none" strike="noStrike" dirty="0">
                          <a:solidFill>
                            <a:srgbClr val="000000"/>
                          </a:solidFill>
                          <a:effectLst/>
                          <a:latin typeface="Arial" panose="020B0604020202020204" pitchFamily="34" charset="0"/>
                        </a:rPr>
                        <a:t>Note: Energy Efficiency Programs are already removed from the modeled peak load and are not represented in the modeled load reduction programs (ERCOT Aggregate = 4,517 MW in 2026 Study Year)</a:t>
                      </a:r>
                    </a:p>
                  </a:txBody>
                  <a:tcPr marL="6812" marR="6812" marT="6812" marB="0" anchor="b">
                    <a:lnL>
                      <a:noFill/>
                    </a:lnL>
                    <a:lnR>
                      <a:noFill/>
                    </a:lnR>
                    <a:lnT>
                      <a:noFill/>
                    </a:lnT>
                    <a:lnB>
                      <a:noFill/>
                    </a:lnB>
                  </a:tcPr>
                </a:tc>
                <a:tc hMerge="1">
                  <a:txBody>
                    <a:bodyPr/>
                    <a:lstStyle/>
                    <a:p>
                      <a:endParaRPr lang="en-US"/>
                    </a:p>
                  </a:txBody>
                  <a:tcPr>
                    <a:lnL w="12700" cmpd="sng">
                      <a:noFill/>
                      <a:prstDash val="solid"/>
                    </a:lnL>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tc hMerge="1">
                  <a:txBody>
                    <a:bodyPr/>
                    <a:lstStyle/>
                    <a:p>
                      <a:pPr algn="l" rtl="0" fontAlgn="b"/>
                      <a:endParaRPr lang="en-US" sz="1000" b="0" i="0" u="none" strike="noStrike" dirty="0">
                        <a:solidFill>
                          <a:srgbClr val="000000"/>
                        </a:solidFill>
                        <a:effectLst/>
                        <a:latin typeface="Arial" panose="020B0604020202020204" pitchFamily="34" charset="0"/>
                      </a:endParaRPr>
                    </a:p>
                  </a:txBody>
                  <a:tcPr marL="6812" marR="6812" marT="6812" marB="0" anchor="b">
                    <a:lnL>
                      <a:noFill/>
                    </a:lnL>
                    <a:lnR>
                      <a:noFill/>
                    </a:lnR>
                    <a:lnT>
                      <a:noFill/>
                    </a:lnT>
                    <a:lnB>
                      <a:noFill/>
                    </a:lnB>
                  </a:tcPr>
                </a:tc>
                <a:extLst>
                  <a:ext uri="{0D108BD9-81ED-4DB2-BD59-A6C34878D82A}">
                    <a16:rowId xmlns:a16="http://schemas.microsoft.com/office/drawing/2014/main" val="3195755475"/>
                  </a:ext>
                </a:extLst>
              </a:tr>
            </a:tbl>
          </a:graphicData>
        </a:graphic>
      </p:graphicFrame>
    </p:spTree>
    <p:extLst>
      <p:ext uri="{BB962C8B-B14F-4D97-AF65-F5344CB8AC3E}">
        <p14:creationId xmlns:p14="http://schemas.microsoft.com/office/powerpoint/2010/main" val="194836650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7372C-97E2-1E5F-FD9E-494EF5D93394}"/>
              </a:ext>
            </a:extLst>
          </p:cNvPr>
          <p:cNvSpPr>
            <a:spLocks noGrp="1"/>
          </p:cNvSpPr>
          <p:nvPr>
            <p:ph type="title"/>
          </p:nvPr>
        </p:nvSpPr>
        <p:spPr/>
        <p:txBody>
          <a:bodyPr/>
          <a:lstStyle/>
          <a:p>
            <a:r>
              <a:rPr lang="en-US" dirty="0"/>
              <a:t>ERCOT Resource Mix for ELCC- 2024</a:t>
            </a:r>
          </a:p>
        </p:txBody>
      </p:sp>
      <p:graphicFrame>
        <p:nvGraphicFramePr>
          <p:cNvPr id="6" name="Table 5">
            <a:extLst>
              <a:ext uri="{FF2B5EF4-FFF2-40B4-BE49-F238E27FC236}">
                <a16:creationId xmlns:a16="http://schemas.microsoft.com/office/drawing/2014/main" id="{73261E75-2BF0-1965-9E09-49E480AAD1B2}"/>
              </a:ext>
            </a:extLst>
          </p:cNvPr>
          <p:cNvGraphicFramePr>
            <a:graphicFrameLocks noGrp="1"/>
          </p:cNvGraphicFramePr>
          <p:nvPr>
            <p:extLst>
              <p:ext uri="{D42A27DB-BD31-4B8C-83A1-F6EECF244321}">
                <p14:modId xmlns:p14="http://schemas.microsoft.com/office/powerpoint/2010/main" val="3438546914"/>
              </p:ext>
            </p:extLst>
          </p:nvPr>
        </p:nvGraphicFramePr>
        <p:xfrm>
          <a:off x="2993850" y="1403044"/>
          <a:ext cx="3156300" cy="4535805"/>
        </p:xfrm>
        <a:graphic>
          <a:graphicData uri="http://schemas.openxmlformats.org/drawingml/2006/table">
            <a:tbl>
              <a:tblPr>
                <a:tableStyleId>{5C22544A-7EE6-4342-B048-85BDC9FD1C3A}</a:tableStyleId>
              </a:tblPr>
              <a:tblGrid>
                <a:gridCol w="1522970">
                  <a:extLst>
                    <a:ext uri="{9D8B030D-6E8A-4147-A177-3AD203B41FA5}">
                      <a16:colId xmlns:a16="http://schemas.microsoft.com/office/drawing/2014/main" val="476087341"/>
                    </a:ext>
                  </a:extLst>
                </a:gridCol>
                <a:gridCol w="1633330">
                  <a:extLst>
                    <a:ext uri="{9D8B030D-6E8A-4147-A177-3AD203B41FA5}">
                      <a16:colId xmlns:a16="http://schemas.microsoft.com/office/drawing/2014/main" val="3174937193"/>
                    </a:ext>
                  </a:extLst>
                </a:gridCol>
              </a:tblGrid>
              <a:tr h="190500">
                <a:tc>
                  <a:txBody>
                    <a:bodyPr/>
                    <a:lstStyle/>
                    <a:p>
                      <a:pPr algn="ctr" fontAlgn="b"/>
                      <a:r>
                        <a:rPr lang="en-US" sz="1100" b="1" u="none" strike="noStrike" dirty="0">
                          <a:effectLst/>
                        </a:rPr>
                        <a:t>Unit Type</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Capacity </a:t>
                      </a:r>
                    </a:p>
                    <a:p>
                      <a:pPr algn="ctr" fontAlgn="b"/>
                      <a:r>
                        <a:rPr lang="en-US" sz="1100" b="1" u="none" strike="noStrike" dirty="0">
                          <a:effectLst/>
                        </a:rPr>
                        <a:t>(MW)</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952237"/>
                  </a:ext>
                </a:extLst>
              </a:tr>
              <a:tr h="190500">
                <a:tc>
                  <a:txBody>
                    <a:bodyPr/>
                    <a:lstStyle/>
                    <a:p>
                      <a:pPr algn="ctr" fontAlgn="b"/>
                      <a:r>
                        <a:rPr lang="en-US" sz="1100" u="none" strike="noStrike" dirty="0">
                          <a:effectLst/>
                        </a:rPr>
                        <a:t>4CP</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100" u="none" strike="noStrike" dirty="0">
                          <a:effectLst/>
                        </a:rPr>
                        <a:t>900</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064265106"/>
                  </a:ext>
                </a:extLst>
              </a:tr>
              <a:tr h="190500">
                <a:tc>
                  <a:txBody>
                    <a:bodyPr/>
                    <a:lstStyle/>
                    <a:p>
                      <a:pPr algn="ctr" fontAlgn="b"/>
                      <a:r>
                        <a:rPr lang="en-US" sz="1100" u="none" strike="noStrike">
                          <a:effectLst/>
                        </a:rPr>
                        <a:t>BIOMASS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163</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74845625"/>
                  </a:ext>
                </a:extLst>
              </a:tr>
              <a:tr h="190500">
                <a:tc>
                  <a:txBody>
                    <a:bodyPr/>
                    <a:lstStyle/>
                    <a:p>
                      <a:pPr algn="ctr" fontAlgn="b"/>
                      <a:r>
                        <a:rPr lang="en-US" sz="1100" u="none" strike="noStrike" dirty="0">
                          <a:effectLst/>
                        </a:rPr>
                        <a:t>COAL</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13,568</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669597760"/>
                  </a:ext>
                </a:extLst>
              </a:tr>
              <a:tr h="190500">
                <a:tc>
                  <a:txBody>
                    <a:bodyPr/>
                    <a:lstStyle/>
                    <a:p>
                      <a:pPr algn="ctr" fontAlgn="b"/>
                      <a:r>
                        <a:rPr lang="en-US" sz="1100" u="none" strike="noStrike">
                          <a:effectLst/>
                        </a:rPr>
                        <a:t>ERS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9731380"/>
                  </a:ext>
                </a:extLst>
              </a:tr>
              <a:tr h="190500">
                <a:tc>
                  <a:txBody>
                    <a:bodyPr/>
                    <a:lstStyle/>
                    <a:p>
                      <a:pPr algn="ctr" fontAlgn="b"/>
                      <a:r>
                        <a:rPr lang="en-US" sz="1100" u="none" strike="noStrike" dirty="0">
                          <a:effectLst/>
                        </a:rPr>
                        <a:t>GAS-CC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31,132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4079656646"/>
                  </a:ext>
                </a:extLst>
              </a:tr>
              <a:tr h="190500">
                <a:tc>
                  <a:txBody>
                    <a:bodyPr/>
                    <a:lstStyle/>
                    <a:p>
                      <a:pPr algn="ctr" fontAlgn="b"/>
                      <a:r>
                        <a:rPr lang="en-US" sz="1100" u="none" strike="noStrike">
                          <a:effectLst/>
                        </a:rPr>
                        <a:t>GAS-GT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6,085</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13158325"/>
                  </a:ext>
                </a:extLst>
              </a:tr>
              <a:tr h="190500">
                <a:tc>
                  <a:txBody>
                    <a:bodyPr/>
                    <a:lstStyle/>
                    <a:p>
                      <a:pPr algn="ctr" fontAlgn="b"/>
                      <a:r>
                        <a:rPr lang="en-US" sz="1100" u="none" strike="noStrike" dirty="0">
                          <a:effectLst/>
                        </a:rPr>
                        <a:t>GAS-IC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922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279390933"/>
                  </a:ext>
                </a:extLst>
              </a:tr>
              <a:tr h="190500">
                <a:tc>
                  <a:txBody>
                    <a:bodyPr/>
                    <a:lstStyle/>
                    <a:p>
                      <a:pPr algn="ctr" fontAlgn="b"/>
                      <a:r>
                        <a:rPr lang="en-US" sz="1100" u="none" strike="noStrike">
                          <a:effectLst/>
                        </a:rPr>
                        <a:t>GAS-ST</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dirty="0">
                          <a:effectLst/>
                        </a:rPr>
                        <a:t>10,717</a:t>
                      </a:r>
                      <a:endParaRPr lang="en-US"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78453892"/>
                  </a:ext>
                </a:extLst>
              </a:tr>
              <a:tr h="190500">
                <a:tc>
                  <a:txBody>
                    <a:bodyPr/>
                    <a:lstStyle/>
                    <a:p>
                      <a:pPr algn="ctr" fontAlgn="b"/>
                      <a:r>
                        <a:rPr lang="en-US" sz="1100" u="none" strike="noStrike" dirty="0">
                          <a:effectLst/>
                        </a:rPr>
                        <a:t>HYDRO</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475</a:t>
                      </a:r>
                    </a:p>
                  </a:txBody>
                  <a:tcPr marL="9525" marR="9525" marT="9525" marB="0" anchor="ctr">
                    <a:solidFill>
                      <a:schemeClr val="bg1">
                        <a:lumMod val="85000"/>
                      </a:schemeClr>
                    </a:solidFill>
                  </a:tcPr>
                </a:tc>
                <a:extLst>
                  <a:ext uri="{0D108BD9-81ED-4DB2-BD59-A6C34878D82A}">
                    <a16:rowId xmlns:a16="http://schemas.microsoft.com/office/drawing/2014/main" val="4113659335"/>
                  </a:ext>
                </a:extLst>
              </a:tr>
              <a:tr h="190500">
                <a:tc>
                  <a:txBody>
                    <a:bodyPr/>
                    <a:lstStyle/>
                    <a:p>
                      <a:pPr algn="ctr" fontAlgn="b"/>
                      <a:r>
                        <a:rPr lang="en-US" sz="1100" u="none" strike="noStrike">
                          <a:effectLst/>
                        </a:rPr>
                        <a:t>LRs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1,591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15002261"/>
                  </a:ext>
                </a:extLst>
              </a:tr>
              <a:tr h="190500">
                <a:tc>
                  <a:txBody>
                    <a:bodyPr/>
                    <a:lstStyle/>
                    <a:p>
                      <a:pPr algn="ctr" fontAlgn="b"/>
                      <a:r>
                        <a:rPr lang="en-US" sz="1100" u="none" strike="noStrike" dirty="0">
                          <a:effectLst/>
                        </a:rPr>
                        <a:t>NUCLEAR</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4,973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891505175"/>
                  </a:ext>
                </a:extLst>
              </a:tr>
              <a:tr h="190500">
                <a:tc>
                  <a:txBody>
                    <a:bodyPr/>
                    <a:lstStyle/>
                    <a:p>
                      <a:pPr algn="ctr" fontAlgn="b"/>
                      <a:r>
                        <a:rPr lang="en-US" sz="1100" u="none" strike="noStrike">
                          <a:effectLst/>
                        </a:rPr>
                        <a:t>PBPC</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91119636"/>
                  </a:ext>
                </a:extLst>
              </a:tr>
              <a:tr h="190500">
                <a:tc>
                  <a:txBody>
                    <a:bodyPr/>
                    <a:lstStyle/>
                    <a:p>
                      <a:pPr algn="ctr" fontAlgn="b"/>
                      <a:r>
                        <a:rPr lang="en-US" sz="1100" u="none" strike="noStrike" dirty="0">
                          <a:effectLst/>
                        </a:rPr>
                        <a:t>PRD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1,500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582292926"/>
                  </a:ext>
                </a:extLst>
              </a:tr>
              <a:tr h="190500">
                <a:tc>
                  <a:txBody>
                    <a:bodyPr/>
                    <a:lstStyle/>
                    <a:p>
                      <a:pPr algn="ctr" fontAlgn="b"/>
                      <a:r>
                        <a:rPr lang="en-US" sz="1100" u="none" strike="noStrike">
                          <a:effectLst/>
                        </a:rPr>
                        <a:t>PUNS</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4,262</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67183440"/>
                  </a:ext>
                </a:extLst>
              </a:tr>
              <a:tr h="190500">
                <a:tc>
                  <a:txBody>
                    <a:bodyPr/>
                    <a:lstStyle/>
                    <a:p>
                      <a:pPr algn="ctr" fontAlgn="b"/>
                      <a:r>
                        <a:rPr lang="en-US" sz="1100" u="none" strike="noStrike" dirty="0">
                          <a:effectLst/>
                        </a:rPr>
                        <a:t>Reserve Shed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2,800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643519362"/>
                  </a:ext>
                </a:extLst>
              </a:tr>
              <a:tr h="190500">
                <a:tc>
                  <a:txBody>
                    <a:bodyPr/>
                    <a:lstStyle/>
                    <a:p>
                      <a:pPr algn="ctr" fontAlgn="b"/>
                      <a:r>
                        <a:rPr lang="en-US" sz="1100" u="none" strike="noStrike">
                          <a:effectLst/>
                        </a:rPr>
                        <a:t>SOLAR</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34,951</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77640414"/>
                  </a:ext>
                </a:extLst>
              </a:tr>
              <a:tr h="190500">
                <a:tc>
                  <a:txBody>
                    <a:bodyPr/>
                    <a:lstStyle/>
                    <a:p>
                      <a:pPr algn="ctr" fontAlgn="b"/>
                      <a:r>
                        <a:rPr lang="en-US" sz="1100" u="none" strike="noStrike" dirty="0">
                          <a:effectLst/>
                        </a:rPr>
                        <a:t>STORAGE</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7,620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987744906"/>
                  </a:ext>
                </a:extLst>
              </a:tr>
              <a:tr h="190500">
                <a:tc>
                  <a:txBody>
                    <a:bodyPr/>
                    <a:lstStyle/>
                    <a:p>
                      <a:pPr algn="ctr" fontAlgn="b"/>
                      <a:r>
                        <a:rPr lang="en-US" sz="1100" u="none" strike="noStrike">
                          <a:effectLst/>
                        </a:rPr>
                        <a:t>TDSP</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2021136"/>
                  </a:ext>
                </a:extLst>
              </a:tr>
              <a:tr h="190500">
                <a:tc>
                  <a:txBody>
                    <a:bodyPr/>
                    <a:lstStyle/>
                    <a:p>
                      <a:pPr algn="ctr" fontAlgn="b"/>
                      <a:r>
                        <a:rPr lang="en-US" sz="1100" u="none" strike="noStrike" dirty="0">
                          <a:effectLst/>
                        </a:rPr>
                        <a:t>WIND-C</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100" u="none" strike="noStrike" dirty="0">
                          <a:effectLst/>
                        </a:rPr>
                        <a:t>5,900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587009653"/>
                  </a:ext>
                </a:extLst>
              </a:tr>
              <a:tr h="190500">
                <a:tc>
                  <a:txBody>
                    <a:bodyPr/>
                    <a:lstStyle/>
                    <a:p>
                      <a:pPr algn="ctr" fontAlgn="b"/>
                      <a:r>
                        <a:rPr lang="en-US" sz="1100" u="none" strike="noStrike">
                          <a:effectLst/>
                        </a:rPr>
                        <a:t>WIND-O</a:t>
                      </a:r>
                      <a:endParaRPr lang="en-US"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100" u="none" strike="noStrike">
                          <a:effectLst/>
                        </a:rPr>
                        <a:t>29,233</a:t>
                      </a:r>
                      <a:endParaRPr lang="en-US" sz="11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42096060"/>
                  </a:ext>
                </a:extLst>
              </a:tr>
              <a:tr h="190500">
                <a:tc>
                  <a:txBody>
                    <a:bodyPr/>
                    <a:lstStyle/>
                    <a:p>
                      <a:pPr algn="ctr" fontAlgn="b"/>
                      <a:r>
                        <a:rPr lang="en-US" sz="1100" u="none" strike="noStrike" dirty="0">
                          <a:effectLst/>
                        </a:rPr>
                        <a:t>WIND-P</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4,903</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0907097"/>
                  </a:ext>
                </a:extLst>
              </a:tr>
              <a:tr h="190500">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156,563</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656206"/>
                  </a:ext>
                </a:extLst>
              </a:tr>
            </a:tbl>
          </a:graphicData>
        </a:graphic>
      </p:graphicFrame>
    </p:spTree>
    <p:extLst>
      <p:ext uri="{BB962C8B-B14F-4D97-AF65-F5344CB8AC3E}">
        <p14:creationId xmlns:p14="http://schemas.microsoft.com/office/powerpoint/2010/main" val="4264345251"/>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96ED-B273-4094-8472-746401324AB7}"/>
              </a:ext>
            </a:extLst>
          </p:cNvPr>
          <p:cNvSpPr>
            <a:spLocks noGrp="1"/>
          </p:cNvSpPr>
          <p:nvPr>
            <p:ph type="title"/>
          </p:nvPr>
        </p:nvSpPr>
        <p:spPr/>
        <p:txBody>
          <a:bodyPr/>
          <a:lstStyle/>
          <a:p>
            <a:r>
              <a:rPr lang="en-US" dirty="0"/>
              <a:t>Overview</a:t>
            </a:r>
          </a:p>
        </p:txBody>
      </p:sp>
      <p:sp>
        <p:nvSpPr>
          <p:cNvPr id="22" name="Text Placeholder 2">
            <a:extLst>
              <a:ext uri="{FF2B5EF4-FFF2-40B4-BE49-F238E27FC236}">
                <a16:creationId xmlns:a16="http://schemas.microsoft.com/office/drawing/2014/main" id="{E04E3172-DCBE-45EC-AFB3-E23774A1D625}"/>
              </a:ext>
            </a:extLst>
          </p:cNvPr>
          <p:cNvSpPr txBox="1">
            <a:spLocks/>
          </p:cNvSpPr>
          <p:nvPr/>
        </p:nvSpPr>
        <p:spPr>
          <a:xfrm>
            <a:off x="304797" y="1166038"/>
            <a:ext cx="8719705" cy="48283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Clr>
                <a:schemeClr val="accent1"/>
              </a:buClr>
              <a:buSzPct val="100000"/>
              <a:buFont typeface="Wingdings" panose="05000000000000000000" pitchFamily="2" charset="2"/>
              <a:buChar char="§"/>
            </a:pPr>
            <a:r>
              <a:rPr lang="en-US" sz="1400" b="1" dirty="0">
                <a:solidFill>
                  <a:schemeClr val="accent4"/>
                </a:solidFill>
                <a:latin typeface="Calibri"/>
              </a:rPr>
              <a:t>Strategic Energy and Risk Valuation Model (SERVM) is a probabilistic multi-area reliability and economic modeling tool, representing:</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Demand in ERCOT and external regions </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Generation with randomized outages</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Demand response of several types with differing availability and emergency or economic triggers</a:t>
            </a:r>
          </a:p>
          <a:p>
            <a:pPr marL="509588" lvl="2" indent="-233363">
              <a:buClr>
                <a:schemeClr val="accent1"/>
              </a:buClr>
              <a:buSzPct val="100000"/>
              <a:buFont typeface="Calibri" pitchFamily="34" charset="0"/>
              <a:buChar char="−"/>
              <a:tabLst>
                <a:tab pos="685800" algn="l"/>
              </a:tabLst>
            </a:pPr>
            <a:r>
              <a:rPr lang="en-US" sz="1400" b="1" dirty="0">
                <a:solidFill>
                  <a:schemeClr val="accent4"/>
                </a:solidFill>
                <a:latin typeface="Calibri"/>
              </a:rPr>
              <a:t>Emergency procedures that ERCOT triggers in shortage conditions</a:t>
            </a:r>
          </a:p>
          <a:p>
            <a:pPr marL="290512" lvl="1">
              <a:buClr>
                <a:schemeClr val="accent1"/>
              </a:buClr>
              <a:buSzPct val="100000"/>
              <a:buFont typeface="Wingdings" panose="05000000000000000000" pitchFamily="2" charset="2"/>
              <a:buChar char="§"/>
            </a:pPr>
            <a:r>
              <a:rPr lang="en-US" sz="1400" b="1" dirty="0">
                <a:solidFill>
                  <a:schemeClr val="accent4"/>
                </a:solidFill>
                <a:latin typeface="Calibri"/>
              </a:rPr>
              <a:t>Monte Carlo simulation of 20,500 different annual hourly-sequential simulations at each reserve margin </a:t>
            </a:r>
          </a:p>
          <a:p>
            <a:pPr marL="290512" lvl="1">
              <a:buClr>
                <a:schemeClr val="accent1"/>
              </a:buClr>
              <a:buSzPct val="100000"/>
              <a:buFont typeface="Wingdings" panose="05000000000000000000" pitchFamily="2" charset="2"/>
              <a:buChar char="§"/>
            </a:pPr>
            <a:r>
              <a:rPr lang="en-US" sz="1400" b="1" dirty="0">
                <a:solidFill>
                  <a:schemeClr val="accent4"/>
                </a:solidFill>
                <a:latin typeface="Calibri"/>
              </a:rPr>
              <a:t>Primary outputs are reported at each reserve margin, including:</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Reliability metrics such as LOLE</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Economic costs such as production costs, DR curtailment costs, and emergency intervention costs</a:t>
            </a:r>
          </a:p>
          <a:p>
            <a:pPr marL="509588" lvl="2" indent="-166688">
              <a:buClr>
                <a:schemeClr val="accent1"/>
              </a:buClr>
              <a:buSzPct val="100000"/>
              <a:buFont typeface="Calibri" pitchFamily="34" charset="0"/>
              <a:buChar char="−"/>
              <a:tabLst>
                <a:tab pos="685800" algn="l"/>
              </a:tabLst>
            </a:pPr>
            <a:r>
              <a:rPr lang="en-US" sz="1400" b="1" dirty="0">
                <a:solidFill>
                  <a:schemeClr val="accent4"/>
                </a:solidFill>
                <a:latin typeface="Calibri"/>
              </a:rPr>
              <a:t>Market results including prices and energy margins</a:t>
            </a:r>
          </a:p>
          <a:p>
            <a:pPr marL="857250" lvl="2" indent="-223838">
              <a:buClr>
                <a:srgbClr val="71ADB6"/>
              </a:buClr>
              <a:buSzPct val="60000"/>
              <a:buFont typeface="Arial" pitchFamily="34" charset="0"/>
              <a:buChar char="▀"/>
            </a:pPr>
            <a:endParaRPr lang="en-US" sz="1400" b="1" dirty="0">
              <a:solidFill>
                <a:schemeClr val="accent4"/>
              </a:solidFill>
              <a:latin typeface="Calibri"/>
            </a:endParaRPr>
          </a:p>
        </p:txBody>
      </p:sp>
      <p:graphicFrame>
        <p:nvGraphicFramePr>
          <p:cNvPr id="3" name="Diagram 2">
            <a:extLst>
              <a:ext uri="{FF2B5EF4-FFF2-40B4-BE49-F238E27FC236}">
                <a16:creationId xmlns:a16="http://schemas.microsoft.com/office/drawing/2014/main" id="{4F65F840-F638-0CFD-888B-EA973A45FA7E}"/>
              </a:ext>
            </a:extLst>
          </p:cNvPr>
          <p:cNvGraphicFramePr/>
          <p:nvPr/>
        </p:nvGraphicFramePr>
        <p:xfrm>
          <a:off x="723087" y="4495800"/>
          <a:ext cx="7883127" cy="149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04739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96ED-B273-4094-8472-746401324AB7}"/>
              </a:ext>
            </a:extLst>
          </p:cNvPr>
          <p:cNvSpPr>
            <a:spLocks noGrp="1"/>
          </p:cNvSpPr>
          <p:nvPr>
            <p:ph type="title"/>
          </p:nvPr>
        </p:nvSpPr>
        <p:spPr/>
        <p:txBody>
          <a:bodyPr/>
          <a:lstStyle/>
          <a:p>
            <a:r>
              <a:rPr lang="en-US" dirty="0"/>
              <a:t>Modeled Interconnection Topology</a:t>
            </a:r>
          </a:p>
        </p:txBody>
      </p:sp>
      <p:pic>
        <p:nvPicPr>
          <p:cNvPr id="4" name="Picture 3">
            <a:extLst>
              <a:ext uri="{FF2B5EF4-FFF2-40B4-BE49-F238E27FC236}">
                <a16:creationId xmlns:a16="http://schemas.microsoft.com/office/drawing/2014/main" id="{B034428A-AF0A-8E22-0DDA-A24F30B01106}"/>
              </a:ext>
            </a:extLst>
          </p:cNvPr>
          <p:cNvPicPr>
            <a:picLocks noChangeAspect="1"/>
          </p:cNvPicPr>
          <p:nvPr/>
        </p:nvPicPr>
        <p:blipFill>
          <a:blip r:embed="rId2"/>
          <a:stretch>
            <a:fillRect/>
          </a:stretch>
        </p:blipFill>
        <p:spPr>
          <a:xfrm>
            <a:off x="1981200" y="1143000"/>
            <a:ext cx="5981622" cy="4956048"/>
          </a:xfrm>
          <a:prstGeom prst="rect">
            <a:avLst/>
          </a:prstGeom>
        </p:spPr>
      </p:pic>
    </p:spTree>
    <p:extLst>
      <p:ext uri="{BB962C8B-B14F-4D97-AF65-F5344CB8AC3E}">
        <p14:creationId xmlns:p14="http://schemas.microsoft.com/office/powerpoint/2010/main" val="1808677399"/>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13058-6DE2-730E-BF64-1F8F88C03CA2}"/>
              </a:ext>
            </a:extLst>
          </p:cNvPr>
          <p:cNvPicPr>
            <a:picLocks noChangeAspect="1"/>
          </p:cNvPicPr>
          <p:nvPr/>
        </p:nvPicPr>
        <p:blipFill>
          <a:blip r:embed="rId2"/>
          <a:stretch>
            <a:fillRect/>
          </a:stretch>
        </p:blipFill>
        <p:spPr>
          <a:xfrm>
            <a:off x="4962144" y="3965086"/>
            <a:ext cx="3739896" cy="2236993"/>
          </a:xfrm>
          <a:prstGeom prst="rect">
            <a:avLst/>
          </a:prstGeom>
        </p:spPr>
      </p:pic>
      <p:pic>
        <p:nvPicPr>
          <p:cNvPr id="9" name="Picture 8">
            <a:extLst>
              <a:ext uri="{FF2B5EF4-FFF2-40B4-BE49-F238E27FC236}">
                <a16:creationId xmlns:a16="http://schemas.microsoft.com/office/drawing/2014/main" id="{8929F89D-D943-464C-B309-769114257B72}"/>
              </a:ext>
            </a:extLst>
          </p:cNvPr>
          <p:cNvPicPr>
            <a:picLocks noChangeAspect="1"/>
          </p:cNvPicPr>
          <p:nvPr/>
        </p:nvPicPr>
        <p:blipFill>
          <a:blip r:embed="rId3"/>
          <a:stretch>
            <a:fillRect/>
          </a:stretch>
        </p:blipFill>
        <p:spPr>
          <a:xfrm>
            <a:off x="4953000" y="1352848"/>
            <a:ext cx="3749040" cy="2240465"/>
          </a:xfrm>
          <a:prstGeom prst="rect">
            <a:avLst/>
          </a:prstGeom>
        </p:spPr>
      </p:pic>
      <p:sp>
        <p:nvSpPr>
          <p:cNvPr id="2" name="Title 1">
            <a:extLst>
              <a:ext uri="{FF2B5EF4-FFF2-40B4-BE49-F238E27FC236}">
                <a16:creationId xmlns:a16="http://schemas.microsoft.com/office/drawing/2014/main" id="{FB88CA27-E195-443A-8714-36EC1470B0FE}"/>
              </a:ext>
            </a:extLst>
          </p:cNvPr>
          <p:cNvSpPr>
            <a:spLocks noGrp="1"/>
          </p:cNvSpPr>
          <p:nvPr>
            <p:ph type="title"/>
          </p:nvPr>
        </p:nvSpPr>
        <p:spPr>
          <a:xfrm>
            <a:off x="309562" y="381000"/>
            <a:ext cx="8524875" cy="600075"/>
          </a:xfrm>
        </p:spPr>
        <p:txBody>
          <a:bodyPr/>
          <a:lstStyle/>
          <a:p>
            <a:r>
              <a:rPr lang="en-US" dirty="0"/>
              <a:t>Load Modeling</a:t>
            </a:r>
            <a:br>
              <a:rPr lang="en-US" dirty="0"/>
            </a:br>
            <a:r>
              <a:rPr lang="en-US" dirty="0"/>
              <a:t>Load Forecast Uncertainty and Forward Period</a:t>
            </a:r>
          </a:p>
        </p:txBody>
      </p:sp>
      <p:sp>
        <p:nvSpPr>
          <p:cNvPr id="5" name="Text Placeholder 3">
            <a:extLst>
              <a:ext uri="{FF2B5EF4-FFF2-40B4-BE49-F238E27FC236}">
                <a16:creationId xmlns:a16="http://schemas.microsoft.com/office/drawing/2014/main" id="{70344894-E945-4731-806E-CA30481F392B}"/>
              </a:ext>
            </a:extLst>
          </p:cNvPr>
          <p:cNvSpPr txBox="1">
            <a:spLocks/>
          </p:cNvSpPr>
          <p:nvPr/>
        </p:nvSpPr>
        <p:spPr>
          <a:xfrm>
            <a:off x="309562" y="1152137"/>
            <a:ext cx="4567238"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Calibri"/>
                <a:ea typeface="+mn-ea"/>
                <a:cs typeface="+mn-cs"/>
              </a:rPr>
              <a:t>Non-weather load forecast error increases with forward period:</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tab pos="685800" algn="l"/>
              </a:tabLst>
              <a:defRPr/>
            </a:pPr>
            <a:r>
              <a:rPr kumimoji="0" lang="en-US" sz="1600" b="0" i="0" u="none" strike="noStrike" kern="1200" cap="none" spc="0" normalizeH="0" baseline="0" noProof="0" dirty="0">
                <a:ln>
                  <a:noFill/>
                </a:ln>
                <a:effectLst/>
                <a:uLnTx/>
                <a:uFillTx/>
                <a:latin typeface="Calibri"/>
                <a:ea typeface="+mn-ea"/>
                <a:cs typeface="+mn-cs"/>
              </a:rPr>
              <a:t>Assume electric load growth increases at 40% the rate of GDP growth (approximately consistent with ERCOT forecast and national average)</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tab pos="685800" algn="l"/>
              </a:tabLst>
              <a:defRPr/>
            </a:pPr>
            <a:r>
              <a:rPr kumimoji="0" lang="en-US" sz="1600" b="0" i="0" u="none" strike="noStrike" kern="1200" cap="none" spc="0" normalizeH="0" baseline="0" noProof="0" dirty="0">
                <a:ln>
                  <a:noFill/>
                </a:ln>
                <a:effectLst/>
                <a:uLnTx/>
                <a:uFillTx/>
                <a:latin typeface="Calibri"/>
                <a:ea typeface="+mn-ea"/>
                <a:cs typeface="+mn-cs"/>
              </a:rPr>
              <a:t>Economic forecast uncertainty increases with forward period, consistent with uncertainty distribution around 28 years of CBO economic forecasts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Calibri"/>
                <a:ea typeface="+mn-ea"/>
                <a:cs typeface="+mn-cs"/>
              </a:rPr>
              <a:t>Modeling approach:</a:t>
            </a:r>
          </a:p>
          <a:p>
            <a:pPr marL="8048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effectLst/>
                <a:uLnTx/>
                <a:uFillTx/>
                <a:latin typeface="Calibri"/>
                <a:ea typeface="+mn-ea"/>
                <a:cs typeface="+mn-cs"/>
              </a:rPr>
              <a:t>Assume resource decisions and reserve margin must be “locked in” 1 year forward for 2023 (2 for 2024 and 4 for 2026)</a:t>
            </a:r>
          </a:p>
        </p:txBody>
      </p:sp>
      <p:sp>
        <p:nvSpPr>
          <p:cNvPr id="6" name="TextBox 5">
            <a:extLst>
              <a:ext uri="{FF2B5EF4-FFF2-40B4-BE49-F238E27FC236}">
                <a16:creationId xmlns:a16="http://schemas.microsoft.com/office/drawing/2014/main" id="{067E5959-2653-4F82-B65E-6BDDD90F0A82}"/>
              </a:ext>
            </a:extLst>
          </p:cNvPr>
          <p:cNvSpPr txBox="1"/>
          <p:nvPr/>
        </p:nvSpPr>
        <p:spPr>
          <a:xfrm>
            <a:off x="5688772" y="968012"/>
            <a:ext cx="2866490" cy="553998"/>
          </a:xfrm>
          <a:prstGeom prst="rect">
            <a:avLst/>
          </a:prstGeom>
          <a:noFill/>
        </p:spPr>
        <p:txBody>
          <a:bodyPr wrap="none" rtlCol="0">
            <a:spAutoFit/>
          </a:bodyPr>
          <a:lstStyle/>
          <a:p>
            <a:pPr algn="ctr" fontAlgn="base">
              <a:spcBef>
                <a:spcPct val="0"/>
              </a:spcBef>
              <a:spcAft>
                <a:spcPct val="0"/>
              </a:spcAft>
            </a:pPr>
            <a:r>
              <a:rPr lang="en-US" b="1" dirty="0">
                <a:solidFill>
                  <a:srgbClr val="302F35"/>
                </a:solidFill>
                <a:latin typeface="Calibri"/>
                <a:cs typeface="Arial" pitchFamily="34" charset="0"/>
              </a:rPr>
              <a:t>Non-Weather Forecast Error</a:t>
            </a:r>
          </a:p>
          <a:p>
            <a:pPr algn="ctr" fontAlgn="base">
              <a:spcBef>
                <a:spcPct val="0"/>
              </a:spcBef>
              <a:spcAft>
                <a:spcPct val="0"/>
              </a:spcAft>
            </a:pPr>
            <a:r>
              <a:rPr lang="en-US" sz="1200" dirty="0">
                <a:solidFill>
                  <a:srgbClr val="302F35"/>
                </a:solidFill>
                <a:latin typeface="Calibri"/>
                <a:cs typeface="Arial" pitchFamily="34" charset="0"/>
              </a:rPr>
              <a:t>With Increasing Forward Period</a:t>
            </a:r>
          </a:p>
        </p:txBody>
      </p:sp>
      <p:sp>
        <p:nvSpPr>
          <p:cNvPr id="7" name="TextBox 6">
            <a:extLst>
              <a:ext uri="{FF2B5EF4-FFF2-40B4-BE49-F238E27FC236}">
                <a16:creationId xmlns:a16="http://schemas.microsoft.com/office/drawing/2014/main" id="{324C9D19-F534-4D3F-B533-27D282130D22}"/>
              </a:ext>
            </a:extLst>
          </p:cNvPr>
          <p:cNvSpPr txBox="1"/>
          <p:nvPr/>
        </p:nvSpPr>
        <p:spPr>
          <a:xfrm>
            <a:off x="5968656" y="3597467"/>
            <a:ext cx="2306722" cy="553998"/>
          </a:xfrm>
          <a:prstGeom prst="rect">
            <a:avLst/>
          </a:prstGeom>
          <a:noFill/>
        </p:spPr>
        <p:txBody>
          <a:bodyPr wrap="none" rtlCol="0">
            <a:spAutoFit/>
          </a:bodyPr>
          <a:lstStyle/>
          <a:p>
            <a:pPr algn="ctr" fontAlgn="base">
              <a:spcBef>
                <a:spcPct val="0"/>
              </a:spcBef>
              <a:spcAft>
                <a:spcPct val="0"/>
              </a:spcAft>
            </a:pPr>
            <a:r>
              <a:rPr lang="en-US" b="1" dirty="0">
                <a:solidFill>
                  <a:srgbClr val="302F35"/>
                </a:solidFill>
                <a:latin typeface="Calibri"/>
                <a:cs typeface="Arial" pitchFamily="34" charset="0"/>
              </a:rPr>
              <a:t>1-Year Forward LFE</a:t>
            </a:r>
          </a:p>
          <a:p>
            <a:pPr algn="ctr" fontAlgn="base">
              <a:spcBef>
                <a:spcPct val="0"/>
              </a:spcBef>
              <a:spcAft>
                <a:spcPct val="0"/>
              </a:spcAft>
            </a:pPr>
            <a:r>
              <a:rPr lang="en-US" sz="1200" dirty="0">
                <a:solidFill>
                  <a:srgbClr val="302F35"/>
                </a:solidFill>
                <a:latin typeface="Calibri"/>
                <a:cs typeface="Arial" pitchFamily="34" charset="0"/>
              </a:rPr>
              <a:t>Discrete LFE Error Points Modeled</a:t>
            </a:r>
          </a:p>
        </p:txBody>
      </p:sp>
      <p:graphicFrame>
        <p:nvGraphicFramePr>
          <p:cNvPr id="8" name="Table 7">
            <a:extLst>
              <a:ext uri="{FF2B5EF4-FFF2-40B4-BE49-F238E27FC236}">
                <a16:creationId xmlns:a16="http://schemas.microsoft.com/office/drawing/2014/main" id="{C5A061F4-5278-4F8B-222B-61719E394F1F}"/>
              </a:ext>
            </a:extLst>
          </p:cNvPr>
          <p:cNvGraphicFramePr>
            <a:graphicFrameLocks noGrp="1"/>
          </p:cNvGraphicFramePr>
          <p:nvPr/>
        </p:nvGraphicFramePr>
        <p:xfrm>
          <a:off x="1018222" y="4997203"/>
          <a:ext cx="2926080" cy="1417320"/>
        </p:xfrm>
        <a:graphic>
          <a:graphicData uri="http://schemas.openxmlformats.org/drawingml/2006/table">
            <a:tbl>
              <a:tblPr/>
              <a:tblGrid>
                <a:gridCol w="504763">
                  <a:extLst>
                    <a:ext uri="{9D8B030D-6E8A-4147-A177-3AD203B41FA5}">
                      <a16:colId xmlns:a16="http://schemas.microsoft.com/office/drawing/2014/main" val="2965276592"/>
                    </a:ext>
                  </a:extLst>
                </a:gridCol>
                <a:gridCol w="504763">
                  <a:extLst>
                    <a:ext uri="{9D8B030D-6E8A-4147-A177-3AD203B41FA5}">
                      <a16:colId xmlns:a16="http://schemas.microsoft.com/office/drawing/2014/main" val="110677683"/>
                    </a:ext>
                  </a:extLst>
                </a:gridCol>
                <a:gridCol w="471886">
                  <a:extLst>
                    <a:ext uri="{9D8B030D-6E8A-4147-A177-3AD203B41FA5}">
                      <a16:colId xmlns:a16="http://schemas.microsoft.com/office/drawing/2014/main" val="173681420"/>
                    </a:ext>
                  </a:extLst>
                </a:gridCol>
                <a:gridCol w="481556">
                  <a:extLst>
                    <a:ext uri="{9D8B030D-6E8A-4147-A177-3AD203B41FA5}">
                      <a16:colId xmlns:a16="http://schemas.microsoft.com/office/drawing/2014/main" val="3520636686"/>
                    </a:ext>
                  </a:extLst>
                </a:gridCol>
                <a:gridCol w="481556">
                  <a:extLst>
                    <a:ext uri="{9D8B030D-6E8A-4147-A177-3AD203B41FA5}">
                      <a16:colId xmlns:a16="http://schemas.microsoft.com/office/drawing/2014/main" val="3821641407"/>
                    </a:ext>
                  </a:extLst>
                </a:gridCol>
                <a:gridCol w="481556">
                  <a:extLst>
                    <a:ext uri="{9D8B030D-6E8A-4147-A177-3AD203B41FA5}">
                      <a16:colId xmlns:a16="http://schemas.microsoft.com/office/drawing/2014/main" val="2613711601"/>
                    </a:ext>
                  </a:extLst>
                </a:gridCol>
              </a:tblGrid>
              <a:tr h="304800">
                <a:tc gridSpan="6">
                  <a:txBody>
                    <a:bodyPr/>
                    <a:lstStyle/>
                    <a:p>
                      <a:pPr algn="ctr" rtl="0" fontAlgn="b"/>
                      <a:r>
                        <a:rPr lang="en-US" sz="1100" b="1" i="0" u="none" strike="noStrike" dirty="0">
                          <a:solidFill>
                            <a:schemeClr val="tx1"/>
                          </a:solidFill>
                          <a:effectLst/>
                          <a:latin typeface="Calibri" panose="020F0502020204030204" pitchFamily="34" charset="0"/>
                        </a:rPr>
                        <a:t>Probability by LFE Level by Study Year</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100" b="1" i="0" u="none" strike="noStrike" dirty="0">
                          <a:solidFill>
                            <a:schemeClr val="tx1"/>
                          </a:solidFill>
                          <a:effectLst/>
                          <a:latin typeface="Calibri" panose="020F0502020204030204" pitchFamily="34" charset="0"/>
                        </a:rPr>
                        <a:t>ERCOT Fuel Forecast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b"/>
                      <a:endParaRPr lang="en-US" sz="1100" b="0" i="0" u="none" strike="noStrike" dirty="0">
                        <a:solidFill>
                          <a:srgbClr val="302F35"/>
                        </a:solidFill>
                        <a:effectLst/>
                        <a:latin typeface="Calibri" panose="020F050202020403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ctr" rtl="0" fontAlgn="b"/>
                      <a:endParaRPr lang="en-US" sz="11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US" sz="11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416838"/>
                  </a:ext>
                </a:extLst>
              </a:tr>
              <a:tr h="581025">
                <a:tc>
                  <a:txBody>
                    <a:bodyPr/>
                    <a:lstStyle/>
                    <a:p>
                      <a:pPr algn="ctr" rtl="0" fontAlgn="ctr"/>
                      <a:r>
                        <a:rPr lang="en-US" sz="1100" b="1" i="0" u="none" strike="noStrike" dirty="0">
                          <a:solidFill>
                            <a:schemeClr val="tx1"/>
                          </a:solidFill>
                          <a:effectLst/>
                          <a:latin typeface="Calibri" panose="020F0502020204030204" pitchFamily="34" charset="0"/>
                        </a:rPr>
                        <a:t>Study Year</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chemeClr val="tx1"/>
                          </a:solidFill>
                          <a:effectLst/>
                          <a:latin typeface="Calibri" panose="020F0502020204030204" pitchFamily="34" charset="0"/>
                        </a:rPr>
                        <a:t>2%</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chemeClr val="tx1"/>
                          </a:solidFill>
                          <a:effectLst/>
                          <a:latin typeface="Calibri" panose="020F0502020204030204" pitchFamily="34" charset="0"/>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834426"/>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2023</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0.3%</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17.5%</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64.4%</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17.5%</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0.3%</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25140844"/>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49.4%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361883"/>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2026</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10.2%</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23.4%</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32.8%</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23.4%</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10.2%</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8552383"/>
                  </a:ext>
                </a:extLst>
              </a:tr>
            </a:tbl>
          </a:graphicData>
        </a:graphic>
      </p:graphicFrame>
    </p:spTree>
    <p:extLst>
      <p:ext uri="{BB962C8B-B14F-4D97-AF65-F5344CB8AC3E}">
        <p14:creationId xmlns:p14="http://schemas.microsoft.com/office/powerpoint/2010/main" val="273609839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5D-ACD2-DDD4-EFAF-E002A9B07ECC}"/>
              </a:ext>
            </a:extLst>
          </p:cNvPr>
          <p:cNvSpPr>
            <a:spLocks noGrp="1"/>
          </p:cNvSpPr>
          <p:nvPr>
            <p:ph type="title"/>
          </p:nvPr>
        </p:nvSpPr>
        <p:spPr/>
        <p:txBody>
          <a:bodyPr/>
          <a:lstStyle/>
          <a:p>
            <a:r>
              <a:rPr lang="en-US" dirty="0"/>
              <a:t>Study Approach</a:t>
            </a:r>
          </a:p>
        </p:txBody>
      </p:sp>
      <p:sp>
        <p:nvSpPr>
          <p:cNvPr id="3" name="Content Placeholder 2">
            <a:extLst>
              <a:ext uri="{FF2B5EF4-FFF2-40B4-BE49-F238E27FC236}">
                <a16:creationId xmlns:a16="http://schemas.microsoft.com/office/drawing/2014/main" id="{E2EE45DA-C990-7CAF-369B-F718CA684510}"/>
              </a:ext>
            </a:extLst>
          </p:cNvPr>
          <p:cNvSpPr>
            <a:spLocks noGrp="1"/>
          </p:cNvSpPr>
          <p:nvPr>
            <p:ph idx="1"/>
          </p:nvPr>
        </p:nvSpPr>
        <p:spPr>
          <a:xfrm>
            <a:off x="314325" y="1233487"/>
            <a:ext cx="8524875" cy="4391025"/>
          </a:xfrm>
        </p:spPr>
        <p:txBody>
          <a:bodyPr/>
          <a:lstStyle/>
          <a:p>
            <a:pPr marL="0" marR="0" indent="0">
              <a:spcBef>
                <a:spcPts val="1800"/>
              </a:spcBef>
              <a:spcAft>
                <a:spcPts val="300"/>
              </a:spcAft>
              <a:buNone/>
            </a:pPr>
            <a:r>
              <a:rPr lang="en-US" kern="1200" cap="all" dirty="0">
                <a:solidFill>
                  <a:schemeClr val="accent4"/>
                </a:solidFill>
                <a:effectLst/>
                <a:ea typeface="MS Gothic" panose="020B0609070205080204" pitchFamily="49" charset="-128"/>
                <a:cs typeface="Times New Roman" panose="02020603050405020304" pitchFamily="18" charset="0"/>
              </a:rPr>
              <a:t>Perfect Capacity</a:t>
            </a:r>
          </a:p>
          <a:p>
            <a:pPr marL="371475" lvl="2">
              <a:lnSpc>
                <a:spcPct val="120000"/>
              </a:lnSpc>
              <a:spcBef>
                <a:spcPts val="0"/>
              </a:spcBef>
              <a:spcAft>
                <a:spcPts val="600"/>
              </a:spcAft>
            </a:pPr>
            <a:r>
              <a:rPr lang="en-US" sz="2000" b="1" kern="1200" dirty="0">
                <a:solidFill>
                  <a:schemeClr val="accent4"/>
                </a:solidFill>
                <a:effectLst/>
                <a:ea typeface="Garamond" panose="02020404030301010803" pitchFamily="18" charset="0"/>
                <a:cs typeface="Times New Roman" panose="02020603050405020304" pitchFamily="18" charset="0"/>
              </a:rPr>
              <a:t>Starting with the constrained group results, perfect capacity was added to each zone iteratively with the objective of adding the minimal net capacity in aggregate across ERCOT to achieve 0.1 LOLE in all zones</a:t>
            </a:r>
          </a:p>
          <a:p>
            <a:pPr marL="577850" lvl="3">
              <a:lnSpc>
                <a:spcPct val="120000"/>
              </a:lnSpc>
              <a:spcBef>
                <a:spcPts val="0"/>
              </a:spcBef>
              <a:spcAft>
                <a:spcPts val="600"/>
              </a:spcAft>
            </a:pPr>
            <a:r>
              <a:rPr lang="en-US" sz="2000" b="1" kern="1200" dirty="0">
                <a:solidFill>
                  <a:schemeClr val="accent4"/>
                </a:solidFill>
                <a:ea typeface="Garamond" panose="02020404030301010803" pitchFamily="18" charset="0"/>
                <a:cs typeface="Times New Roman" panose="02020603050405020304" pitchFamily="18" charset="0"/>
              </a:rPr>
              <a:t>Meeting this objective required reducing capacity in some zones</a:t>
            </a:r>
            <a:endParaRPr lang="en-US" sz="2000" b="1" kern="1200" dirty="0">
              <a:solidFill>
                <a:schemeClr val="accent4"/>
              </a:solidFill>
              <a:effectLst/>
              <a:ea typeface="Garamond" panose="02020404030301010803" pitchFamily="18" charset="0"/>
              <a:cs typeface="Times New Roman" panose="02020603050405020304" pitchFamily="18" charset="0"/>
            </a:endParaRPr>
          </a:p>
          <a:p>
            <a:pPr marL="0" marR="0" indent="0">
              <a:spcBef>
                <a:spcPts val="1800"/>
              </a:spcBef>
              <a:spcAft>
                <a:spcPts val="300"/>
              </a:spcAft>
              <a:buNone/>
            </a:pPr>
            <a:r>
              <a:rPr lang="en-US" kern="1200" cap="all" dirty="0">
                <a:solidFill>
                  <a:schemeClr val="accent4"/>
                </a:solidFill>
                <a:effectLst/>
                <a:ea typeface="MS Gothic" panose="020B0609070205080204" pitchFamily="49" charset="-128"/>
                <a:cs typeface="Times New Roman" panose="02020603050405020304" pitchFamily="18" charset="0"/>
              </a:rPr>
              <a:t>Transmission Capability</a:t>
            </a:r>
          </a:p>
          <a:p>
            <a:pPr marL="371475" lvl="2">
              <a:lnSpc>
                <a:spcPct val="120000"/>
              </a:lnSpc>
              <a:spcBef>
                <a:spcPts val="0"/>
              </a:spcBef>
              <a:spcAft>
                <a:spcPts val="600"/>
              </a:spcAft>
            </a:pPr>
            <a:r>
              <a:rPr lang="en-US" sz="2000" b="1" kern="1200" dirty="0">
                <a:effectLst/>
                <a:ea typeface="Garamond" panose="02020404030301010803" pitchFamily="18" charset="0"/>
                <a:cs typeface="Times New Roman" panose="02020603050405020304" pitchFamily="18" charset="0"/>
              </a:rPr>
              <a:t>Starting with the constrained group results, transmission limits were relaxed on each internal ERCOT transmission tie iteratively with the objective of minimal net adjustments to transmission capability across all zonal ties to meet 0.1 LOLE in all zones</a:t>
            </a:r>
          </a:p>
          <a:p>
            <a:endParaRPr lang="en-US" dirty="0"/>
          </a:p>
        </p:txBody>
      </p:sp>
    </p:spTree>
    <p:extLst>
      <p:ext uri="{BB962C8B-B14F-4D97-AF65-F5344CB8AC3E}">
        <p14:creationId xmlns:p14="http://schemas.microsoft.com/office/powerpoint/2010/main" val="164987182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940D-E27D-4C22-8BCA-30B57DFD8273}"/>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Fuel Prices</a:t>
            </a:r>
          </a:p>
        </p:txBody>
      </p:sp>
      <p:graphicFrame>
        <p:nvGraphicFramePr>
          <p:cNvPr id="5" name="Table 4">
            <a:extLst>
              <a:ext uri="{FF2B5EF4-FFF2-40B4-BE49-F238E27FC236}">
                <a16:creationId xmlns:a16="http://schemas.microsoft.com/office/drawing/2014/main" id="{A0897146-C895-483C-8294-49669DA58C86}"/>
              </a:ext>
            </a:extLst>
          </p:cNvPr>
          <p:cNvGraphicFramePr>
            <a:graphicFrameLocks noGrp="1"/>
          </p:cNvGraphicFramePr>
          <p:nvPr/>
        </p:nvGraphicFramePr>
        <p:xfrm>
          <a:off x="3377554" y="2057400"/>
          <a:ext cx="2926080" cy="1417320"/>
        </p:xfrm>
        <a:graphic>
          <a:graphicData uri="http://schemas.openxmlformats.org/drawingml/2006/table">
            <a:tbl>
              <a:tblPr/>
              <a:tblGrid>
                <a:gridCol w="752420">
                  <a:extLst>
                    <a:ext uri="{9D8B030D-6E8A-4147-A177-3AD203B41FA5}">
                      <a16:colId xmlns:a16="http://schemas.microsoft.com/office/drawing/2014/main" val="2965276592"/>
                    </a:ext>
                  </a:extLst>
                </a:gridCol>
                <a:gridCol w="752420">
                  <a:extLst>
                    <a:ext uri="{9D8B030D-6E8A-4147-A177-3AD203B41FA5}">
                      <a16:colId xmlns:a16="http://schemas.microsoft.com/office/drawing/2014/main" val="110677683"/>
                    </a:ext>
                  </a:extLst>
                </a:gridCol>
                <a:gridCol w="703413">
                  <a:extLst>
                    <a:ext uri="{9D8B030D-6E8A-4147-A177-3AD203B41FA5}">
                      <a16:colId xmlns:a16="http://schemas.microsoft.com/office/drawing/2014/main" val="173681420"/>
                    </a:ext>
                  </a:extLst>
                </a:gridCol>
                <a:gridCol w="717827">
                  <a:extLst>
                    <a:ext uri="{9D8B030D-6E8A-4147-A177-3AD203B41FA5}">
                      <a16:colId xmlns:a16="http://schemas.microsoft.com/office/drawing/2014/main" val="3520636686"/>
                    </a:ext>
                  </a:extLst>
                </a:gridCol>
              </a:tblGrid>
              <a:tr h="304800">
                <a:tc gridSpan="4">
                  <a:txBody>
                    <a:bodyPr/>
                    <a:lstStyle/>
                    <a:p>
                      <a:pPr algn="ctr" rtl="0" fontAlgn="b"/>
                      <a:r>
                        <a:rPr lang="en-US" sz="1100" b="1" i="0" u="none" strike="noStrike" dirty="0">
                          <a:solidFill>
                            <a:schemeClr val="tx1"/>
                          </a:solidFill>
                          <a:effectLst/>
                          <a:latin typeface="Calibri" panose="020F0502020204030204" pitchFamily="34" charset="0"/>
                        </a:rPr>
                        <a:t>ERCOT Fuel Forecast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100" b="1" i="0" u="none" strike="noStrike" dirty="0">
                          <a:solidFill>
                            <a:schemeClr val="tx1"/>
                          </a:solidFill>
                          <a:effectLst/>
                          <a:latin typeface="Calibri" panose="020F0502020204030204" pitchFamily="34" charset="0"/>
                        </a:rPr>
                        <a:t>ERCOT Fuel Forecast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b"/>
                      <a:endParaRPr lang="en-US" sz="1100" b="0" i="0" u="none" strike="noStrike" dirty="0">
                        <a:solidFill>
                          <a:srgbClr val="302F35"/>
                        </a:solidFill>
                        <a:effectLst/>
                        <a:latin typeface="Calibri" panose="020F050202020403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tc hMerge="1">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FDFF"/>
                    </a:solidFill>
                  </a:tcPr>
                </a:tc>
                <a:extLst>
                  <a:ext uri="{0D108BD9-81ED-4DB2-BD59-A6C34878D82A}">
                    <a16:rowId xmlns:a16="http://schemas.microsoft.com/office/drawing/2014/main" val="2286416838"/>
                  </a:ext>
                </a:extLst>
              </a:tr>
              <a:tr h="581025">
                <a:tc>
                  <a:txBody>
                    <a:bodyPr/>
                    <a:lstStyle/>
                    <a:p>
                      <a:pPr algn="ctr" rtl="0" fontAlgn="ctr"/>
                      <a:r>
                        <a:rPr lang="en-US" sz="1100" b="1" i="0" u="none" strike="noStrike" dirty="0">
                          <a:solidFill>
                            <a:schemeClr val="tx1"/>
                          </a:solidFill>
                          <a:effectLst/>
                          <a:latin typeface="Calibri" panose="020F0502020204030204" pitchFamily="34" charset="0"/>
                        </a:rPr>
                        <a:t>Study Year</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Coal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Gas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1" i="0" u="none" strike="noStrike" dirty="0">
                          <a:solidFill>
                            <a:schemeClr val="tx1"/>
                          </a:solidFill>
                          <a:effectLst/>
                          <a:latin typeface="Calibri" panose="020F0502020204030204" pitchFamily="34" charset="0"/>
                        </a:rPr>
                        <a:t>Diesel Fuel Price ($/MMBtu)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834426"/>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2023</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2.51</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5.69</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100" b="0" i="0" u="none" strike="noStrike" dirty="0">
                          <a:solidFill>
                            <a:schemeClr val="tx1"/>
                          </a:solidFill>
                          <a:effectLst/>
                          <a:latin typeface="Calibri" panose="020F0502020204030204" pitchFamily="34" charset="0"/>
                        </a:rPr>
                        <a:t>10.83</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25140844"/>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2.52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3.38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tx1"/>
                          </a:solidFill>
                          <a:effectLst/>
                          <a:latin typeface="Calibri" panose="020F0502020204030204" pitchFamily="34" charset="0"/>
                        </a:rPr>
                        <a:t>11.14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361883"/>
                  </a:ext>
                </a:extLst>
              </a:tr>
              <a:tr h="0">
                <a:tc>
                  <a:txBody>
                    <a:bodyPr/>
                    <a:lstStyle/>
                    <a:p>
                      <a:pPr algn="ctr" rtl="0" fontAlgn="ctr"/>
                      <a:r>
                        <a:rPr lang="en-US" sz="1100" b="0" i="0" u="none" strike="noStrike" dirty="0">
                          <a:solidFill>
                            <a:schemeClr val="tx1"/>
                          </a:solidFill>
                          <a:effectLst/>
                          <a:latin typeface="Calibri" panose="020F0502020204030204" pitchFamily="34" charset="0"/>
                        </a:rPr>
                        <a:t>2026</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2.65</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3.33</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100" b="0" i="0" u="none" strike="noStrike" dirty="0">
                          <a:solidFill>
                            <a:schemeClr val="tx1"/>
                          </a:solidFill>
                          <a:effectLst/>
                          <a:latin typeface="Calibri" panose="020F0502020204030204" pitchFamily="34" charset="0"/>
                        </a:rPr>
                        <a:t>15.23</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8552383"/>
                  </a:ext>
                </a:extLst>
              </a:tr>
            </a:tbl>
          </a:graphicData>
        </a:graphic>
      </p:graphicFrame>
      <p:sp>
        <p:nvSpPr>
          <p:cNvPr id="8" name="TextBox 7">
            <a:extLst>
              <a:ext uri="{FF2B5EF4-FFF2-40B4-BE49-F238E27FC236}">
                <a16:creationId xmlns:a16="http://schemas.microsoft.com/office/drawing/2014/main" id="{00C94745-1208-0170-94AF-BD0CC2EBAAC3}"/>
              </a:ext>
            </a:extLst>
          </p:cNvPr>
          <p:cNvSpPr txBox="1"/>
          <p:nvPr/>
        </p:nvSpPr>
        <p:spPr>
          <a:xfrm>
            <a:off x="309562" y="5791200"/>
            <a:ext cx="8834438" cy="461665"/>
          </a:xfrm>
          <a:prstGeom prst="rect">
            <a:avLst/>
          </a:prstGeom>
          <a:noFill/>
        </p:spPr>
        <p:txBody>
          <a:bodyPr wrap="square">
            <a:spAutoFit/>
          </a:bodyPr>
          <a:lstStyle/>
          <a:p>
            <a:r>
              <a:rPr lang="en-US" sz="1200" kern="1200" dirty="0">
                <a:effectLst/>
                <a:latin typeface="Calibri" panose="020F0502020204030204" pitchFamily="34" charset="0"/>
                <a:ea typeface="Garamond" panose="02020404030301010803" pitchFamily="18" charset="0"/>
                <a:cs typeface="Times New Roman" panose="02020603050405020304" pitchFamily="18" charset="0"/>
              </a:rPr>
              <a:t>NG </a:t>
            </a:r>
            <a:r>
              <a:rPr lang="en-US" sz="1200" kern="1200" dirty="0">
                <a:effectLst/>
                <a:latin typeface="Calibri" panose="020F0502020204030204" pitchFamily="34" charset="0"/>
                <a:ea typeface="Garamond" panose="02020404030301010803" pitchFamily="18" charset="0"/>
                <a:cs typeface="Calibri" panose="020F0502020204030204" pitchFamily="34" charset="0"/>
              </a:rPr>
              <a:t>Price Source for 2024 and 2026 Study Years: </a:t>
            </a:r>
            <a:r>
              <a:rPr lang="en-US" sz="1200" b="0" i="0" u="none" strike="noStrike" dirty="0">
                <a:solidFill>
                  <a:srgbClr val="000000"/>
                </a:solidFill>
                <a:effectLst/>
                <a:latin typeface="Calibri" panose="020F0502020204030204" pitchFamily="34" charset="0"/>
                <a:cs typeface="Calibri" panose="020F0502020204030204" pitchFamily="34" charset="0"/>
              </a:rPr>
              <a:t>https://www.cmegroup.com/markets/energy/natural-gas/natural-gas.quotes.html</a:t>
            </a:r>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NG Price Source for 2023 Study Year: 2022 AEO Reference</a:t>
            </a:r>
          </a:p>
        </p:txBody>
      </p:sp>
    </p:spTree>
    <p:extLst>
      <p:ext uri="{BB962C8B-B14F-4D97-AF65-F5344CB8AC3E}">
        <p14:creationId xmlns:p14="http://schemas.microsoft.com/office/powerpoint/2010/main" val="657407160"/>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a:t>
            </a:r>
          </a:p>
        </p:txBody>
      </p:sp>
      <p:sp>
        <p:nvSpPr>
          <p:cNvPr id="4" name="Text Placeholder 3">
            <a:extLst>
              <a:ext uri="{FF2B5EF4-FFF2-40B4-BE49-F238E27FC236}">
                <a16:creationId xmlns:a16="http://schemas.microsoft.com/office/drawing/2014/main" id="{905594D8-7F33-43D8-8197-F9036001AA80}"/>
              </a:ext>
            </a:extLst>
          </p:cNvPr>
          <p:cNvSpPr txBox="1">
            <a:spLocks/>
          </p:cNvSpPr>
          <p:nvPr/>
        </p:nvSpPr>
        <p:spPr>
          <a:xfrm>
            <a:off x="228599" y="1066800"/>
            <a:ext cx="4343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Model individual unit outages stochastically, including:</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Full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mean time to fail, mean time to repair </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Partial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derate percentage, mean time to fail, mean time to repair</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Startup Failure</a:t>
            </a:r>
            <a:r>
              <a:rPr kumimoji="0" lang="en-US" sz="1400" b="0" i="0" u="none" strike="noStrike" kern="1200" cap="none" spc="0" normalizeH="0" baseline="0" noProof="0" dirty="0">
                <a:ln>
                  <a:noFill/>
                </a:ln>
                <a:solidFill>
                  <a:srgbClr val="000000"/>
                </a:solidFill>
                <a:effectLst/>
                <a:uLnTx/>
                <a:uFillTx/>
                <a:latin typeface="Calibri"/>
                <a:ea typeface="+mn-ea"/>
                <a:cs typeface="+mn-cs"/>
              </a:rPr>
              <a:t>: rate</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Maintenance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random occurrence and limited scheduling flexibility</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Planned Outages</a:t>
            </a:r>
            <a:r>
              <a:rPr kumimoji="0" lang="en-US" sz="1400" b="0" i="0" u="none" strike="noStrike" kern="1200" cap="none" spc="0" normalizeH="0" baseline="0" noProof="0" dirty="0">
                <a:ln>
                  <a:noFill/>
                </a:ln>
                <a:solidFill>
                  <a:srgbClr val="000000"/>
                </a:solidFill>
                <a:effectLst/>
                <a:uLnTx/>
                <a:uFillTx/>
                <a:latin typeface="Calibri"/>
                <a:ea typeface="+mn-ea"/>
                <a:cs typeface="+mn-cs"/>
              </a:rPr>
              <a:t>: average outage rate with known occurrence and substantial scheduling flexibility in fleet</a:t>
            </a:r>
          </a:p>
          <a:p>
            <a:pPr lvl="1">
              <a:buClr>
                <a:schemeClr val="accent6"/>
              </a:buClr>
              <a:buSzPct val="100000"/>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Distributions of outage parameters created from:</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Historical GADS data provided by ERCOT for most of the fleet (2018-2021 excluding Yuri events)</a:t>
            </a: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Units without historical GADS data are linked to units with data by unit class and size</a:t>
            </a:r>
            <a:endParaRPr kumimoji="0" lang="en-US" b="0" i="0" u="none" strike="noStrike" kern="1200" cap="none" spc="0" normalizeH="0" baseline="0" noProof="0" dirty="0">
              <a:ln>
                <a:noFill/>
              </a:ln>
              <a:solidFill>
                <a:srgbClr val="000000"/>
              </a:solidFill>
              <a:effectLst/>
              <a:uLnTx/>
              <a:uFillTx/>
              <a:latin typeface="Calibri"/>
              <a:ea typeface="+mn-ea"/>
              <a:cs typeface="+mn-cs"/>
            </a:endParaRPr>
          </a:p>
          <a:p>
            <a:pPr lvl="1">
              <a:buClr>
                <a:schemeClr val="accent6"/>
              </a:buClr>
              <a:buSzPct val="100000"/>
              <a:buFont typeface="Wingdings" panose="05000000000000000000" pitchFamily="2" charset="2"/>
              <a:buChar char="§"/>
              <a:defRPr/>
            </a:pPr>
            <a:r>
              <a:rPr lang="en-US" dirty="0">
                <a:solidFill>
                  <a:srgbClr val="000000"/>
                </a:solidFill>
                <a:latin typeface="Calibri"/>
              </a:rPr>
              <a:t>Batteries were modeled with a 5% forced outage rate</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R="0" lvl="2" algn="l" defTabSz="457200" rtl="0" eaLnBrk="1" fontAlgn="auto" latinLnBrk="0" hangingPunct="1">
              <a:lnSpc>
                <a:spcPct val="100000"/>
              </a:lnSpc>
              <a:spcBef>
                <a:spcPct val="20000"/>
              </a:spcBef>
              <a:spcAft>
                <a:spcPts val="0"/>
              </a:spcAft>
              <a:buClr>
                <a:schemeClr val="accent6"/>
              </a:buClr>
              <a:buSzPct val="150000"/>
              <a:buFont typeface="Calibri" panose="020F050202020403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EDC5C7B-A2D7-FC28-579B-D59E260B9524}"/>
              </a:ext>
            </a:extLst>
          </p:cNvPr>
          <p:cNvPicPr>
            <a:picLocks noChangeAspect="1"/>
          </p:cNvPicPr>
          <p:nvPr/>
        </p:nvPicPr>
        <p:blipFill>
          <a:blip r:embed="rId2"/>
          <a:stretch>
            <a:fillRect/>
          </a:stretch>
        </p:blipFill>
        <p:spPr>
          <a:xfrm>
            <a:off x="4475266" y="1594784"/>
            <a:ext cx="4668734" cy="3142635"/>
          </a:xfrm>
          <a:prstGeom prst="rect">
            <a:avLst/>
          </a:prstGeom>
        </p:spPr>
      </p:pic>
    </p:spTree>
    <p:extLst>
      <p:ext uri="{BB962C8B-B14F-4D97-AF65-F5344CB8AC3E}">
        <p14:creationId xmlns:p14="http://schemas.microsoft.com/office/powerpoint/2010/main" val="158968405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a:t>
            </a:r>
          </a:p>
        </p:txBody>
      </p:sp>
      <p:pic>
        <p:nvPicPr>
          <p:cNvPr id="3" name="Picture 2">
            <a:extLst>
              <a:ext uri="{FF2B5EF4-FFF2-40B4-BE49-F238E27FC236}">
                <a16:creationId xmlns:a16="http://schemas.microsoft.com/office/drawing/2014/main" id="{6B4B9720-5DB2-EE94-977B-A73F525DB358}"/>
              </a:ext>
            </a:extLst>
          </p:cNvPr>
          <p:cNvPicPr>
            <a:picLocks noChangeAspect="1"/>
          </p:cNvPicPr>
          <p:nvPr/>
        </p:nvPicPr>
        <p:blipFill>
          <a:blip r:embed="rId2"/>
          <a:stretch>
            <a:fillRect/>
          </a:stretch>
        </p:blipFill>
        <p:spPr>
          <a:xfrm>
            <a:off x="49635" y="1902460"/>
            <a:ext cx="4572000" cy="2975507"/>
          </a:xfrm>
          <a:prstGeom prst="rect">
            <a:avLst/>
          </a:prstGeom>
        </p:spPr>
      </p:pic>
      <p:pic>
        <p:nvPicPr>
          <p:cNvPr id="5" name="Picture 4">
            <a:extLst>
              <a:ext uri="{FF2B5EF4-FFF2-40B4-BE49-F238E27FC236}">
                <a16:creationId xmlns:a16="http://schemas.microsoft.com/office/drawing/2014/main" id="{2D5F1618-E39A-C8D1-74D4-BFFB05F97D11}"/>
              </a:ext>
            </a:extLst>
          </p:cNvPr>
          <p:cNvPicPr>
            <a:picLocks noChangeAspect="1"/>
          </p:cNvPicPr>
          <p:nvPr/>
        </p:nvPicPr>
        <p:blipFill>
          <a:blip r:embed="rId3"/>
          <a:stretch>
            <a:fillRect/>
          </a:stretch>
        </p:blipFill>
        <p:spPr>
          <a:xfrm>
            <a:off x="4537046" y="1902460"/>
            <a:ext cx="4572000" cy="2975507"/>
          </a:xfrm>
          <a:prstGeom prst="rect">
            <a:avLst/>
          </a:prstGeom>
        </p:spPr>
      </p:pic>
    </p:spTree>
    <p:extLst>
      <p:ext uri="{BB962C8B-B14F-4D97-AF65-F5344CB8AC3E}">
        <p14:creationId xmlns:p14="http://schemas.microsoft.com/office/powerpoint/2010/main" val="777471749"/>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EC84-75B7-4AB2-B404-C45789518C02}"/>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Conventional Generation Outages – Cold Weather</a:t>
            </a:r>
          </a:p>
        </p:txBody>
      </p:sp>
      <p:sp>
        <p:nvSpPr>
          <p:cNvPr id="4" name="Text Placeholder 3">
            <a:extLst>
              <a:ext uri="{FF2B5EF4-FFF2-40B4-BE49-F238E27FC236}">
                <a16:creationId xmlns:a16="http://schemas.microsoft.com/office/drawing/2014/main" id="{905594D8-7F33-43D8-8197-F9036001AA80}"/>
              </a:ext>
            </a:extLst>
          </p:cNvPr>
          <p:cNvSpPr txBox="1">
            <a:spLocks/>
          </p:cNvSpPr>
          <p:nvPr/>
        </p:nvSpPr>
        <p:spPr>
          <a:xfrm>
            <a:off x="228598" y="1066800"/>
            <a:ext cx="8915401"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dirty="0">
                <a:solidFill>
                  <a:srgbClr val="000000"/>
                </a:solidFill>
                <a:latin typeface="Calibri"/>
              </a:rPr>
              <a:t>Additional probabilities were modeled for forced outages at temperatures below 20°F</a:t>
            </a:r>
          </a:p>
          <a:p>
            <a:pPr lvl="2">
              <a:buClr>
                <a:schemeClr val="accent6"/>
              </a:buClr>
              <a:buSzPct val="100000"/>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 </a:t>
            </a:r>
            <a:r>
              <a:rPr lang="en-US" sz="1400" dirty="0">
                <a:solidFill>
                  <a:srgbClr val="000000"/>
                </a:solidFill>
                <a:latin typeface="Calibri"/>
              </a:rPr>
              <a:t>linear probability was assigned with an hourly incremental forced outage probability of 1.07% at 0°F down to 0% at 20°F leading to an average of ~9,000 total MW being forced offline at 0°F</a:t>
            </a:r>
          </a:p>
          <a:p>
            <a:pPr lvl="1">
              <a:buClr>
                <a:schemeClr val="accent6"/>
              </a:buClr>
              <a:buSzPct val="100000"/>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 impacts of the new weatherization requirements are not being considered in the temperature outage correlation modeling</a:t>
            </a:r>
          </a:p>
        </p:txBody>
      </p:sp>
      <p:pic>
        <p:nvPicPr>
          <p:cNvPr id="7" name="Picture 6">
            <a:extLst>
              <a:ext uri="{FF2B5EF4-FFF2-40B4-BE49-F238E27FC236}">
                <a16:creationId xmlns:a16="http://schemas.microsoft.com/office/drawing/2014/main" id="{EF9D5FFA-7260-4B53-90B8-7B86FF246E62}"/>
              </a:ext>
            </a:extLst>
          </p:cNvPr>
          <p:cNvPicPr>
            <a:picLocks noChangeAspect="1"/>
          </p:cNvPicPr>
          <p:nvPr/>
        </p:nvPicPr>
        <p:blipFill>
          <a:blip r:embed="rId2"/>
          <a:stretch>
            <a:fillRect/>
          </a:stretch>
        </p:blipFill>
        <p:spPr>
          <a:xfrm>
            <a:off x="1600200" y="2438400"/>
            <a:ext cx="5410200" cy="3711718"/>
          </a:xfrm>
          <a:prstGeom prst="rect">
            <a:avLst/>
          </a:prstGeom>
        </p:spPr>
      </p:pic>
    </p:spTree>
    <p:extLst>
      <p:ext uri="{BB962C8B-B14F-4D97-AF65-F5344CB8AC3E}">
        <p14:creationId xmlns:p14="http://schemas.microsoft.com/office/powerpoint/2010/main" val="215129373"/>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85090-6E82-E5ED-555E-A6963DAB9400}"/>
              </a:ext>
            </a:extLst>
          </p:cNvPr>
          <p:cNvPicPr>
            <a:picLocks noChangeAspect="1"/>
          </p:cNvPicPr>
          <p:nvPr/>
        </p:nvPicPr>
        <p:blipFill>
          <a:blip r:embed="rId2"/>
          <a:stretch>
            <a:fillRect/>
          </a:stretch>
        </p:blipFill>
        <p:spPr>
          <a:xfrm>
            <a:off x="850523" y="3052895"/>
            <a:ext cx="3721476" cy="3805105"/>
          </a:xfrm>
          <a:prstGeom prst="rect">
            <a:avLst/>
          </a:prstGeom>
        </p:spPr>
      </p:pic>
      <p:sp>
        <p:nvSpPr>
          <p:cNvPr id="2" name="Title 1">
            <a:extLst>
              <a:ext uri="{FF2B5EF4-FFF2-40B4-BE49-F238E27FC236}">
                <a16:creationId xmlns:a16="http://schemas.microsoft.com/office/drawing/2014/main" id="{E2A55061-1EC6-4768-B170-879B2790F0C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Private Use Networks</a:t>
            </a:r>
          </a:p>
        </p:txBody>
      </p:sp>
      <p:sp>
        <p:nvSpPr>
          <p:cNvPr id="4" name="Text Placeholder 2">
            <a:extLst>
              <a:ext uri="{FF2B5EF4-FFF2-40B4-BE49-F238E27FC236}">
                <a16:creationId xmlns:a16="http://schemas.microsoft.com/office/drawing/2014/main" id="{AD6F0569-2C05-49F4-8E6D-349CB9957ED7}"/>
              </a:ext>
            </a:extLst>
          </p:cNvPr>
          <p:cNvSpPr txBox="1">
            <a:spLocks/>
          </p:cNvSpPr>
          <p:nvPr/>
        </p:nvSpPr>
        <p:spPr>
          <a:xfrm>
            <a:off x="390822" y="1143000"/>
            <a:ext cx="8600777" cy="3505200"/>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Net Gen Supply Curve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Modeled as probabilistic quantity of net output, with 10 different possible quantities at any given load level</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Expected quantity increases with load level, based on realized net generation levels at normalized load levels in 2019</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dirty="0">
                <a:solidFill>
                  <a:srgbClr val="000000"/>
                </a:solidFill>
                <a:latin typeface="Calibri"/>
              </a:rPr>
              <a:t>Houston modeled as a 9 MW generator</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B941379-EC9D-4DA3-9443-95DB4A59B524}"/>
              </a:ext>
            </a:extLst>
          </p:cNvPr>
          <p:cNvPicPr>
            <a:picLocks noChangeAspect="1"/>
          </p:cNvPicPr>
          <p:nvPr/>
        </p:nvPicPr>
        <p:blipFill>
          <a:blip r:embed="rId3"/>
          <a:stretch>
            <a:fillRect/>
          </a:stretch>
        </p:blipFill>
        <p:spPr>
          <a:xfrm>
            <a:off x="4562825" y="3052895"/>
            <a:ext cx="3730652" cy="3803904"/>
          </a:xfrm>
          <a:prstGeom prst="rect">
            <a:avLst/>
          </a:prstGeom>
        </p:spPr>
      </p:pic>
    </p:spTree>
    <p:extLst>
      <p:ext uri="{BB962C8B-B14F-4D97-AF65-F5344CB8AC3E}">
        <p14:creationId xmlns:p14="http://schemas.microsoft.com/office/powerpoint/2010/main" val="424763110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E249EB-8A32-B8F5-9FDA-28AC7B430F32}"/>
              </a:ext>
            </a:extLst>
          </p:cNvPr>
          <p:cNvPicPr>
            <a:picLocks noChangeAspect="1"/>
          </p:cNvPicPr>
          <p:nvPr/>
        </p:nvPicPr>
        <p:blipFill>
          <a:blip r:embed="rId2"/>
          <a:stretch>
            <a:fillRect/>
          </a:stretch>
        </p:blipFill>
        <p:spPr>
          <a:xfrm>
            <a:off x="5100576" y="1485350"/>
            <a:ext cx="4016859" cy="4191000"/>
          </a:xfrm>
          <a:prstGeom prst="rect">
            <a:avLst/>
          </a:prstGeom>
        </p:spPr>
      </p:pic>
      <p:sp>
        <p:nvSpPr>
          <p:cNvPr id="2" name="Title 1">
            <a:extLst>
              <a:ext uri="{FF2B5EF4-FFF2-40B4-BE49-F238E27FC236}">
                <a16:creationId xmlns:a16="http://schemas.microsoft.com/office/drawing/2014/main" id="{DB239CC6-90F0-4D6B-9122-5826FA8F8466}"/>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Wind and Solar</a:t>
            </a:r>
          </a:p>
        </p:txBody>
      </p:sp>
      <p:sp>
        <p:nvSpPr>
          <p:cNvPr id="4" name="Text Placeholder 2">
            <a:extLst>
              <a:ext uri="{FF2B5EF4-FFF2-40B4-BE49-F238E27FC236}">
                <a16:creationId xmlns:a16="http://schemas.microsoft.com/office/drawing/2014/main" id="{C3919E35-E9C5-4BEB-A26B-7FF2DA91BE43}"/>
              </a:ext>
            </a:extLst>
          </p:cNvPr>
          <p:cNvSpPr txBox="1">
            <a:spLocks/>
          </p:cNvSpPr>
          <p:nvPr/>
        </p:nvSpPr>
        <p:spPr>
          <a:xfrm>
            <a:off x="152400" y="1066800"/>
            <a:ext cx="5076825" cy="50569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chemeClr val="accent4"/>
                </a:solidFill>
                <a:effectLst/>
                <a:uLnTx/>
                <a:uFillTx/>
                <a:latin typeface="Calibri"/>
                <a:ea typeface="+mn-ea"/>
                <a:cs typeface="+mn-cs"/>
              </a:rPr>
              <a:t>Wind</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42 years of hourly local wind shapes provided by ERCOT from AWS True Power</a:t>
            </a:r>
          </a:p>
          <a:p>
            <a:pPr marL="1195387" marR="0" lvl="2" indent="-285750" algn="l" defTabSz="457200" rtl="0" eaLnBrk="1" fontAlgn="auto" latinLnBrk="0" hangingPunct="1">
              <a:lnSpc>
                <a:spcPct val="100000"/>
              </a:lnSpc>
              <a:spcBef>
                <a:spcPct val="20000"/>
              </a:spcBef>
              <a:spcAft>
                <a:spcPts val="0"/>
              </a:spcAft>
              <a:buClr>
                <a:schemeClr val="accent6"/>
              </a:buClr>
              <a:buSzTx/>
              <a:buFont typeface="Calibri" panose="020F0502020204030204" pitchFamily="34" charset="0"/>
              <a:buChar char="₋"/>
              <a:tabLst/>
              <a:defRPr/>
            </a:pPr>
            <a:r>
              <a:rPr kumimoji="0" lang="en-US" sz="1400" b="0" i="0" u="none" strike="noStrike" kern="1200" cap="none" spc="0" normalizeH="0" baseline="0" noProof="0" dirty="0">
                <a:ln>
                  <a:noFill/>
                </a:ln>
                <a:solidFill>
                  <a:schemeClr val="accent4"/>
                </a:solidFill>
                <a:effectLst/>
                <a:uLnTx/>
                <a:uFillTx/>
                <a:latin typeface="Calibri"/>
                <a:ea typeface="+mn-ea"/>
                <a:cs typeface="+mn-cs"/>
              </a:rPr>
              <a:t>Aggregated operational local curves to system-wide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39.3% average capacity factor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30% Wind-P / 57% Wind-C / 20% Wind-O capacity credit (consistent with CDR)</a:t>
            </a:r>
          </a:p>
          <a:p>
            <a:pPr marL="6905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endParaRPr kumimoji="0" lang="en-US" sz="500" b="0" i="0" u="none" strike="noStrike" kern="1200" cap="none" spc="0" normalizeH="0" baseline="0" noProof="0" dirty="0">
              <a:ln>
                <a:noFill/>
              </a:ln>
              <a:solidFill>
                <a:schemeClr val="accent4"/>
              </a:solidFill>
              <a:effectLst/>
              <a:uLnTx/>
              <a:uFillTx/>
              <a:latin typeface="Calibri"/>
              <a:ea typeface="+mn-ea"/>
              <a:cs typeface="+mn-cs"/>
            </a:endParaRP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chemeClr val="accent4"/>
                </a:solidFill>
                <a:effectLst/>
                <a:uLnTx/>
                <a:uFillTx/>
                <a:latin typeface="Calibri"/>
                <a:ea typeface="+mn-ea"/>
                <a:cs typeface="+mn-cs"/>
              </a:rPr>
              <a:t>Solar Photovoltaic</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42 years of hourly solar county-specific shapes provided by ERCOT</a:t>
            </a:r>
          </a:p>
          <a:p>
            <a:pPr marL="1195387" marR="0" lvl="2" indent="-285750" algn="l" defTabSz="457200" rtl="0" eaLnBrk="1" fontAlgn="auto" latinLnBrk="0" hangingPunct="1">
              <a:lnSpc>
                <a:spcPct val="100000"/>
              </a:lnSpc>
              <a:spcBef>
                <a:spcPct val="20000"/>
              </a:spcBef>
              <a:spcAft>
                <a:spcPts val="0"/>
              </a:spcAft>
              <a:buClr>
                <a:schemeClr val="accent6"/>
              </a:buClr>
              <a:buSzPct val="100000"/>
              <a:buFont typeface="Calibri" panose="020F0502020204030204" pitchFamily="34" charset="0"/>
              <a:buChar char="₋"/>
              <a:tabLst/>
              <a:defRPr/>
            </a:pPr>
            <a:r>
              <a:rPr kumimoji="0" lang="en-US" sz="1400" b="0" i="0" u="none" strike="noStrike" kern="1200" cap="none" spc="0" normalizeH="0" baseline="0" noProof="0" dirty="0">
                <a:ln>
                  <a:noFill/>
                </a:ln>
                <a:solidFill>
                  <a:schemeClr val="accent4"/>
                </a:solidFill>
                <a:effectLst/>
                <a:uLnTx/>
                <a:uFillTx/>
                <a:latin typeface="Calibri"/>
                <a:ea typeface="+mn-ea"/>
                <a:cs typeface="+mn-cs"/>
              </a:rPr>
              <a:t>Aggregated operational local curves to system-wide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26.0% average capacity factor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chemeClr val="accent4"/>
                </a:solidFill>
                <a:effectLst/>
                <a:uLnTx/>
                <a:uFillTx/>
                <a:latin typeface="Calibri"/>
                <a:ea typeface="+mn-ea"/>
                <a:cs typeface="+mn-cs"/>
              </a:rPr>
              <a:t>81% capacity credit (consistent with CDR)</a:t>
            </a:r>
          </a:p>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endParaRPr kumimoji="0" lang="en-US" sz="2000" b="1" i="0" u="none" strike="noStrike" kern="1200" cap="none" spc="0" normalizeH="0" baseline="0" noProof="0" dirty="0">
              <a:ln>
                <a:noFill/>
              </a:ln>
              <a:solidFill>
                <a:schemeClr val="accent4"/>
              </a:solidFill>
              <a:effectLst/>
              <a:uLnTx/>
              <a:uFillTx/>
              <a:latin typeface="Calibri"/>
              <a:ea typeface="+mn-ea"/>
              <a:cs typeface="+mn-cs"/>
            </a:endParaRPr>
          </a:p>
        </p:txBody>
      </p:sp>
      <p:sp>
        <p:nvSpPr>
          <p:cNvPr id="5" name="TextBox 4">
            <a:extLst>
              <a:ext uri="{FF2B5EF4-FFF2-40B4-BE49-F238E27FC236}">
                <a16:creationId xmlns:a16="http://schemas.microsoft.com/office/drawing/2014/main" id="{69A8D235-59DC-46B6-819F-7F930F6C6159}"/>
              </a:ext>
            </a:extLst>
          </p:cNvPr>
          <p:cNvSpPr txBox="1"/>
          <p:nvPr/>
        </p:nvSpPr>
        <p:spPr>
          <a:xfrm>
            <a:off x="5229225" y="5666563"/>
            <a:ext cx="3838575" cy="553998"/>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 and Notes:</a:t>
            </a:r>
            <a:r>
              <a:rPr lang="en-US" sz="1000" dirty="0">
                <a:solidFill>
                  <a:srgbClr val="302F35"/>
                </a:solidFill>
                <a:cs typeface="Arial" pitchFamily="34" charset="0"/>
              </a:rPr>
              <a:t> </a:t>
            </a:r>
          </a:p>
          <a:p>
            <a:pPr marL="342900" indent="-342900" fontAlgn="base">
              <a:spcBef>
                <a:spcPct val="0"/>
              </a:spcBef>
              <a:spcAft>
                <a:spcPct val="0"/>
              </a:spcAft>
              <a:tabLst>
                <a:tab pos="177800" algn="l"/>
              </a:tabLst>
            </a:pPr>
            <a:r>
              <a:rPr lang="en-US" sz="1000" dirty="0">
                <a:solidFill>
                  <a:srgbClr val="302F35"/>
                </a:solidFill>
                <a:cs typeface="Arial" pitchFamily="34" charset="0"/>
              </a:rPr>
              <a:t>	Weighted average of 42 years’ hourly wind profiles provided by ERCOT</a:t>
            </a:r>
          </a:p>
        </p:txBody>
      </p:sp>
    </p:spTree>
    <p:extLst>
      <p:ext uri="{BB962C8B-B14F-4D97-AF65-F5344CB8AC3E}">
        <p14:creationId xmlns:p14="http://schemas.microsoft.com/office/powerpoint/2010/main" val="552058004"/>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CC6-90F0-4D6B-9122-5826FA8F8466}"/>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Wind and Solar</a:t>
            </a:r>
          </a:p>
        </p:txBody>
      </p:sp>
      <p:pic>
        <p:nvPicPr>
          <p:cNvPr id="3" name="Picture 2">
            <a:extLst>
              <a:ext uri="{FF2B5EF4-FFF2-40B4-BE49-F238E27FC236}">
                <a16:creationId xmlns:a16="http://schemas.microsoft.com/office/drawing/2014/main" id="{EC159ACF-1AC8-AFE2-8B95-456D476B4ABE}"/>
              </a:ext>
            </a:extLst>
          </p:cNvPr>
          <p:cNvPicPr>
            <a:picLocks noChangeAspect="1"/>
          </p:cNvPicPr>
          <p:nvPr/>
        </p:nvPicPr>
        <p:blipFill>
          <a:blip r:embed="rId2"/>
          <a:stretch>
            <a:fillRect/>
          </a:stretch>
        </p:blipFill>
        <p:spPr>
          <a:xfrm>
            <a:off x="1959637" y="1526883"/>
            <a:ext cx="5224725" cy="3804234"/>
          </a:xfrm>
          <a:prstGeom prst="rect">
            <a:avLst/>
          </a:prstGeom>
        </p:spPr>
      </p:pic>
    </p:spTree>
    <p:extLst>
      <p:ext uri="{BB962C8B-B14F-4D97-AF65-F5344CB8AC3E}">
        <p14:creationId xmlns:p14="http://schemas.microsoft.com/office/powerpoint/2010/main" val="372130181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23E6-D953-4CE0-8CD8-D5F41B313DEF}"/>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Hydroelectric</a:t>
            </a:r>
          </a:p>
        </p:txBody>
      </p:sp>
      <p:sp>
        <p:nvSpPr>
          <p:cNvPr id="3" name="Text Placeholder 3">
            <a:extLst>
              <a:ext uri="{FF2B5EF4-FFF2-40B4-BE49-F238E27FC236}">
                <a16:creationId xmlns:a16="http://schemas.microsoft.com/office/drawing/2014/main" id="{277D45A0-BCBE-45B4-A2E5-C1955BB8B11F}"/>
              </a:ext>
            </a:extLst>
          </p:cNvPr>
          <p:cNvSpPr txBox="1">
            <a:spLocks/>
          </p:cNvSpPr>
          <p:nvPr/>
        </p:nvSpPr>
        <p:spPr>
          <a:xfrm>
            <a:off x="381000" y="1257477"/>
            <a:ext cx="41148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4"/>
                </a:solidFill>
                <a:effectLst/>
                <a:uLnTx/>
                <a:uFillTx/>
                <a:latin typeface="Calibri"/>
                <a:ea typeface="+mn-ea"/>
                <a:cs typeface="+mn-cs"/>
              </a:rPr>
              <a:t>557.4</a:t>
            </a:r>
            <a:r>
              <a:rPr kumimoji="0" lang="en-US" sz="1600" b="0" i="0" u="none" strike="noStrike" kern="1200" cap="none" spc="0" normalizeH="0" baseline="0" noProof="0" dirty="0">
                <a:ln>
                  <a:noFill/>
                </a:ln>
                <a:solidFill>
                  <a:srgbClr val="302F35"/>
                </a:solidFill>
                <a:effectLst/>
                <a:uLnTx/>
                <a:uFillTx/>
                <a:latin typeface="Calibri"/>
                <a:ea typeface="+mn-ea"/>
                <a:cs typeface="+mn-cs"/>
              </a:rPr>
              <a:t> MW nameplate</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Characterized resources based on:</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8 </a:t>
            </a:r>
            <a:r>
              <a:rPr kumimoji="0" lang="en-US" sz="1600" b="0" i="0" u="none" strike="noStrike" kern="1200" cap="none" spc="0" normalizeH="0" baseline="0" noProof="0" dirty="0">
                <a:ln>
                  <a:noFill/>
                </a:ln>
                <a:solidFill>
                  <a:schemeClr val="accent4"/>
                </a:solidFill>
                <a:effectLst/>
                <a:uLnTx/>
                <a:uFillTx/>
                <a:latin typeface="Calibri"/>
                <a:ea typeface="+mn-ea"/>
                <a:cs typeface="+mn-cs"/>
              </a:rPr>
              <a:t>years of hourly data from ERCOT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lang="en-US" sz="1600" dirty="0">
                <a:solidFill>
                  <a:schemeClr val="accent4"/>
                </a:solidFill>
                <a:latin typeface="Calibri"/>
              </a:rPr>
              <a:t>41</a:t>
            </a:r>
            <a:r>
              <a:rPr kumimoji="0" lang="en-US" sz="1600" b="0" i="0" u="none" strike="noStrike" kern="1200" cap="none" spc="0" normalizeH="0" baseline="0" noProof="0" dirty="0">
                <a:ln>
                  <a:noFill/>
                </a:ln>
                <a:solidFill>
                  <a:schemeClr val="accent4"/>
                </a:solidFill>
                <a:effectLst/>
                <a:uLnTx/>
                <a:uFillTx/>
                <a:latin typeface="Calibri"/>
                <a:ea typeface="+mn-ea"/>
                <a:cs typeface="+mn-cs"/>
              </a:rPr>
              <a:t> years of monthly data from EIA 923</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Hydro resources modeled with different parameters each month:</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Monthly total energy output </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Daily maximum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Daily minimum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Monthly maximum output</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Energy is primarily scheduled to shave peak loads consistent with historical operations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302F35"/>
                </a:solidFill>
                <a:effectLst/>
                <a:uLnTx/>
                <a:uFillTx/>
                <a:latin typeface="Calibri"/>
                <a:ea typeface="+mn-ea"/>
                <a:cs typeface="+mn-cs"/>
              </a:rPr>
              <a:t>Unscheduled hydro capacity (monthly capacity minus output) counts toward RRS and ORDC x-axis</a:t>
            </a:r>
          </a:p>
          <a:p>
            <a:pPr marL="690563"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302F35"/>
              </a:solidFill>
              <a:effectLst/>
              <a:uLnTx/>
              <a:uFillTx/>
              <a:latin typeface="Calibri"/>
              <a:ea typeface="+mn-ea"/>
              <a:cs typeface="+mn-cs"/>
            </a:endParaRPr>
          </a:p>
          <a:p>
            <a:pPr marL="690563"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302F35"/>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BCCF9CD-53B1-43F4-ADCE-FE399870F729}"/>
              </a:ext>
            </a:extLst>
          </p:cNvPr>
          <p:cNvPicPr>
            <a:picLocks noChangeAspect="1"/>
          </p:cNvPicPr>
          <p:nvPr/>
        </p:nvPicPr>
        <p:blipFill>
          <a:blip r:embed="rId2"/>
          <a:stretch>
            <a:fillRect/>
          </a:stretch>
        </p:blipFill>
        <p:spPr>
          <a:xfrm>
            <a:off x="4709161" y="4127699"/>
            <a:ext cx="4389120" cy="2699902"/>
          </a:xfrm>
          <a:prstGeom prst="rect">
            <a:avLst/>
          </a:prstGeom>
        </p:spPr>
      </p:pic>
      <p:pic>
        <p:nvPicPr>
          <p:cNvPr id="5" name="Picture 4">
            <a:extLst>
              <a:ext uri="{FF2B5EF4-FFF2-40B4-BE49-F238E27FC236}">
                <a16:creationId xmlns:a16="http://schemas.microsoft.com/office/drawing/2014/main" id="{C91877C1-830C-A786-FDEB-853B05E905F4}"/>
              </a:ext>
            </a:extLst>
          </p:cNvPr>
          <p:cNvPicPr>
            <a:picLocks noChangeAspect="1"/>
          </p:cNvPicPr>
          <p:nvPr/>
        </p:nvPicPr>
        <p:blipFill>
          <a:blip r:embed="rId3"/>
          <a:stretch>
            <a:fillRect/>
          </a:stretch>
        </p:blipFill>
        <p:spPr>
          <a:xfrm>
            <a:off x="4713098" y="1205647"/>
            <a:ext cx="4385183" cy="2697480"/>
          </a:xfrm>
          <a:prstGeom prst="rect">
            <a:avLst/>
          </a:prstGeom>
        </p:spPr>
      </p:pic>
    </p:spTree>
    <p:extLst>
      <p:ext uri="{BB962C8B-B14F-4D97-AF65-F5344CB8AC3E}">
        <p14:creationId xmlns:p14="http://schemas.microsoft.com/office/powerpoint/2010/main" val="250008638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E9B-F7D3-460C-B69A-4BA8DDF1422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Hydroelectric, continued</a:t>
            </a:r>
          </a:p>
        </p:txBody>
      </p:sp>
      <p:sp>
        <p:nvSpPr>
          <p:cNvPr id="4" name="Text Placeholder 3">
            <a:extLst>
              <a:ext uri="{FF2B5EF4-FFF2-40B4-BE49-F238E27FC236}">
                <a16:creationId xmlns:a16="http://schemas.microsoft.com/office/drawing/2014/main" id="{47E668E9-02CC-4207-91BA-0487791F00E6}"/>
              </a:ext>
            </a:extLst>
          </p:cNvPr>
          <p:cNvSpPr txBox="1">
            <a:spLocks/>
          </p:cNvSpPr>
          <p:nvPr/>
        </p:nvSpPr>
        <p:spPr>
          <a:xfrm>
            <a:off x="385898" y="1002118"/>
            <a:ext cx="3962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Historical Hydro Energy to Daily Max Dispatch Relationship</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Curve fit equation used to determine input for each month into SERVM for daily maximum output</a:t>
            </a:r>
          </a:p>
          <a:p>
            <a:pPr marL="690563" marR="0" lvl="2" indent="-233363" algn="l" defTabSz="457200" rtl="0" eaLnBrk="1" fontAlgn="auto" latinLnBrk="0" hangingPunct="1">
              <a:lnSpc>
                <a:spcPct val="100000"/>
              </a:lnSpc>
              <a:spcBef>
                <a:spcPct val="20000"/>
              </a:spcBef>
              <a:spcAft>
                <a:spcPts val="0"/>
              </a:spcAft>
              <a:buClr>
                <a:schemeClr val="accent6"/>
              </a:buClr>
              <a:buSzTx/>
              <a:buFont typeface="Calibri" pitchFamily="34" charset="0"/>
              <a:buChar char="−"/>
              <a:tabLst/>
              <a:defRPr/>
            </a:pPr>
            <a:r>
              <a:rPr kumimoji="0" lang="en-US" sz="1400" b="0" i="0" u="none" strike="noStrike" kern="1200" cap="none" spc="0" normalizeH="0" baseline="0" noProof="0" dirty="0">
                <a:ln>
                  <a:noFill/>
                </a:ln>
                <a:solidFill>
                  <a:srgbClr val="302F35"/>
                </a:solidFill>
                <a:effectLst/>
                <a:uLnTx/>
                <a:uFillTx/>
                <a:latin typeface="Calibri"/>
                <a:ea typeface="+mn-ea"/>
                <a:cs typeface="+mn-cs"/>
              </a:rPr>
              <a:t>Similar curve developed for daily minimum dispatch</a:t>
            </a:r>
          </a:p>
        </p:txBody>
      </p:sp>
      <p:sp>
        <p:nvSpPr>
          <p:cNvPr id="5" name="Text Placeholder 3">
            <a:extLst>
              <a:ext uri="{FF2B5EF4-FFF2-40B4-BE49-F238E27FC236}">
                <a16:creationId xmlns:a16="http://schemas.microsoft.com/office/drawing/2014/main" id="{9379DDAB-6F0D-4266-9263-B145A316920C}"/>
              </a:ext>
            </a:extLst>
          </p:cNvPr>
          <p:cNvSpPr txBox="1">
            <a:spLocks/>
          </p:cNvSpPr>
          <p:nvPr/>
        </p:nvSpPr>
        <p:spPr>
          <a:xfrm>
            <a:off x="4257444" y="1002118"/>
            <a:ext cx="3962400" cy="48537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000" b="1" kern="1200" dirty="0" smtClean="0">
                <a:solidFill>
                  <a:srgbClr val="302F35"/>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1800" b="0" kern="1200" dirty="0" smtClean="0">
                <a:solidFill>
                  <a:srgbClr val="302F35"/>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1800" kern="1200" dirty="0" smtClean="0">
                <a:solidFill>
                  <a:srgbClr val="302F35"/>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1800" kern="1200" baseline="0">
                <a:solidFill>
                  <a:srgbClr val="302F35"/>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18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chemeClr val="accent6"/>
              </a:buClr>
              <a:buSzPct val="100000"/>
              <a:buFont typeface="Wingdings" panose="05000000000000000000" pitchFamily="2" charset="2"/>
              <a:buChar char="§"/>
            </a:pPr>
            <a:r>
              <a:rPr sz="1400" dirty="0">
                <a:latin typeface="Calibri"/>
              </a:rPr>
              <a:t>Historical Hydro Energy to Capacity Relationship</a:t>
            </a:r>
          </a:p>
          <a:p>
            <a:pPr lvl="2">
              <a:buClr>
                <a:schemeClr val="accent6"/>
              </a:buClr>
            </a:pPr>
            <a:r>
              <a:rPr sz="1400" dirty="0">
                <a:latin typeface="Calibri"/>
              </a:rPr>
              <a:t>Curve fit equation used to determine maximum capacity for each month</a:t>
            </a:r>
          </a:p>
          <a:p>
            <a:pPr lvl="2">
              <a:buClr>
                <a:schemeClr val="accent6"/>
              </a:buClr>
            </a:pPr>
            <a:r>
              <a:rPr sz="1400" dirty="0">
                <a:latin typeface="Calibri"/>
              </a:rPr>
              <a:t>Emergency capacity of </a:t>
            </a:r>
            <a:r>
              <a:rPr sz="1400" dirty="0">
                <a:solidFill>
                  <a:schemeClr val="accent4"/>
                </a:solidFill>
                <a:latin typeface="Calibri"/>
              </a:rPr>
              <a:t>49.25 MW modeled for drought conditions and 116.15 </a:t>
            </a:r>
            <a:r>
              <a:rPr sz="1400" dirty="0">
                <a:latin typeface="Calibri"/>
              </a:rPr>
              <a:t>MW modeled for all other months </a:t>
            </a:r>
          </a:p>
        </p:txBody>
      </p:sp>
      <p:pic>
        <p:nvPicPr>
          <p:cNvPr id="3" name="Picture 2">
            <a:extLst>
              <a:ext uri="{FF2B5EF4-FFF2-40B4-BE49-F238E27FC236}">
                <a16:creationId xmlns:a16="http://schemas.microsoft.com/office/drawing/2014/main" id="{78137036-98F4-49BD-928C-5974F2B6FC6B}"/>
              </a:ext>
            </a:extLst>
          </p:cNvPr>
          <p:cNvPicPr>
            <a:picLocks noChangeAspect="1"/>
          </p:cNvPicPr>
          <p:nvPr/>
        </p:nvPicPr>
        <p:blipFill>
          <a:blip r:embed="rId2"/>
          <a:stretch>
            <a:fillRect/>
          </a:stretch>
        </p:blipFill>
        <p:spPr>
          <a:xfrm>
            <a:off x="25734" y="2743200"/>
            <a:ext cx="4511431" cy="3334801"/>
          </a:xfrm>
          <a:prstGeom prst="rect">
            <a:avLst/>
          </a:prstGeom>
        </p:spPr>
      </p:pic>
      <p:pic>
        <p:nvPicPr>
          <p:cNvPr id="6" name="Picture 5">
            <a:extLst>
              <a:ext uri="{FF2B5EF4-FFF2-40B4-BE49-F238E27FC236}">
                <a16:creationId xmlns:a16="http://schemas.microsoft.com/office/drawing/2014/main" id="{09035B61-1291-4C6F-9670-1EE2FCD653E4}"/>
              </a:ext>
            </a:extLst>
          </p:cNvPr>
          <p:cNvPicPr>
            <a:picLocks noChangeAspect="1"/>
          </p:cNvPicPr>
          <p:nvPr/>
        </p:nvPicPr>
        <p:blipFill>
          <a:blip r:embed="rId3"/>
          <a:stretch>
            <a:fillRect/>
          </a:stretch>
        </p:blipFill>
        <p:spPr>
          <a:xfrm>
            <a:off x="4437480" y="2734491"/>
            <a:ext cx="4706520" cy="3328704"/>
          </a:xfrm>
          <a:prstGeom prst="rect">
            <a:avLst/>
          </a:prstGeom>
        </p:spPr>
      </p:pic>
    </p:spTree>
    <p:extLst>
      <p:ext uri="{BB962C8B-B14F-4D97-AF65-F5344CB8AC3E}">
        <p14:creationId xmlns:p14="http://schemas.microsoft.com/office/powerpoint/2010/main" val="172393350"/>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E9B-F7D3-460C-B69A-4BA8DDF14229}"/>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Storage</a:t>
            </a:r>
          </a:p>
        </p:txBody>
      </p:sp>
      <p:sp>
        <p:nvSpPr>
          <p:cNvPr id="4" name="Text Placeholder 2">
            <a:extLst>
              <a:ext uri="{FF2B5EF4-FFF2-40B4-BE49-F238E27FC236}">
                <a16:creationId xmlns:a16="http://schemas.microsoft.com/office/drawing/2014/main" id="{281BC200-D481-437D-A2C4-B810A3A7BC6A}"/>
              </a:ext>
            </a:extLst>
          </p:cNvPr>
          <p:cNvSpPr txBox="1">
            <a:spLocks/>
          </p:cNvSpPr>
          <p:nvPr/>
        </p:nvSpPr>
        <p:spPr>
          <a:xfrm>
            <a:off x="304800" y="1267637"/>
            <a:ext cx="8458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The following assumptions were made for the storage resources: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b="1" dirty="0">
                <a:solidFill>
                  <a:srgbClr val="000000"/>
                </a:solidFill>
                <a:latin typeface="Calibri"/>
              </a:rPr>
              <a:t>Economic Commitment and Dispatch</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Charge</a:t>
            </a:r>
            <a:r>
              <a:rPr lang="en-US" sz="1800" b="1" dirty="0">
                <a:solidFill>
                  <a:srgbClr val="000000"/>
                </a:solidFill>
                <a:latin typeface="Calibri"/>
              </a:rPr>
              <a:t>s from the Grid</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Any Unit Without Provided Charging Capability was Assumed to </a:t>
            </a:r>
            <a:r>
              <a:rPr lang="en-US" sz="1800" b="1" dirty="0">
                <a:solidFill>
                  <a:srgbClr val="000000"/>
                </a:solidFill>
                <a:latin typeface="Calibri"/>
              </a:rPr>
              <a:t>Have a 1.5 Hour Storage Capability (Assumed to be all 2 Hour for the ELCC Study)</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lang="en-US" sz="1800" b="1" dirty="0">
                <a:solidFill>
                  <a:srgbClr val="000000"/>
                </a:solidFill>
                <a:latin typeface="Calibri"/>
              </a:rPr>
              <a:t>85% Round Trip Efficiency</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5% Outage Rate</a:t>
            </a:r>
            <a:endParaRPr kumimoji="0" lang="en-US" sz="1800" b="0" i="0" u="none" strike="noStrike" kern="1200" cap="none" spc="0" normalizeH="0" baseline="0" noProof="0" dirty="0">
              <a:ln>
                <a:noFill/>
              </a:ln>
              <a:solidFill>
                <a:srgbClr val="302F35"/>
              </a:solidFill>
              <a:effectLst/>
              <a:uLnTx/>
              <a:uFillTx/>
              <a:latin typeface="Calibri"/>
              <a:ea typeface="+mn-ea"/>
              <a:cs typeface="+mn-cs"/>
            </a:endParaRPr>
          </a:p>
        </p:txBody>
      </p:sp>
    </p:spTree>
    <p:extLst>
      <p:ext uri="{BB962C8B-B14F-4D97-AF65-F5344CB8AC3E}">
        <p14:creationId xmlns:p14="http://schemas.microsoft.com/office/powerpoint/2010/main" val="14922893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4FB-4C1E-D488-2C84-9A2A60BACEC4}"/>
              </a:ext>
            </a:extLst>
          </p:cNvPr>
          <p:cNvSpPr>
            <a:spLocks noGrp="1"/>
          </p:cNvSpPr>
          <p:nvPr>
            <p:ph type="title"/>
          </p:nvPr>
        </p:nvSpPr>
        <p:spPr/>
        <p:txBody>
          <a:bodyPr/>
          <a:lstStyle/>
          <a:p>
            <a:r>
              <a:rPr lang="en-US" dirty="0"/>
              <a:t>2023 Perfect Capacity Results</a:t>
            </a:r>
          </a:p>
        </p:txBody>
      </p:sp>
      <p:sp>
        <p:nvSpPr>
          <p:cNvPr id="3" name="Content Placeholder 2">
            <a:extLst>
              <a:ext uri="{FF2B5EF4-FFF2-40B4-BE49-F238E27FC236}">
                <a16:creationId xmlns:a16="http://schemas.microsoft.com/office/drawing/2014/main" id="{A1343F4A-DACA-FBBC-8F7A-F5CF06567F22}"/>
              </a:ext>
            </a:extLst>
          </p:cNvPr>
          <p:cNvSpPr>
            <a:spLocks noGrp="1"/>
          </p:cNvSpPr>
          <p:nvPr>
            <p:ph idx="1"/>
          </p:nvPr>
        </p:nvSpPr>
        <p:spPr>
          <a:xfrm>
            <a:off x="37750" y="5590259"/>
            <a:ext cx="9068499" cy="401668"/>
          </a:xfrm>
        </p:spPr>
        <p:txBody>
          <a:bodyPr/>
          <a:lstStyle/>
          <a:p>
            <a:r>
              <a:rPr lang="en-US" sz="1600" dirty="0"/>
              <a:t>ERCOT Aggregate measures LOLE when any one or more regions sheds firm load. In a constrained scenario, load shed can occur in different days in different zones resulting in an aggregate LOLE &gt; 0.1.</a:t>
            </a:r>
            <a:endParaRPr lang="en-US" sz="1600" b="1" dirty="0"/>
          </a:p>
        </p:txBody>
      </p:sp>
      <p:graphicFrame>
        <p:nvGraphicFramePr>
          <p:cNvPr id="7" name="Table 7">
            <a:extLst>
              <a:ext uri="{FF2B5EF4-FFF2-40B4-BE49-F238E27FC236}">
                <a16:creationId xmlns:a16="http://schemas.microsoft.com/office/drawing/2014/main" id="{99EF6496-0D51-8808-3430-66B50D6725A7}"/>
              </a:ext>
            </a:extLst>
          </p:cNvPr>
          <p:cNvGraphicFramePr>
            <a:graphicFrameLocks noGrp="1"/>
          </p:cNvGraphicFramePr>
          <p:nvPr/>
        </p:nvGraphicFramePr>
        <p:xfrm>
          <a:off x="6633317" y="2051606"/>
          <a:ext cx="2448330" cy="20116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508137085"/>
                    </a:ext>
                  </a:extLst>
                </a:gridCol>
                <a:gridCol w="1351050">
                  <a:extLst>
                    <a:ext uri="{9D8B030D-6E8A-4147-A177-3AD203B41FA5}">
                      <a16:colId xmlns:a16="http://schemas.microsoft.com/office/drawing/2014/main" val="4085039501"/>
                    </a:ext>
                  </a:extLst>
                </a:gridCol>
              </a:tblGrid>
              <a:tr h="321567">
                <a:tc>
                  <a:txBody>
                    <a:bodyPr/>
                    <a:lstStyle/>
                    <a:p>
                      <a:pPr algn="ctr"/>
                      <a:r>
                        <a:rPr lang="en-US" sz="1200" dirty="0">
                          <a:solidFill>
                            <a:schemeClr val="accent4"/>
                          </a:solidFill>
                          <a:latin typeface="Calibri" panose="020F0502020204030204" pitchFamily="34" charset="0"/>
                          <a:cs typeface="Calibri" panose="020F0502020204030204" pitchFamily="34" charset="0"/>
                        </a:rPr>
                        <a:t>Region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Perfect Capacity Addition/Removal </a:t>
                      </a:r>
                    </a:p>
                    <a:p>
                      <a:pPr algn="ctr"/>
                      <a:r>
                        <a:rPr lang="en-US" sz="1200" dirty="0">
                          <a:solidFill>
                            <a:schemeClr val="accent4"/>
                          </a:solidFill>
                          <a:latin typeface="Calibri" panose="020F0502020204030204" pitchFamily="34" charset="0"/>
                          <a:cs typeface="Calibri" panose="020F0502020204030204" pitchFamily="34" charset="0"/>
                        </a:rPr>
                        <a:t>(MW)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468271"/>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Dallas</a:t>
                      </a:r>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3,750</a:t>
                      </a:r>
                    </a:p>
                  </a:txBody>
                  <a:tcPr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69610534"/>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Houston</a:t>
                      </a:r>
                    </a:p>
                  </a:txBody>
                  <a:tcPr anchor="ctr">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-150</a:t>
                      </a:r>
                    </a:p>
                  </a:txBody>
                  <a:tcPr anchor="ctr">
                    <a:noFill/>
                  </a:tcPr>
                </a:tc>
                <a:extLst>
                  <a:ext uri="{0D108BD9-81ED-4DB2-BD59-A6C34878D82A}">
                    <a16:rowId xmlns:a16="http://schemas.microsoft.com/office/drawing/2014/main" val="3530280815"/>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Rest of System</a:t>
                      </a:r>
                    </a:p>
                  </a:txBody>
                  <a:tcPr anchor="ctr">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-300</a:t>
                      </a:r>
                    </a:p>
                  </a:txBody>
                  <a:tcPr anchor="ctr">
                    <a:solidFill>
                      <a:schemeClr val="bg1">
                        <a:lumMod val="85000"/>
                      </a:schemeClr>
                    </a:solidFill>
                  </a:tcPr>
                </a:tc>
                <a:extLst>
                  <a:ext uri="{0D108BD9-81ED-4DB2-BD59-A6C34878D82A}">
                    <a16:rowId xmlns:a16="http://schemas.microsoft.com/office/drawing/2014/main" val="1720870206"/>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Valley</a:t>
                      </a:r>
                    </a:p>
                  </a:txBody>
                  <a:tcPr anchor="ctr">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500</a:t>
                      </a:r>
                    </a:p>
                  </a:txBody>
                  <a:tcPr anchor="ctr">
                    <a:noFill/>
                  </a:tcPr>
                </a:tc>
                <a:extLst>
                  <a:ext uri="{0D108BD9-81ED-4DB2-BD59-A6C34878D82A}">
                    <a16:rowId xmlns:a16="http://schemas.microsoft.com/office/drawing/2014/main" val="1729114834"/>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West</a:t>
                      </a:r>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-300</a:t>
                      </a:r>
                    </a:p>
                  </a:txBody>
                  <a:tcPr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6470991"/>
                  </a:ext>
                </a:extLst>
              </a:tr>
            </a:tbl>
          </a:graphicData>
        </a:graphic>
      </p:graphicFrame>
      <p:pic>
        <p:nvPicPr>
          <p:cNvPr id="5" name="Picture 4">
            <a:extLst>
              <a:ext uri="{FF2B5EF4-FFF2-40B4-BE49-F238E27FC236}">
                <a16:creationId xmlns:a16="http://schemas.microsoft.com/office/drawing/2014/main" id="{76E59D54-B4C2-63B0-648A-BD3F3403E4A4}"/>
              </a:ext>
            </a:extLst>
          </p:cNvPr>
          <p:cNvPicPr>
            <a:picLocks noChangeAspect="1"/>
          </p:cNvPicPr>
          <p:nvPr/>
        </p:nvPicPr>
        <p:blipFill>
          <a:blip r:embed="rId2"/>
          <a:stretch>
            <a:fillRect/>
          </a:stretch>
        </p:blipFill>
        <p:spPr>
          <a:xfrm>
            <a:off x="0" y="1255909"/>
            <a:ext cx="6673705" cy="4346181"/>
          </a:xfrm>
          <a:prstGeom prst="rect">
            <a:avLst/>
          </a:prstGeom>
        </p:spPr>
      </p:pic>
    </p:spTree>
    <p:extLst>
      <p:ext uri="{BB962C8B-B14F-4D97-AF65-F5344CB8AC3E}">
        <p14:creationId xmlns:p14="http://schemas.microsoft.com/office/powerpoint/2010/main" val="2719383495"/>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F10-0512-44E6-8274-B124AF4994EE}"/>
              </a:ext>
            </a:extLst>
          </p:cNvPr>
          <p:cNvSpPr>
            <a:spLocks noGrp="1"/>
          </p:cNvSpPr>
          <p:nvPr>
            <p:ph type="title"/>
          </p:nvPr>
        </p:nvSpPr>
        <p:spPr>
          <a:xfrm>
            <a:off x="309562" y="381000"/>
            <a:ext cx="8524875" cy="600075"/>
          </a:xfrm>
        </p:spPr>
        <p:txBody>
          <a:bodyPr/>
          <a:lstStyle/>
          <a:p>
            <a:r>
              <a:rPr lang="en-US" dirty="0"/>
              <a:t>Generation Resources</a:t>
            </a:r>
            <a:br>
              <a:rPr lang="en-US" dirty="0"/>
            </a:br>
            <a:r>
              <a:rPr lang="en-US" dirty="0"/>
              <a:t>Inclusion and Exclusion of Resources</a:t>
            </a:r>
          </a:p>
        </p:txBody>
      </p:sp>
      <p:sp>
        <p:nvSpPr>
          <p:cNvPr id="3" name="Text Placeholder 2">
            <a:extLst>
              <a:ext uri="{FF2B5EF4-FFF2-40B4-BE49-F238E27FC236}">
                <a16:creationId xmlns:a16="http://schemas.microsoft.com/office/drawing/2014/main" id="{EC937DE2-604A-4BD0-BA1E-116348AD84EE}"/>
              </a:ext>
            </a:extLst>
          </p:cNvPr>
          <p:cNvSpPr txBox="1">
            <a:spLocks/>
          </p:cNvSpPr>
          <p:nvPr/>
        </p:nvSpPr>
        <p:spPr>
          <a:xfrm>
            <a:off x="304800" y="1267637"/>
            <a:ext cx="8458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In general, we use the 2022 May CDR (2022 LTRA for 2026 source) as the authoritative source, but use the following assumptions for including certain resource types:</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Switchable Units</a:t>
            </a:r>
            <a:r>
              <a:rPr kumimoji="0" lang="en-US" sz="1800" b="0" i="0" u="none" strike="noStrike" kern="1200" cap="none" spc="0" normalizeH="0" baseline="0" noProof="0" dirty="0">
                <a:ln>
                  <a:noFill/>
                </a:ln>
                <a:solidFill>
                  <a:srgbClr val="000000"/>
                </a:solidFill>
                <a:effectLst/>
                <a:uLnTx/>
                <a:uFillTx/>
                <a:latin typeface="Calibri"/>
                <a:ea typeface="+mn-ea"/>
                <a:cs typeface="+mn-cs"/>
              </a:rPr>
              <a:t>: include as internal resources, with the units that are committed off-system excluded from our model </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New Units: </a:t>
            </a:r>
            <a:r>
              <a:rPr kumimoji="0" lang="en-US" sz="1800" b="0" i="0" u="none" strike="noStrike" kern="1200" cap="none" spc="0" normalizeH="0" baseline="0" noProof="0" dirty="0">
                <a:ln>
                  <a:noFill/>
                </a:ln>
                <a:solidFill>
                  <a:srgbClr val="302F35"/>
                </a:solidFill>
                <a:effectLst/>
                <a:uLnTx/>
                <a:uFillTx/>
                <a:latin typeface="Calibri"/>
                <a:ea typeface="+mn-ea"/>
                <a:cs typeface="+mn-cs"/>
              </a:rPr>
              <a:t>include starting in the CDR-specified year </a:t>
            </a:r>
            <a:endParaRPr lang="en-US" sz="1800" dirty="0">
              <a:latin typeface="Calibri"/>
            </a:endParaRP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Retirements: </a:t>
            </a:r>
            <a:r>
              <a:rPr kumimoji="0" lang="en-US" sz="1800" b="0" i="0" u="none" strike="noStrike" kern="1200" cap="none" spc="0" normalizeH="0" baseline="0" noProof="0" dirty="0">
                <a:ln>
                  <a:noFill/>
                </a:ln>
                <a:solidFill>
                  <a:srgbClr val="302F35"/>
                </a:solidFill>
                <a:effectLst/>
                <a:uLnTx/>
                <a:uFillTx/>
                <a:latin typeface="Calibri"/>
                <a:ea typeface="+mn-ea"/>
                <a:cs typeface="+mn-cs"/>
              </a:rPr>
              <a:t>exclude starting in the CDR-specified year</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Permanent Mothballs</a:t>
            </a:r>
            <a:r>
              <a:rPr kumimoji="0" lang="en-US" sz="1800" b="0" i="0" u="none" strike="noStrike" kern="1200" cap="none" spc="0" normalizeH="0" baseline="0" noProof="0" dirty="0">
                <a:ln>
                  <a:noFill/>
                </a:ln>
                <a:solidFill>
                  <a:srgbClr val="302F35"/>
                </a:solidFill>
                <a:effectLst/>
                <a:uLnTx/>
                <a:uFillTx/>
                <a:latin typeface="Calibri"/>
                <a:ea typeface="+mn-ea"/>
                <a:cs typeface="+mn-cs"/>
              </a:rPr>
              <a:t>: exclude from model</a:t>
            </a:r>
          </a:p>
          <a:p>
            <a:pPr marR="0" lvl="1" algn="l" defTabSz="457200" rtl="0" eaLnBrk="1" fontAlgn="auto" latinLnBrk="0" hangingPunct="1">
              <a:lnSpc>
                <a:spcPct val="100000"/>
              </a:lnSpc>
              <a:spcBef>
                <a:spcPct val="20000"/>
              </a:spcBef>
              <a:spcAft>
                <a:spcPts val="0"/>
              </a:spcAft>
              <a:buClr>
                <a:schemeClr val="accent6"/>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302F35"/>
                </a:solidFill>
                <a:effectLst/>
                <a:uLnTx/>
                <a:uFillTx/>
                <a:latin typeface="Calibri"/>
                <a:ea typeface="+mn-ea"/>
                <a:cs typeface="+mn-cs"/>
              </a:rPr>
              <a:t>Inactive Planned: </a:t>
            </a:r>
            <a:r>
              <a:rPr kumimoji="0" lang="en-US" sz="1800" b="0" i="0" u="none" strike="noStrike" kern="1200" cap="none" spc="0" normalizeH="0" baseline="0" noProof="0" dirty="0">
                <a:ln>
                  <a:noFill/>
                </a:ln>
                <a:solidFill>
                  <a:srgbClr val="302F35"/>
                </a:solidFill>
                <a:effectLst/>
                <a:uLnTx/>
                <a:uFillTx/>
                <a:latin typeface="Calibri"/>
                <a:ea typeface="+mn-ea"/>
                <a:cs typeface="+mn-cs"/>
              </a:rPr>
              <a:t>exclude from model</a:t>
            </a:r>
          </a:p>
        </p:txBody>
      </p:sp>
    </p:spTree>
    <p:extLst>
      <p:ext uri="{BB962C8B-B14F-4D97-AF65-F5344CB8AC3E}">
        <p14:creationId xmlns:p14="http://schemas.microsoft.com/office/powerpoint/2010/main" val="418643129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4B10-DD97-4B02-8C29-AB08A8B74386}"/>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Cost and Modeling of Demand Resources</a:t>
            </a:r>
          </a:p>
        </p:txBody>
      </p:sp>
      <p:graphicFrame>
        <p:nvGraphicFramePr>
          <p:cNvPr id="3" name="Table 2">
            <a:extLst>
              <a:ext uri="{FF2B5EF4-FFF2-40B4-BE49-F238E27FC236}">
                <a16:creationId xmlns:a16="http://schemas.microsoft.com/office/drawing/2014/main" id="{D804CE90-850E-444C-93FB-8AE0D4EDBF5B}"/>
              </a:ext>
            </a:extLst>
          </p:cNvPr>
          <p:cNvGraphicFramePr>
            <a:graphicFrameLocks noGrp="1"/>
          </p:cNvGraphicFramePr>
          <p:nvPr/>
        </p:nvGraphicFramePr>
        <p:xfrm>
          <a:off x="76200" y="1066800"/>
          <a:ext cx="8881015" cy="5048898"/>
        </p:xfrm>
        <a:graphic>
          <a:graphicData uri="http://schemas.openxmlformats.org/drawingml/2006/table">
            <a:tbl>
              <a:tblPr/>
              <a:tblGrid>
                <a:gridCol w="2213150">
                  <a:extLst>
                    <a:ext uri="{9D8B030D-6E8A-4147-A177-3AD203B41FA5}">
                      <a16:colId xmlns:a16="http://schemas.microsoft.com/office/drawing/2014/main" val="1225587047"/>
                    </a:ext>
                  </a:extLst>
                </a:gridCol>
                <a:gridCol w="678936">
                  <a:extLst>
                    <a:ext uri="{9D8B030D-6E8A-4147-A177-3AD203B41FA5}">
                      <a16:colId xmlns:a16="http://schemas.microsoft.com/office/drawing/2014/main" val="856724581"/>
                    </a:ext>
                  </a:extLst>
                </a:gridCol>
                <a:gridCol w="2249400">
                  <a:extLst>
                    <a:ext uri="{9D8B030D-6E8A-4147-A177-3AD203B41FA5}">
                      <a16:colId xmlns:a16="http://schemas.microsoft.com/office/drawing/2014/main" val="2991106614"/>
                    </a:ext>
                  </a:extLst>
                </a:gridCol>
                <a:gridCol w="686771">
                  <a:extLst>
                    <a:ext uri="{9D8B030D-6E8A-4147-A177-3AD203B41FA5}">
                      <a16:colId xmlns:a16="http://schemas.microsoft.com/office/drawing/2014/main" val="4143529795"/>
                    </a:ext>
                  </a:extLst>
                </a:gridCol>
                <a:gridCol w="1980508">
                  <a:extLst>
                    <a:ext uri="{9D8B030D-6E8A-4147-A177-3AD203B41FA5}">
                      <a16:colId xmlns:a16="http://schemas.microsoft.com/office/drawing/2014/main" val="3625311284"/>
                    </a:ext>
                  </a:extLst>
                </a:gridCol>
                <a:gridCol w="1072250">
                  <a:extLst>
                    <a:ext uri="{9D8B030D-6E8A-4147-A177-3AD203B41FA5}">
                      <a16:colId xmlns:a16="http://schemas.microsoft.com/office/drawing/2014/main" val="1557531885"/>
                    </a:ext>
                  </a:extLst>
                </a:gridCol>
              </a:tblGrid>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Resource Type</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Quantity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Modeling Approach</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Marginal Curtailment Cost</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Adjustments to ERCOT Load Shapes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Reserve Margin Accounting</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2380338"/>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1" u="none" strike="noStrike">
                          <a:solidFill>
                            <a:srgbClr val="000000"/>
                          </a:solidFill>
                          <a:effectLst/>
                          <a:latin typeface="Calibri" panose="020F0502020204030204" pitchFamily="34" charset="0"/>
                        </a:rPr>
                        <a:t>(MW)</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35711"/>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TDSP Programs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FF0000"/>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8813702"/>
                  </a:ext>
                </a:extLst>
              </a:tr>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Energy Efficiency</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3,262</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Not explicitly modeled</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n/a</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already reduced for TDSP EE Programs)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 </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04963116"/>
                  </a:ext>
                </a:extLst>
              </a:tr>
              <a:tr h="43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Load Management</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307</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a:t>
                      </a:r>
                      <a:r>
                        <a:rPr lang="en-US" sz="1000" b="0" i="0" u="none" strike="noStrike" baseline="0" dirty="0">
                          <a:solidFill>
                            <a:schemeClr val="tx1"/>
                          </a:solidFill>
                          <a:effectLst/>
                          <a:latin typeface="Calibri" panose="020F0502020204030204" pitchFamily="34" charset="0"/>
                        </a:rPr>
                        <a:t>1</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 </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no LM curtailments)</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760680"/>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Emergency Response Services (ERS)</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42894338"/>
                  </a:ext>
                </a:extLst>
              </a:tr>
              <a:tr h="3875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30-Minute ERS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890</a:t>
                      </a:r>
                    </a:p>
                  </a:txBody>
                  <a:tcPr marL="6858" marR="6858" marT="6858"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1</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$1,721</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no ERS curtailments)</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5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10-Minute ERS</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35</a:t>
                      </a:r>
                    </a:p>
                  </a:txBody>
                  <a:tcPr marL="6858" marR="6858" marT="6858" marB="0" anchor="ctr">
                    <a:lnL>
                      <a:noFill/>
                    </a:lnL>
                    <a:lnR>
                      <a:noFill/>
                    </a:lnR>
                    <a:lnT w="12700" cap="flat" cmpd="sng" algn="ctr">
                      <a:noFill/>
                      <a:prstDash val="solid"/>
                      <a:round/>
                      <a:headEnd type="none" w="med" len="med"/>
                      <a:tailEnd type="none" w="med" len="med"/>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Emergency trigger at EEA Level 2</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b"/>
                      <a:endParaRPr lang="en-US" sz="1000" b="0" i="0" u="none" strike="noStrike" dirty="0">
                        <a:solidFill>
                          <a:srgbClr val="FF0000"/>
                        </a:solidFill>
                        <a:effectLst/>
                        <a:latin typeface="Calibri" panose="020F0502020204030204" pitchFamily="34" charset="0"/>
                      </a:endParaRPr>
                    </a:p>
                  </a:txBody>
                  <a:tcPr marL="6858" marR="6858" marT="6858"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12700" cap="flat" cmpd="sng" algn="ctr">
                      <a:solidFill>
                        <a:srgbClr val="302F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1124030"/>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dirty="0">
                          <a:solidFill>
                            <a:srgbClr val="000000"/>
                          </a:solidFill>
                          <a:effectLst/>
                          <a:latin typeface="Calibri" panose="020F0502020204030204" pitchFamily="34" charset="0"/>
                        </a:rPr>
                        <a:t>Load Resources (LRs)</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highlight>
                          <a:srgbClr val="FFFF00"/>
                        </a:highlight>
                        <a:latin typeface="Calibri" panose="020F0502020204030204" pitchFamily="34" charset="0"/>
                      </a:endParaRP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 </a:t>
                      </a:r>
                    </a:p>
                  </a:txBody>
                  <a:tcPr marL="6858" marR="6858" marT="6858" marB="0" anchor="ctr">
                    <a:lnL>
                      <a:noFill/>
                    </a:lnL>
                    <a:lnR>
                      <a:noFill/>
                    </a:lnR>
                    <a:lnT w="12700" cap="flat" cmpd="sng" algn="ctr">
                      <a:solidFill>
                        <a:srgbClr val="302F35"/>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79730487"/>
                  </a:ext>
                </a:extLst>
              </a:tr>
              <a:tr h="43709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Non-Controllable LRs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1,591</a:t>
                      </a:r>
                    </a:p>
                  </a:txBody>
                  <a:tcPr marL="6858" marR="6858" marT="6858"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Economically dispatch for RRS (most hours) or energy (few peak hours). Emergency deployment at EEA Level 2</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$2,543</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t>
                      </a:r>
                    </a:p>
                    <a:p>
                      <a:pPr algn="ctr" fontAlgn="b"/>
                      <a:r>
                        <a:rPr lang="en-US" sz="1000" b="0" i="0" u="none" strike="noStrike" dirty="0">
                          <a:solidFill>
                            <a:schemeClr val="tx1"/>
                          </a:solidFill>
                          <a:effectLst/>
                          <a:latin typeface="Calibri" panose="020F0502020204030204" pitchFamily="34" charset="0"/>
                        </a:rPr>
                        <a:t>(ERCOT load shapes estimated assuming negligible LR curtailments)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Load reduction</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091191"/>
                  </a:ext>
                </a:extLst>
              </a:tr>
              <a:tr h="150006">
                <a:tc v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0</a:t>
                      </a:r>
                    </a:p>
                  </a:txBody>
                  <a:tcPr marL="6858" marR="6858" marT="6858"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9178330"/>
                  </a:ext>
                </a:extLst>
              </a:tr>
              <a:tr h="2935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Controllable LR</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Currently no controllable LRs modeled in ERCOT</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n/a</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2813351488"/>
                  </a:ext>
                </a:extLst>
              </a:tr>
              <a:tr h="150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i="0" u="none" strike="noStrike">
                          <a:solidFill>
                            <a:srgbClr val="000000"/>
                          </a:solidFill>
                          <a:effectLst/>
                          <a:latin typeface="Calibri" panose="020F0502020204030204" pitchFamily="34" charset="0"/>
                        </a:rPr>
                        <a:t>Voluntary Self-Curtailment</a:t>
                      </a: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rgbClr val="000000"/>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accent4"/>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1000" b="0" i="0" u="none" strike="noStrike" dirty="0">
                        <a:solidFill>
                          <a:schemeClr val="tx1"/>
                        </a:solidFill>
                        <a:effectLst/>
                        <a:latin typeface="Calibri" panose="020F0502020204030204" pitchFamily="34" charset="0"/>
                      </a:endParaRPr>
                    </a:p>
                  </a:txBody>
                  <a:tcPr marL="6858" marR="6858" marT="6858"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34137562"/>
                  </a:ext>
                </a:extLst>
              </a:tr>
              <a:tr h="5417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Calibri" panose="020F0502020204030204" pitchFamily="34" charset="0"/>
                        </a:rPr>
                        <a:t>4 CP Reductions</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1,700</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Load shapes grossed up for projected response and corresponding response modeled on the resource side</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n/a</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None</a:t>
                      </a:r>
                      <a:endParaRPr lang="en-US" sz="1000" b="0" i="0" u="none" strike="noStrike" dirty="0">
                        <a:solidFill>
                          <a:srgbClr val="FF0000"/>
                        </a:solidFill>
                        <a:effectLst/>
                        <a:highlight>
                          <a:srgbClr val="FFFF00"/>
                        </a:highlight>
                        <a:latin typeface="Calibri" panose="020F0502020204030204" pitchFamily="34" charset="0"/>
                      </a:endParaRPr>
                    </a:p>
                  </a:txBody>
                  <a:tcPr marL="6858" marR="6858" marT="685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Already excluded from reported peak load</a:t>
                      </a:r>
                    </a:p>
                  </a:txBody>
                  <a:tcPr marL="6858" marR="6858" marT="685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08457810"/>
                  </a:ext>
                </a:extLst>
              </a:tr>
              <a:tr h="5417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Calibri" panose="020F0502020204030204" pitchFamily="34" charset="0"/>
                        </a:rPr>
                        <a:t>Price-Responsive Demand</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Variable</a:t>
                      </a:r>
                      <a:endParaRPr lang="en-US" sz="100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dirty="0">
                          <a:solidFill>
                            <a:schemeClr val="accent4"/>
                          </a:solidFill>
                          <a:effectLst/>
                          <a:latin typeface="Calibri" panose="020F0502020204030204" pitchFamily="34" charset="0"/>
                          <a:ea typeface="Garamond" panose="02020404030301010803" pitchFamily="18" charset="0"/>
                          <a:cs typeface="Times New Roman" panose="02020603050405020304" pitchFamily="18" charset="0"/>
                        </a:rPr>
                        <a:t>Load shapes explicitly grossed up for expected response. Economic self-curtailment modeled on resource side</a:t>
                      </a:r>
                      <a:endParaRPr lang="en-US" sz="1000" dirty="0">
                        <a:solidFill>
                          <a:schemeClr val="accent4"/>
                        </a:solidFill>
                        <a:effectLst/>
                        <a:latin typeface="Sylfaen" panose="010A0502050306030303" pitchFamily="18" charset="0"/>
                        <a:ea typeface="Garamond" panose="02020404030301010803" pitchFamily="18" charset="0"/>
                        <a:cs typeface="Times New Roman" panose="02020603050405020304" pitchFamily="18" charset="0"/>
                      </a:endParaRPr>
                    </a:p>
                  </a:txBody>
                  <a:tcPr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accent4"/>
                          </a:solidFill>
                          <a:effectLst/>
                          <a:latin typeface="Calibri" panose="020F0502020204030204" pitchFamily="34" charset="0"/>
                        </a:rPr>
                        <a:t>$500 - $5,000 /MWh</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None</a:t>
                      </a:r>
                      <a:endParaRPr lang="en-US" sz="1000" b="0" i="0" u="none" strike="noStrike" dirty="0">
                        <a:solidFill>
                          <a:srgbClr val="FF0000"/>
                        </a:solidFill>
                        <a:effectLst/>
                        <a:highlight>
                          <a:srgbClr val="FFFF00"/>
                        </a:highlight>
                        <a:latin typeface="Calibri" panose="020F0502020204030204" pitchFamily="34" charset="0"/>
                      </a:endParaRP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chemeClr val="tx1"/>
                          </a:solidFill>
                          <a:effectLst/>
                          <a:latin typeface="Calibri" panose="020F0502020204030204" pitchFamily="34" charset="0"/>
                        </a:rPr>
                        <a:t>None. Already excluded from reported peak load</a:t>
                      </a:r>
                    </a:p>
                  </a:txBody>
                  <a:tcPr marL="6858" marR="6858" marT="6858"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872417"/>
                  </a:ext>
                </a:extLst>
              </a:tr>
            </a:tbl>
          </a:graphicData>
        </a:graphic>
      </p:graphicFrame>
      <p:sp>
        <p:nvSpPr>
          <p:cNvPr id="4" name="TextBox 3">
            <a:extLst>
              <a:ext uri="{FF2B5EF4-FFF2-40B4-BE49-F238E27FC236}">
                <a16:creationId xmlns:a16="http://schemas.microsoft.com/office/drawing/2014/main" id="{D410C52D-1BF1-484B-9D9C-32C9FD3C9240}"/>
              </a:ext>
            </a:extLst>
          </p:cNvPr>
          <p:cNvSpPr txBox="1"/>
          <p:nvPr/>
        </p:nvSpPr>
        <p:spPr>
          <a:xfrm>
            <a:off x="270416" y="6097830"/>
            <a:ext cx="8686800" cy="415498"/>
          </a:xfrm>
          <a:prstGeom prst="rect">
            <a:avLst/>
          </a:prstGeom>
          <a:noFill/>
        </p:spPr>
        <p:txBody>
          <a:bodyPr wrap="square" rtlCol="0">
            <a:spAutoFit/>
          </a:bodyPr>
          <a:lstStyle/>
          <a:p>
            <a:pPr fontAlgn="base">
              <a:spcBef>
                <a:spcPct val="0"/>
              </a:spcBef>
              <a:spcAft>
                <a:spcPct val="0"/>
              </a:spcAft>
            </a:pPr>
            <a:r>
              <a:rPr lang="en-US" sz="700" dirty="0">
                <a:solidFill>
                  <a:srgbClr val="302F35"/>
                </a:solidFill>
                <a:cs typeface="Arial" pitchFamily="34" charset="0"/>
              </a:rPr>
              <a:t>Note: The marginal cost of the emergency DR is given by the prices on the </a:t>
            </a:r>
            <a:r>
              <a:rPr lang="en-US" sz="700" u="sng" dirty="0">
                <a:solidFill>
                  <a:srgbClr val="302F35"/>
                </a:solidFill>
                <a:cs typeface="Arial" pitchFamily="34" charset="0"/>
              </a:rPr>
              <a:t>dark blue curve</a:t>
            </a:r>
            <a:r>
              <a:rPr lang="en-US" sz="700" dirty="0">
                <a:solidFill>
                  <a:srgbClr val="302F35"/>
                </a:solidFill>
                <a:cs typeface="Arial" pitchFamily="34" charset="0"/>
              </a:rPr>
              <a:t> corresponding to the reserve levels at the EEAs at which emergency DR is triggered.  That assumes the blue curve reflects actual costs (with the red curve shifted right to boost resource adequacy) and that actions are taken at an economically rational point.  Prices are set according to the red curve.  We observed that modeled prices will tend to cluster around the EEA trigger points on the red curve since a range of net loads and corresponding emergency DR deployments will stay on that shelf.</a:t>
            </a:r>
          </a:p>
        </p:txBody>
      </p:sp>
    </p:spTree>
    <p:extLst>
      <p:ext uri="{BB962C8B-B14F-4D97-AF65-F5344CB8AC3E}">
        <p14:creationId xmlns:p14="http://schemas.microsoft.com/office/powerpoint/2010/main" val="124412321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F172-777D-4CB1-BF1C-425EF8FA1D7A}"/>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Emergency Response Service (ERS)</a:t>
            </a:r>
          </a:p>
        </p:txBody>
      </p:sp>
      <p:sp>
        <p:nvSpPr>
          <p:cNvPr id="6" name="TextBox 5">
            <a:extLst>
              <a:ext uri="{FF2B5EF4-FFF2-40B4-BE49-F238E27FC236}">
                <a16:creationId xmlns:a16="http://schemas.microsoft.com/office/drawing/2014/main" id="{ABC0B28B-F1CD-4688-AC5D-9864920A16D0}"/>
              </a:ext>
            </a:extLst>
          </p:cNvPr>
          <p:cNvSpPr txBox="1"/>
          <p:nvPr/>
        </p:nvSpPr>
        <p:spPr>
          <a:xfrm>
            <a:off x="334030" y="6157071"/>
            <a:ext cx="8500407" cy="707886"/>
          </a:xfrm>
          <a:prstGeom prst="rect">
            <a:avLst/>
          </a:prstGeom>
          <a:noFill/>
        </p:spPr>
        <p:txBody>
          <a:bodyPr wrap="square" rtlCol="0">
            <a:spAutoFit/>
          </a:bodyPr>
          <a:lstStyle/>
          <a:p>
            <a:pPr fontAlgn="base">
              <a:spcBef>
                <a:spcPct val="0"/>
              </a:spcBef>
              <a:spcAft>
                <a:spcPct val="0"/>
              </a:spcAft>
            </a:pPr>
            <a:r>
              <a:rPr lang="en-US" sz="800" i="1" dirty="0">
                <a:solidFill>
                  <a:srgbClr val="302F35"/>
                </a:solidFill>
                <a:cs typeface="Arial" pitchFamily="34" charset="0"/>
              </a:rPr>
              <a:t>Sources and Notes:</a:t>
            </a:r>
            <a:r>
              <a:rPr lang="en-US" sz="800" dirty="0">
                <a:solidFill>
                  <a:srgbClr val="302F35"/>
                </a:solidFill>
                <a:cs typeface="Arial" pitchFamily="34" charset="0"/>
              </a:rPr>
              <a:t> </a:t>
            </a:r>
          </a:p>
          <a:p>
            <a:pPr marL="342900" indent="-342900" fontAlgn="base">
              <a:spcBef>
                <a:spcPct val="0"/>
              </a:spcBef>
              <a:spcAft>
                <a:spcPct val="0"/>
              </a:spcAft>
              <a:tabLst>
                <a:tab pos="177800" algn="l"/>
              </a:tabLst>
            </a:pPr>
            <a:r>
              <a:rPr lang="en-US" sz="800" dirty="0">
                <a:solidFill>
                  <a:srgbClr val="302F35"/>
                </a:solidFill>
                <a:cs typeface="Arial" pitchFamily="34" charset="0"/>
              </a:rPr>
              <a:t>	Total available ERS MW for 2024 June-Sept. </a:t>
            </a:r>
            <a:r>
              <a:rPr lang="en-US" sz="800" b="1" dirty="0">
                <a:solidFill>
                  <a:srgbClr val="302F35"/>
                </a:solidFill>
                <a:cs typeface="Arial" pitchFamily="34" charset="0"/>
              </a:rPr>
              <a:t>TP4</a:t>
            </a:r>
            <a:r>
              <a:rPr lang="en-US" sz="800" b="1" dirty="0">
                <a:solidFill>
                  <a:srgbClr val="FF0000"/>
                </a:solidFill>
                <a:cs typeface="Arial" pitchFamily="34" charset="0"/>
              </a:rPr>
              <a:t> </a:t>
            </a:r>
            <a:r>
              <a:rPr lang="en-US" sz="800" dirty="0">
                <a:solidFill>
                  <a:srgbClr val="302F35"/>
                </a:solidFill>
                <a:cs typeface="Arial" pitchFamily="34" charset="0"/>
              </a:rPr>
              <a:t>provided by ERCOT staff.</a:t>
            </a:r>
            <a:endParaRPr lang="en-US" sz="800" dirty="0">
              <a:solidFill>
                <a:schemeClr val="accent4"/>
              </a:solidFill>
              <a:cs typeface="Arial" pitchFamily="34" charset="0"/>
            </a:endParaRPr>
          </a:p>
          <a:p>
            <a:pPr marL="342900" indent="-342900" fontAlgn="base">
              <a:spcBef>
                <a:spcPct val="0"/>
              </a:spcBef>
              <a:spcAft>
                <a:spcPct val="0"/>
              </a:spcAft>
              <a:tabLst>
                <a:tab pos="177800" algn="l"/>
              </a:tabLst>
            </a:pPr>
            <a:r>
              <a:rPr lang="en-US" sz="800" dirty="0">
                <a:solidFill>
                  <a:schemeClr val="accent4"/>
                </a:solidFill>
                <a:cs typeface="Arial" pitchFamily="34" charset="0"/>
              </a:rPr>
              <a:t>	ERS 10-min and 30-min MW for other contract periods scaled proportionally to the 2022 May CDR summer quantity </a:t>
            </a:r>
          </a:p>
          <a:p>
            <a:pPr marL="342900" indent="-342900" fontAlgn="base">
              <a:spcBef>
                <a:spcPct val="0"/>
              </a:spcBef>
              <a:spcAft>
                <a:spcPct val="0"/>
              </a:spcAft>
              <a:tabLst>
                <a:tab pos="177800" algn="l"/>
              </a:tabLst>
            </a:pPr>
            <a:r>
              <a:rPr lang="en-US" sz="800" dirty="0">
                <a:solidFill>
                  <a:schemeClr val="accent4"/>
                </a:solidFill>
                <a:cs typeface="Arial" pitchFamily="34" charset="0"/>
              </a:rPr>
              <a:t>		(925 MW), </a:t>
            </a:r>
            <a:r>
              <a:rPr lang="en-US" sz="800" dirty="0">
                <a:solidFill>
                  <a:srgbClr val="302F35"/>
                </a:solidFill>
                <a:cs typeface="Arial" pitchFamily="34" charset="0"/>
              </a:rPr>
              <a:t>based on availability in 2022.</a:t>
            </a:r>
          </a:p>
          <a:p>
            <a:pPr marL="342900" indent="-342900" fontAlgn="base">
              <a:spcBef>
                <a:spcPct val="0"/>
              </a:spcBef>
              <a:spcAft>
                <a:spcPct val="0"/>
              </a:spcAft>
              <a:tabLst>
                <a:tab pos="177800" algn="l"/>
              </a:tabLst>
            </a:pPr>
            <a:r>
              <a:rPr lang="en-US" sz="800" dirty="0">
                <a:solidFill>
                  <a:srgbClr val="000000"/>
                </a:solidFill>
                <a:cs typeface="Arial" pitchFamily="34" charset="0"/>
              </a:rPr>
              <a:t>	Assume an 8-hour call limit applies to both product types, resources not callable outside contracted hours.</a:t>
            </a:r>
            <a:r>
              <a:rPr lang="en-US" sz="800" dirty="0">
                <a:solidFill>
                  <a:srgbClr val="302F35"/>
                </a:solidFill>
                <a:cs typeface="Arial" pitchFamily="34" charset="0"/>
              </a:rPr>
              <a:t>      </a:t>
            </a:r>
          </a:p>
        </p:txBody>
      </p:sp>
      <p:graphicFrame>
        <p:nvGraphicFramePr>
          <p:cNvPr id="4" name="Table 3">
            <a:extLst>
              <a:ext uri="{FF2B5EF4-FFF2-40B4-BE49-F238E27FC236}">
                <a16:creationId xmlns:a16="http://schemas.microsoft.com/office/drawing/2014/main" id="{30A48D23-959A-DF65-DC82-F05BB0FC6565}"/>
              </a:ext>
            </a:extLst>
          </p:cNvPr>
          <p:cNvGraphicFramePr>
            <a:graphicFrameLocks noGrp="1"/>
          </p:cNvGraphicFramePr>
          <p:nvPr/>
        </p:nvGraphicFramePr>
        <p:xfrm>
          <a:off x="2039847" y="1051088"/>
          <a:ext cx="5064304" cy="4974450"/>
        </p:xfrm>
        <a:graphic>
          <a:graphicData uri="http://schemas.openxmlformats.org/drawingml/2006/table">
            <a:tbl>
              <a:tblPr/>
              <a:tblGrid>
                <a:gridCol w="2432256">
                  <a:extLst>
                    <a:ext uri="{9D8B030D-6E8A-4147-A177-3AD203B41FA5}">
                      <a16:colId xmlns:a16="http://schemas.microsoft.com/office/drawing/2014/main" val="1190784850"/>
                    </a:ext>
                  </a:extLst>
                </a:gridCol>
                <a:gridCol w="720990">
                  <a:extLst>
                    <a:ext uri="{9D8B030D-6E8A-4147-A177-3AD203B41FA5}">
                      <a16:colId xmlns:a16="http://schemas.microsoft.com/office/drawing/2014/main" val="3346907640"/>
                    </a:ext>
                  </a:extLst>
                </a:gridCol>
                <a:gridCol w="720990">
                  <a:extLst>
                    <a:ext uri="{9D8B030D-6E8A-4147-A177-3AD203B41FA5}">
                      <a16:colId xmlns:a16="http://schemas.microsoft.com/office/drawing/2014/main" val="1863706697"/>
                    </a:ext>
                  </a:extLst>
                </a:gridCol>
                <a:gridCol w="634124">
                  <a:extLst>
                    <a:ext uri="{9D8B030D-6E8A-4147-A177-3AD203B41FA5}">
                      <a16:colId xmlns:a16="http://schemas.microsoft.com/office/drawing/2014/main" val="1423078488"/>
                    </a:ext>
                  </a:extLst>
                </a:gridCol>
                <a:gridCol w="555944">
                  <a:extLst>
                    <a:ext uri="{9D8B030D-6E8A-4147-A177-3AD203B41FA5}">
                      <a16:colId xmlns:a16="http://schemas.microsoft.com/office/drawing/2014/main" val="510252604"/>
                    </a:ext>
                  </a:extLst>
                </a:gridCol>
              </a:tblGrid>
              <a:tr h="112590">
                <a:tc>
                  <a:txBody>
                    <a:bodyPr/>
                    <a:lstStyle/>
                    <a:p>
                      <a:pPr algn="l" fontAlgn="b"/>
                      <a:r>
                        <a:rPr lang="en-US" sz="800" b="1" i="0" u="none" strike="noStrike">
                          <a:solidFill>
                            <a:srgbClr val="000000"/>
                          </a:solidFill>
                          <a:effectLst/>
                          <a:latin typeface="Calibri" panose="020F0502020204030204" pitchFamily="34" charset="0"/>
                        </a:rPr>
                        <a:t>Contract Period</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b"/>
                      <a:r>
                        <a:rPr lang="en-US" sz="800" b="1" i="0" u="none" strike="noStrike">
                          <a:solidFill>
                            <a:srgbClr val="000000"/>
                          </a:solidFill>
                          <a:effectLst/>
                          <a:latin typeface="Calibri" panose="020F0502020204030204" pitchFamily="34" charset="0"/>
                        </a:rPr>
                        <a:t>Quantity </a:t>
                      </a:r>
                    </a:p>
                  </a:txBody>
                  <a:tcPr marL="5630" marR="5630" marT="5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484944"/>
                  </a:ext>
                </a:extLst>
              </a:tr>
              <a:tr h="112590">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10-Min NWS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30-Min NWS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30-Min WS</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Total</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6232438"/>
                  </a:ext>
                </a:extLst>
              </a:tr>
              <a:tr h="112590">
                <a:tc>
                  <a:txBody>
                    <a:bodyPr/>
                    <a:lstStyle/>
                    <a:p>
                      <a:pPr algn="l" fontAlgn="b"/>
                      <a:r>
                        <a:rPr lang="en-US" sz="800" b="0" i="0" u="none" strike="noStrike">
                          <a:solidFill>
                            <a:srgbClr val="000000"/>
                          </a:solidFill>
                          <a:effectLst/>
                          <a:latin typeface="Calibri" panose="020F0502020204030204" pitchFamily="34" charset="0"/>
                        </a:rPr>
                        <a:t>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dirty="0">
                          <a:solidFill>
                            <a:srgbClr val="000000"/>
                          </a:solidFill>
                          <a:effectLst/>
                          <a:latin typeface="Calibri" panose="020F0502020204030204" pitchFamily="34" charset="0"/>
                        </a:rPr>
                        <a:t>(MW)</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251950"/>
                  </a:ext>
                </a:extLst>
              </a:tr>
              <a:tr h="112590">
                <a:tc>
                  <a:txBody>
                    <a:bodyPr/>
                    <a:lstStyle/>
                    <a:p>
                      <a:pPr algn="l" fontAlgn="b"/>
                      <a:r>
                        <a:rPr lang="en-US" sz="800" b="1" i="0" u="none" strike="noStrike">
                          <a:solidFill>
                            <a:srgbClr val="000000"/>
                          </a:solidFill>
                          <a:effectLst/>
                          <a:latin typeface="Calibri" panose="020F0502020204030204" pitchFamily="34" charset="0"/>
                        </a:rPr>
                        <a:t>June - September</a:t>
                      </a: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7718735"/>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47.1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991.3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1,038.4 </a:t>
                      </a:r>
                    </a:p>
                  </a:txBody>
                  <a:tcPr marL="5630" marR="5630" marT="5630" marB="0" anchor="b">
                    <a:lnL>
                      <a:noFill/>
                    </a:lnL>
                    <a:lnR>
                      <a:noFill/>
                    </a:lnR>
                    <a:lnT>
                      <a:noFill/>
                    </a:lnT>
                    <a:lnB>
                      <a:noFill/>
                    </a:lnB>
                  </a:tcPr>
                </a:tc>
                <a:extLst>
                  <a:ext uri="{0D108BD9-81ED-4DB2-BD59-A6C34878D82A}">
                    <a16:rowId xmlns:a16="http://schemas.microsoft.com/office/drawing/2014/main" val="785452169"/>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46.8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1,154.3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1,201.1 </a:t>
                      </a:r>
                    </a:p>
                  </a:txBody>
                  <a:tcPr marL="5630" marR="5630" marT="5630" marB="0" anchor="b">
                    <a:lnL>
                      <a:noFill/>
                    </a:lnL>
                    <a:lnR>
                      <a:noFill/>
                    </a:lnR>
                    <a:lnT>
                      <a:noFill/>
                    </a:lnT>
                    <a:lnB>
                      <a:noFill/>
                    </a:lnB>
                  </a:tcPr>
                </a:tc>
                <a:extLst>
                  <a:ext uri="{0D108BD9-81ED-4DB2-BD59-A6C34878D82A}">
                    <a16:rowId xmlns:a16="http://schemas.microsoft.com/office/drawing/2014/main" val="3606182808"/>
                  </a:ext>
                </a:extLst>
              </a:tr>
              <a:tr h="73652">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38.3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1,040.1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41.8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1,120.2 </a:t>
                      </a:r>
                    </a:p>
                  </a:txBody>
                  <a:tcPr marL="5630" marR="5630" marT="5630" marB="0" anchor="b">
                    <a:lnL>
                      <a:noFill/>
                    </a:lnL>
                    <a:lnR>
                      <a:noFill/>
                    </a:lnR>
                    <a:lnT>
                      <a:noFill/>
                    </a:lnT>
                    <a:lnB>
                      <a:noFill/>
                    </a:lnB>
                  </a:tcPr>
                </a:tc>
                <a:extLst>
                  <a:ext uri="{0D108BD9-81ED-4DB2-BD59-A6C34878D82A}">
                    <a16:rowId xmlns:a16="http://schemas.microsoft.com/office/drawing/2014/main" val="2142156407"/>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35.3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847.9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dirty="0">
                          <a:solidFill>
                            <a:srgbClr val="000000"/>
                          </a:solidFill>
                          <a:effectLst/>
                          <a:latin typeface="Calibri" panose="020F0502020204030204" pitchFamily="34" charset="0"/>
                        </a:rPr>
                        <a:t>             41.8 </a:t>
                      </a:r>
                    </a:p>
                  </a:txBody>
                  <a:tcPr marL="5630" marR="5630" marT="5630" marB="0" anchor="b">
                    <a:lnL>
                      <a:noFill/>
                    </a:lnL>
                    <a:lnR>
                      <a:noFill/>
                    </a:lnR>
                    <a:lnT>
                      <a:noFill/>
                    </a:lnT>
                    <a:lnB>
                      <a:noFill/>
                    </a:lnB>
                    <a:solidFill>
                      <a:srgbClr val="FFFF00"/>
                    </a:solidFill>
                  </a:tcPr>
                </a:tc>
                <a:tc>
                  <a:txBody>
                    <a:bodyPr/>
                    <a:lstStyle/>
                    <a:p>
                      <a:pPr algn="l" fontAlgn="b"/>
                      <a:r>
                        <a:rPr lang="en-US" sz="800" b="0" i="0" u="none" strike="noStrike">
                          <a:solidFill>
                            <a:srgbClr val="000000"/>
                          </a:solidFill>
                          <a:effectLst/>
                          <a:latin typeface="Calibri" panose="020F0502020204030204" pitchFamily="34" charset="0"/>
                        </a:rPr>
                        <a:t>        925.0 </a:t>
                      </a:r>
                    </a:p>
                  </a:txBody>
                  <a:tcPr marL="5630" marR="5630" marT="5630" marB="0" anchor="b">
                    <a:lnL>
                      <a:noFill/>
                    </a:lnL>
                    <a:lnR>
                      <a:noFill/>
                    </a:lnR>
                    <a:lnT>
                      <a:noFill/>
                    </a:lnT>
                    <a:lnB>
                      <a:noFill/>
                    </a:lnB>
                    <a:solidFill>
                      <a:srgbClr val="FFFF00"/>
                    </a:solidFill>
                  </a:tcPr>
                </a:tc>
                <a:extLst>
                  <a:ext uri="{0D108BD9-81ED-4DB2-BD59-A6C34878D82A}">
                    <a16:rowId xmlns:a16="http://schemas.microsoft.com/office/drawing/2014/main" val="2772497015"/>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985.7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1,028.2 </a:t>
                      </a:r>
                    </a:p>
                  </a:txBody>
                  <a:tcPr marL="5630" marR="5630" marT="5630" marB="0" anchor="b">
                    <a:lnL>
                      <a:noFill/>
                    </a:lnL>
                    <a:lnR>
                      <a:noFill/>
                    </a:lnR>
                    <a:lnT>
                      <a:noFill/>
                    </a:lnT>
                    <a:lnB>
                      <a:noFill/>
                    </a:lnB>
                  </a:tcPr>
                </a:tc>
                <a:extLst>
                  <a:ext uri="{0D108BD9-81ED-4DB2-BD59-A6C34878D82A}">
                    <a16:rowId xmlns:a16="http://schemas.microsoft.com/office/drawing/2014/main" val="1820127901"/>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45.8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823.4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869.2 </a:t>
                      </a:r>
                    </a:p>
                  </a:txBody>
                  <a:tcPr marL="5630" marR="5630" marT="5630" marB="0" anchor="b">
                    <a:lnL>
                      <a:noFill/>
                    </a:lnL>
                    <a:lnR>
                      <a:noFill/>
                    </a:lnR>
                    <a:lnT>
                      <a:noFill/>
                    </a:lnT>
                    <a:lnB>
                      <a:noFill/>
                    </a:lnB>
                  </a:tcPr>
                </a:tc>
                <a:extLst>
                  <a:ext uri="{0D108BD9-81ED-4DB2-BD59-A6C34878D82A}">
                    <a16:rowId xmlns:a16="http://schemas.microsoft.com/office/drawing/2014/main" val="1683733007"/>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40.8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818.8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859.6 </a:t>
                      </a:r>
                    </a:p>
                  </a:txBody>
                  <a:tcPr marL="5630" marR="5630" marT="5630" marB="0" anchor="b">
                    <a:lnL>
                      <a:noFill/>
                    </a:lnL>
                    <a:lnR>
                      <a:noFill/>
                    </a:lnR>
                    <a:lnT>
                      <a:noFill/>
                    </a:lnT>
                    <a:lnB>
                      <a:noFill/>
                    </a:lnB>
                  </a:tcPr>
                </a:tc>
                <a:extLst>
                  <a:ext uri="{0D108BD9-81ED-4DB2-BD59-A6C34878D82A}">
                    <a16:rowId xmlns:a16="http://schemas.microsoft.com/office/drawing/2014/main" val="785108471"/>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44.2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863.5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907.6 </a:t>
                      </a:r>
                    </a:p>
                  </a:txBody>
                  <a:tcPr marL="5630" marR="5630" marT="5630" marB="0" anchor="b">
                    <a:lnL>
                      <a:noFill/>
                    </a:lnL>
                    <a:lnR>
                      <a:noFill/>
                    </a:lnR>
                    <a:lnT>
                      <a:noFill/>
                    </a:lnT>
                    <a:lnB>
                      <a:noFill/>
                    </a:lnB>
                  </a:tcPr>
                </a:tc>
                <a:extLst>
                  <a:ext uri="{0D108BD9-81ED-4DB2-BD59-A6C34878D82A}">
                    <a16:rowId xmlns:a16="http://schemas.microsoft.com/office/drawing/2014/main" val="851021124"/>
                  </a:ext>
                </a:extLst>
              </a:tr>
              <a:tr h="112590">
                <a:tc>
                  <a:txBody>
                    <a:bodyPr/>
                    <a:lstStyle/>
                    <a:p>
                      <a:pPr algn="l" fontAlgn="b"/>
                      <a:r>
                        <a:rPr lang="en-US" sz="800" b="1" i="0" u="none" strike="noStrike">
                          <a:solidFill>
                            <a:srgbClr val="000000"/>
                          </a:solidFill>
                          <a:effectLst/>
                          <a:latin typeface="Calibri" panose="020F0502020204030204" pitchFamily="34" charset="0"/>
                        </a:rPr>
                        <a:t>October - November</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69074734"/>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1,073.5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1,179.4 </a:t>
                      </a:r>
                    </a:p>
                  </a:txBody>
                  <a:tcPr marL="5630" marR="5630" marT="5630" marB="0" anchor="b">
                    <a:lnL>
                      <a:noFill/>
                    </a:lnL>
                    <a:lnR>
                      <a:noFill/>
                    </a:lnR>
                    <a:lnT>
                      <a:noFill/>
                    </a:lnT>
                    <a:lnB>
                      <a:noFill/>
                    </a:lnB>
                  </a:tcPr>
                </a:tc>
                <a:extLst>
                  <a:ext uri="{0D108BD9-81ED-4DB2-BD59-A6C34878D82A}">
                    <a16:rowId xmlns:a16="http://schemas.microsoft.com/office/drawing/2014/main" val="4151051141"/>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1,127.5 </a:t>
                      </a:r>
                    </a:p>
                  </a:txBody>
                  <a:tcPr marL="5630" marR="5630" marT="5630" marB="0" anchor="b">
                    <a:lnL>
                      <a:noFill/>
                    </a:lnL>
                    <a:lnR>
                      <a:noFill/>
                    </a:lnR>
                    <a:lnT>
                      <a:noFill/>
                    </a:lnT>
                    <a:lnB>
                      <a:noFill/>
                    </a:lnB>
                  </a:tcPr>
                </a:tc>
                <a:extLst>
                  <a:ext uri="{0D108BD9-81ED-4DB2-BD59-A6C34878D82A}">
                    <a16:rowId xmlns:a16="http://schemas.microsoft.com/office/drawing/2014/main" val="3868246490"/>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1,038.0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1,134.4 </a:t>
                      </a:r>
                    </a:p>
                  </a:txBody>
                  <a:tcPr marL="5630" marR="5630" marT="5630" marB="0" anchor="b">
                    <a:lnL>
                      <a:noFill/>
                    </a:lnL>
                    <a:lnR>
                      <a:noFill/>
                    </a:lnR>
                    <a:lnT>
                      <a:noFill/>
                    </a:lnT>
                    <a:lnB>
                      <a:noFill/>
                    </a:lnB>
                  </a:tcPr>
                </a:tc>
                <a:extLst>
                  <a:ext uri="{0D108BD9-81ED-4DB2-BD59-A6C34878D82A}">
                    <a16:rowId xmlns:a16="http://schemas.microsoft.com/office/drawing/2014/main" val="204542123"/>
                  </a:ext>
                </a:extLst>
              </a:tr>
              <a:tr h="112590">
                <a:tc>
                  <a:txBody>
                    <a:bodyPr/>
                    <a:lstStyle/>
                    <a:p>
                      <a:pPr algn="l" fontAlgn="b"/>
                      <a:r>
                        <a:rPr lang="en-US" sz="800" b="0" i="0" u="none" strike="noStrike" dirty="0">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1,109.1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1,216.8 </a:t>
                      </a:r>
                    </a:p>
                  </a:txBody>
                  <a:tcPr marL="5630" marR="5630" marT="5630" marB="0" anchor="b">
                    <a:lnL>
                      <a:noFill/>
                    </a:lnL>
                    <a:lnR>
                      <a:noFill/>
                    </a:lnR>
                    <a:lnT>
                      <a:noFill/>
                    </a:lnT>
                    <a:lnB>
                      <a:noFill/>
                    </a:lnB>
                  </a:tcPr>
                </a:tc>
                <a:extLst>
                  <a:ext uri="{0D108BD9-81ED-4DB2-BD59-A6C34878D82A}">
                    <a16:rowId xmlns:a16="http://schemas.microsoft.com/office/drawing/2014/main" val="183606392"/>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1,089.0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1,194.6 </a:t>
                      </a:r>
                    </a:p>
                  </a:txBody>
                  <a:tcPr marL="5630" marR="5630" marT="5630" marB="0" anchor="b">
                    <a:lnL>
                      <a:noFill/>
                    </a:lnL>
                    <a:lnR>
                      <a:noFill/>
                    </a:lnR>
                    <a:lnT>
                      <a:noFill/>
                    </a:lnT>
                    <a:lnB>
                      <a:noFill/>
                    </a:lnB>
                  </a:tcPr>
                </a:tc>
                <a:extLst>
                  <a:ext uri="{0D108BD9-81ED-4DB2-BD59-A6C34878D82A}">
                    <a16:rowId xmlns:a16="http://schemas.microsoft.com/office/drawing/2014/main" val="3937369242"/>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103.2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956.8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1,060.0 </a:t>
                      </a:r>
                    </a:p>
                  </a:txBody>
                  <a:tcPr marL="5630" marR="5630" marT="5630" marB="0" anchor="b">
                    <a:lnL>
                      <a:noFill/>
                    </a:lnL>
                    <a:lnR>
                      <a:noFill/>
                    </a:lnR>
                    <a:lnT>
                      <a:noFill/>
                    </a:lnT>
                    <a:lnB>
                      <a:noFill/>
                    </a:lnB>
                  </a:tcPr>
                </a:tc>
                <a:extLst>
                  <a:ext uri="{0D108BD9-81ED-4DB2-BD59-A6C34878D82A}">
                    <a16:rowId xmlns:a16="http://schemas.microsoft.com/office/drawing/2014/main" val="3815195494"/>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105.2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971.7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1,077.0 </a:t>
                      </a:r>
                    </a:p>
                  </a:txBody>
                  <a:tcPr marL="5630" marR="5630" marT="5630" marB="0" anchor="b">
                    <a:lnL>
                      <a:noFill/>
                    </a:lnL>
                    <a:lnR>
                      <a:noFill/>
                    </a:lnR>
                    <a:lnT>
                      <a:noFill/>
                    </a:lnT>
                    <a:lnB>
                      <a:noFill/>
                    </a:lnB>
                  </a:tcPr>
                </a:tc>
                <a:extLst>
                  <a:ext uri="{0D108BD9-81ED-4DB2-BD59-A6C34878D82A}">
                    <a16:rowId xmlns:a16="http://schemas.microsoft.com/office/drawing/2014/main" val="2762377320"/>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57.6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900.1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957.8 </a:t>
                      </a:r>
                    </a:p>
                  </a:txBody>
                  <a:tcPr marL="5630" marR="5630" marT="5630" marB="0" anchor="b">
                    <a:lnL>
                      <a:noFill/>
                    </a:lnL>
                    <a:lnR>
                      <a:noFill/>
                    </a:lnR>
                    <a:lnT>
                      <a:noFill/>
                    </a:lnT>
                    <a:lnB>
                      <a:noFill/>
                    </a:lnB>
                  </a:tcPr>
                </a:tc>
                <a:extLst>
                  <a:ext uri="{0D108BD9-81ED-4DB2-BD59-A6C34878D82A}">
                    <a16:rowId xmlns:a16="http://schemas.microsoft.com/office/drawing/2014/main" val="1928343943"/>
                  </a:ext>
                </a:extLst>
              </a:tr>
              <a:tr h="112590">
                <a:tc>
                  <a:txBody>
                    <a:bodyPr/>
                    <a:lstStyle/>
                    <a:p>
                      <a:pPr algn="l" fontAlgn="b"/>
                      <a:r>
                        <a:rPr lang="en-US" sz="800" b="1" i="0" u="none" strike="noStrike">
                          <a:solidFill>
                            <a:srgbClr val="000000"/>
                          </a:solidFill>
                          <a:effectLst/>
                          <a:latin typeface="Calibri" panose="020F0502020204030204" pitchFamily="34" charset="0"/>
                        </a:rPr>
                        <a:t>December - March</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3470420210"/>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994.7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1,098.0 </a:t>
                      </a:r>
                    </a:p>
                  </a:txBody>
                  <a:tcPr marL="5630" marR="5630" marT="5630" marB="0" anchor="b">
                    <a:lnL>
                      <a:noFill/>
                    </a:lnL>
                    <a:lnR>
                      <a:noFill/>
                    </a:lnR>
                    <a:lnT>
                      <a:noFill/>
                    </a:lnT>
                    <a:lnB>
                      <a:noFill/>
                    </a:lnB>
                  </a:tcPr>
                </a:tc>
                <a:extLst>
                  <a:ext uri="{0D108BD9-81ED-4DB2-BD59-A6C34878D82A}">
                    <a16:rowId xmlns:a16="http://schemas.microsoft.com/office/drawing/2014/main" val="2637798013"/>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98.5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1,004.1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1,102.6 </a:t>
                      </a:r>
                    </a:p>
                  </a:txBody>
                  <a:tcPr marL="5630" marR="5630" marT="5630" marB="0" anchor="b">
                    <a:lnL>
                      <a:noFill/>
                    </a:lnL>
                    <a:lnR>
                      <a:noFill/>
                    </a:lnR>
                    <a:lnT>
                      <a:noFill/>
                    </a:lnT>
                    <a:lnB>
                      <a:noFill/>
                    </a:lnB>
                  </a:tcPr>
                </a:tc>
                <a:extLst>
                  <a:ext uri="{0D108BD9-81ED-4DB2-BD59-A6C34878D82A}">
                    <a16:rowId xmlns:a16="http://schemas.microsoft.com/office/drawing/2014/main" val="383117511"/>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99.8 </a:t>
                      </a:r>
                    </a:p>
                  </a:txBody>
                  <a:tcPr marL="5630" marR="5630" marT="563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          1,010.9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1,110.7 </a:t>
                      </a:r>
                    </a:p>
                  </a:txBody>
                  <a:tcPr marL="5630" marR="5630" marT="5630" marB="0" anchor="b">
                    <a:lnL>
                      <a:noFill/>
                    </a:lnL>
                    <a:lnR>
                      <a:noFill/>
                    </a:lnR>
                    <a:lnT>
                      <a:noFill/>
                    </a:lnT>
                    <a:lnB>
                      <a:noFill/>
                    </a:lnB>
                  </a:tcPr>
                </a:tc>
                <a:extLst>
                  <a:ext uri="{0D108BD9-81ED-4DB2-BD59-A6C34878D82A}">
                    <a16:rowId xmlns:a16="http://schemas.microsoft.com/office/drawing/2014/main" val="4141721313"/>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1,014.2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1,117.2 </a:t>
                      </a:r>
                    </a:p>
                  </a:txBody>
                  <a:tcPr marL="5630" marR="5630" marT="5630" marB="0" anchor="b">
                    <a:lnL>
                      <a:noFill/>
                    </a:lnL>
                    <a:lnR>
                      <a:noFill/>
                    </a:lnR>
                    <a:lnT>
                      <a:noFill/>
                    </a:lnT>
                    <a:lnB>
                      <a:noFill/>
                    </a:lnB>
                  </a:tcPr>
                </a:tc>
                <a:extLst>
                  <a:ext uri="{0D108BD9-81ED-4DB2-BD59-A6C34878D82A}">
                    <a16:rowId xmlns:a16="http://schemas.microsoft.com/office/drawing/2014/main" val="881523413"/>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96.7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996.5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1,098.8 </a:t>
                      </a:r>
                    </a:p>
                  </a:txBody>
                  <a:tcPr marL="5630" marR="5630" marT="5630" marB="0" anchor="b">
                    <a:lnL>
                      <a:noFill/>
                    </a:lnL>
                    <a:lnR>
                      <a:noFill/>
                    </a:lnR>
                    <a:lnT>
                      <a:noFill/>
                    </a:lnT>
                    <a:lnB>
                      <a:noFill/>
                    </a:lnB>
                  </a:tcPr>
                </a:tc>
                <a:extLst>
                  <a:ext uri="{0D108BD9-81ED-4DB2-BD59-A6C34878D82A}">
                    <a16:rowId xmlns:a16="http://schemas.microsoft.com/office/drawing/2014/main" val="3637543915"/>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32.4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764.0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802.0 </a:t>
                      </a:r>
                    </a:p>
                  </a:txBody>
                  <a:tcPr marL="5630" marR="5630" marT="5630" marB="0" anchor="b">
                    <a:lnL>
                      <a:noFill/>
                    </a:lnL>
                    <a:lnR>
                      <a:noFill/>
                    </a:lnR>
                    <a:lnT>
                      <a:noFill/>
                    </a:lnT>
                    <a:lnB>
                      <a:noFill/>
                    </a:lnB>
                  </a:tcPr>
                </a:tc>
                <a:extLst>
                  <a:ext uri="{0D108BD9-81ED-4DB2-BD59-A6C34878D82A}">
                    <a16:rowId xmlns:a16="http://schemas.microsoft.com/office/drawing/2014/main" val="4178072805"/>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33.8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802.6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836.4 </a:t>
                      </a:r>
                    </a:p>
                  </a:txBody>
                  <a:tcPr marL="5630" marR="5630" marT="5630" marB="0" anchor="b">
                    <a:lnL>
                      <a:noFill/>
                    </a:lnL>
                    <a:lnR>
                      <a:noFill/>
                    </a:lnR>
                    <a:lnT>
                      <a:noFill/>
                    </a:lnT>
                    <a:lnB>
                      <a:noFill/>
                    </a:lnB>
                  </a:tcPr>
                </a:tc>
                <a:extLst>
                  <a:ext uri="{0D108BD9-81ED-4DB2-BD59-A6C34878D82A}">
                    <a16:rowId xmlns:a16="http://schemas.microsoft.com/office/drawing/2014/main" val="3815042844"/>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887.8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979.9 </a:t>
                      </a:r>
                    </a:p>
                  </a:txBody>
                  <a:tcPr marL="5630" marR="5630" marT="5630" marB="0" anchor="b">
                    <a:lnL>
                      <a:noFill/>
                    </a:lnL>
                    <a:lnR>
                      <a:noFill/>
                    </a:lnR>
                    <a:lnT>
                      <a:noFill/>
                    </a:lnT>
                    <a:lnB>
                      <a:noFill/>
                    </a:lnB>
                  </a:tcPr>
                </a:tc>
                <a:extLst>
                  <a:ext uri="{0D108BD9-81ED-4DB2-BD59-A6C34878D82A}">
                    <a16:rowId xmlns:a16="http://schemas.microsoft.com/office/drawing/2014/main" val="158577604"/>
                  </a:ext>
                </a:extLst>
              </a:tr>
              <a:tr h="112590">
                <a:tc>
                  <a:txBody>
                    <a:bodyPr/>
                    <a:lstStyle/>
                    <a:p>
                      <a:pPr algn="l" fontAlgn="b"/>
                      <a:r>
                        <a:rPr lang="en-US" sz="800" b="1" i="0" u="none" strike="noStrike">
                          <a:solidFill>
                            <a:srgbClr val="000000"/>
                          </a:solidFill>
                          <a:effectLst/>
                          <a:latin typeface="Calibri" panose="020F0502020204030204" pitchFamily="34" charset="0"/>
                        </a:rPr>
                        <a:t>April - May</a:t>
                      </a: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630" marR="5630" marT="5630" marB="0" anchor="b">
                    <a:lnL>
                      <a:noFill/>
                    </a:lnL>
                    <a:lnR>
                      <a:noFill/>
                    </a:lnR>
                    <a:lnT>
                      <a:noFill/>
                    </a:lnT>
                    <a:lnB>
                      <a:noFill/>
                    </a:lnB>
                  </a:tcPr>
                </a:tc>
                <a:extLst>
                  <a:ext uri="{0D108BD9-81ED-4DB2-BD59-A6C34878D82A}">
                    <a16:rowId xmlns:a16="http://schemas.microsoft.com/office/drawing/2014/main" val="2337020134"/>
                  </a:ext>
                </a:extLst>
              </a:tr>
              <a:tr h="112590">
                <a:tc>
                  <a:txBody>
                    <a:bodyPr/>
                    <a:lstStyle/>
                    <a:p>
                      <a:pPr algn="l" fontAlgn="b"/>
                      <a:r>
                        <a:rPr lang="en-US" sz="800" b="0" i="0" u="none" strike="noStrike">
                          <a:solidFill>
                            <a:srgbClr val="000000"/>
                          </a:solidFill>
                          <a:effectLst/>
                          <a:latin typeface="Calibri" panose="020F0502020204030204" pitchFamily="34" charset="0"/>
                        </a:rPr>
                        <a:t>TP1: Weekdays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386.3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736.3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1,124.7 </a:t>
                      </a:r>
                    </a:p>
                  </a:txBody>
                  <a:tcPr marL="5630" marR="5630" marT="5630" marB="0" anchor="b">
                    <a:lnL>
                      <a:noFill/>
                    </a:lnL>
                    <a:lnR>
                      <a:noFill/>
                    </a:lnR>
                    <a:lnT>
                      <a:noFill/>
                    </a:lnT>
                    <a:lnB>
                      <a:noFill/>
                    </a:lnB>
                  </a:tcPr>
                </a:tc>
                <a:extLst>
                  <a:ext uri="{0D108BD9-81ED-4DB2-BD59-A6C34878D82A}">
                    <a16:rowId xmlns:a16="http://schemas.microsoft.com/office/drawing/2014/main" val="3185424591"/>
                  </a:ext>
                </a:extLst>
              </a:tr>
              <a:tr h="112590">
                <a:tc>
                  <a:txBody>
                    <a:bodyPr/>
                    <a:lstStyle/>
                    <a:p>
                      <a:pPr algn="l" fontAlgn="b"/>
                      <a:r>
                        <a:rPr lang="en-US" sz="800" b="0" i="0" u="none" strike="noStrike">
                          <a:solidFill>
                            <a:srgbClr val="000000"/>
                          </a:solidFill>
                          <a:effectLst/>
                          <a:latin typeface="Calibri" panose="020F0502020204030204" pitchFamily="34" charset="0"/>
                        </a:rPr>
                        <a:t>TP2: Weekdays HE 10 AM - 1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345.7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771.5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1,117.3 </a:t>
                      </a:r>
                    </a:p>
                  </a:txBody>
                  <a:tcPr marL="5630" marR="5630" marT="5630" marB="0" anchor="b">
                    <a:lnL>
                      <a:noFill/>
                    </a:lnL>
                    <a:lnR>
                      <a:noFill/>
                    </a:lnR>
                    <a:lnT>
                      <a:noFill/>
                    </a:lnT>
                    <a:lnB>
                      <a:noFill/>
                    </a:lnB>
                  </a:tcPr>
                </a:tc>
                <a:extLst>
                  <a:ext uri="{0D108BD9-81ED-4DB2-BD59-A6C34878D82A}">
                    <a16:rowId xmlns:a16="http://schemas.microsoft.com/office/drawing/2014/main" val="4095822532"/>
                  </a:ext>
                </a:extLst>
              </a:tr>
              <a:tr h="112590">
                <a:tc>
                  <a:txBody>
                    <a:bodyPr/>
                    <a:lstStyle/>
                    <a:p>
                      <a:pPr algn="l" fontAlgn="b"/>
                      <a:r>
                        <a:rPr lang="en-US" sz="800" b="0" i="0" u="none" strike="noStrike">
                          <a:solidFill>
                            <a:srgbClr val="000000"/>
                          </a:solidFill>
                          <a:effectLst/>
                          <a:latin typeface="Calibri" panose="020F0502020204030204" pitchFamily="34" charset="0"/>
                        </a:rPr>
                        <a:t>TP3: Weekdays HE 2 PM - 4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342.5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770.6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19.9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1,133.1 </a:t>
                      </a:r>
                    </a:p>
                  </a:txBody>
                  <a:tcPr marL="5630" marR="5630" marT="5630" marB="0" anchor="b">
                    <a:lnL>
                      <a:noFill/>
                    </a:lnL>
                    <a:lnR>
                      <a:noFill/>
                    </a:lnR>
                    <a:lnT>
                      <a:noFill/>
                    </a:lnT>
                    <a:lnB>
                      <a:noFill/>
                    </a:lnB>
                  </a:tcPr>
                </a:tc>
                <a:extLst>
                  <a:ext uri="{0D108BD9-81ED-4DB2-BD59-A6C34878D82A}">
                    <a16:rowId xmlns:a16="http://schemas.microsoft.com/office/drawing/2014/main" val="3160547996"/>
                  </a:ext>
                </a:extLst>
              </a:tr>
              <a:tr h="112590">
                <a:tc>
                  <a:txBody>
                    <a:bodyPr/>
                    <a:lstStyle/>
                    <a:p>
                      <a:pPr algn="l" fontAlgn="b"/>
                      <a:r>
                        <a:rPr lang="en-US" sz="800" b="0" i="0" u="none" strike="noStrike">
                          <a:solidFill>
                            <a:srgbClr val="000000"/>
                          </a:solidFill>
                          <a:effectLst/>
                          <a:latin typeface="Calibri" panose="020F0502020204030204" pitchFamily="34" charset="0"/>
                        </a:rPr>
                        <a:t>TP4: Weekdays HE 5 PM - 7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375.4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752.5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27.7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1,155.6 </a:t>
                      </a:r>
                    </a:p>
                  </a:txBody>
                  <a:tcPr marL="5630" marR="5630" marT="5630" marB="0" anchor="b">
                    <a:lnL>
                      <a:noFill/>
                    </a:lnL>
                    <a:lnR>
                      <a:noFill/>
                    </a:lnR>
                    <a:lnT>
                      <a:noFill/>
                    </a:lnT>
                    <a:lnB>
                      <a:noFill/>
                    </a:lnB>
                  </a:tcPr>
                </a:tc>
                <a:extLst>
                  <a:ext uri="{0D108BD9-81ED-4DB2-BD59-A6C34878D82A}">
                    <a16:rowId xmlns:a16="http://schemas.microsoft.com/office/drawing/2014/main" val="3719117339"/>
                  </a:ext>
                </a:extLst>
              </a:tr>
              <a:tr h="112590">
                <a:tc>
                  <a:txBody>
                    <a:bodyPr/>
                    <a:lstStyle/>
                    <a:p>
                      <a:pPr algn="l" fontAlgn="b"/>
                      <a:r>
                        <a:rPr lang="en-US" sz="800" b="0" i="0" u="none" strike="noStrike">
                          <a:solidFill>
                            <a:srgbClr val="000000"/>
                          </a:solidFill>
                          <a:effectLst/>
                          <a:latin typeface="Calibri" panose="020F0502020204030204" pitchFamily="34" charset="0"/>
                        </a:rPr>
                        <a:t>TP5: Weekdays HE 8 PM - 10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378.1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733.9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19.9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1,132.0 </a:t>
                      </a:r>
                    </a:p>
                  </a:txBody>
                  <a:tcPr marL="5630" marR="5630" marT="5630" marB="0" anchor="b">
                    <a:lnL>
                      <a:noFill/>
                    </a:lnL>
                    <a:lnR>
                      <a:noFill/>
                    </a:lnR>
                    <a:lnT>
                      <a:noFill/>
                    </a:lnT>
                    <a:lnB>
                      <a:noFill/>
                    </a:lnB>
                  </a:tcPr>
                </a:tc>
                <a:extLst>
                  <a:ext uri="{0D108BD9-81ED-4DB2-BD59-A6C34878D82A}">
                    <a16:rowId xmlns:a16="http://schemas.microsoft.com/office/drawing/2014/main" val="391488263"/>
                  </a:ext>
                </a:extLst>
              </a:tr>
              <a:tr h="112590">
                <a:tc>
                  <a:txBody>
                    <a:bodyPr/>
                    <a:lstStyle/>
                    <a:p>
                      <a:pPr algn="l" fontAlgn="b"/>
                      <a:r>
                        <a:rPr lang="en-US" sz="800" b="0" i="0" u="none" strike="noStrike">
                          <a:solidFill>
                            <a:srgbClr val="000000"/>
                          </a:solidFill>
                          <a:effectLst/>
                          <a:latin typeface="Calibri" panose="020F0502020204030204" pitchFamily="34" charset="0"/>
                        </a:rPr>
                        <a:t>TP6: Weekend and Holidays HE 6 AM - 9 AM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332.5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530.6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863.1 </a:t>
                      </a:r>
                    </a:p>
                  </a:txBody>
                  <a:tcPr marL="5630" marR="5630" marT="5630" marB="0" anchor="b">
                    <a:lnL>
                      <a:noFill/>
                    </a:lnL>
                    <a:lnR>
                      <a:noFill/>
                    </a:lnR>
                    <a:lnT>
                      <a:noFill/>
                    </a:lnT>
                    <a:lnB>
                      <a:noFill/>
                    </a:lnB>
                  </a:tcPr>
                </a:tc>
                <a:extLst>
                  <a:ext uri="{0D108BD9-81ED-4DB2-BD59-A6C34878D82A}">
                    <a16:rowId xmlns:a16="http://schemas.microsoft.com/office/drawing/2014/main" val="943319405"/>
                  </a:ext>
                </a:extLst>
              </a:tr>
              <a:tr h="112590">
                <a:tc>
                  <a:txBody>
                    <a:bodyPr/>
                    <a:lstStyle/>
                    <a:p>
                      <a:pPr algn="l" fontAlgn="b"/>
                      <a:r>
                        <a:rPr lang="en-US" sz="800" b="0" i="0" u="none" strike="noStrike">
                          <a:solidFill>
                            <a:srgbClr val="000000"/>
                          </a:solidFill>
                          <a:effectLst/>
                          <a:latin typeface="Calibri" panose="020F0502020204030204" pitchFamily="34" charset="0"/>
                        </a:rPr>
                        <a:t>TP7: Weekend and Holidays HE 4 PM - 9 PM</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327.0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536.5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22.2 </a:t>
                      </a:r>
                    </a:p>
                  </a:txBody>
                  <a:tcPr marL="5630" marR="5630" marT="563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885.6 </a:t>
                      </a:r>
                    </a:p>
                  </a:txBody>
                  <a:tcPr marL="5630" marR="5630" marT="5630" marB="0" anchor="b">
                    <a:lnL>
                      <a:noFill/>
                    </a:lnL>
                    <a:lnR>
                      <a:noFill/>
                    </a:lnR>
                    <a:lnT>
                      <a:noFill/>
                    </a:lnT>
                    <a:lnB>
                      <a:noFill/>
                    </a:lnB>
                  </a:tcPr>
                </a:tc>
                <a:extLst>
                  <a:ext uri="{0D108BD9-81ED-4DB2-BD59-A6C34878D82A}">
                    <a16:rowId xmlns:a16="http://schemas.microsoft.com/office/drawing/2014/main" val="4179725759"/>
                  </a:ext>
                </a:extLst>
              </a:tr>
              <a:tr h="112590">
                <a:tc>
                  <a:txBody>
                    <a:bodyPr/>
                    <a:lstStyle/>
                    <a:p>
                      <a:pPr algn="l" fontAlgn="b"/>
                      <a:r>
                        <a:rPr lang="en-US" sz="800" b="0" i="0" u="none" strike="noStrike">
                          <a:solidFill>
                            <a:srgbClr val="000000"/>
                          </a:solidFill>
                          <a:effectLst/>
                          <a:latin typeface="Calibri" panose="020F0502020204030204" pitchFamily="34" charset="0"/>
                        </a:rPr>
                        <a:t>TP8: All Other Hours</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336.5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643.3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979.9 </a:t>
                      </a:r>
                    </a:p>
                  </a:txBody>
                  <a:tcPr marL="5630" marR="5630" marT="563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37453"/>
                  </a:ext>
                </a:extLst>
              </a:tr>
            </a:tbl>
          </a:graphicData>
        </a:graphic>
      </p:graphicFrame>
    </p:spTree>
    <p:extLst>
      <p:ext uri="{BB962C8B-B14F-4D97-AF65-F5344CB8AC3E}">
        <p14:creationId xmlns:p14="http://schemas.microsoft.com/office/powerpoint/2010/main" val="428059245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CB6A-BE7E-47FB-916A-FB374FDF192E}"/>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Non-Controllable Load Resources (LRs)</a:t>
            </a:r>
          </a:p>
        </p:txBody>
      </p:sp>
      <p:sp>
        <p:nvSpPr>
          <p:cNvPr id="3" name="Text Placeholder 2">
            <a:extLst>
              <a:ext uri="{FF2B5EF4-FFF2-40B4-BE49-F238E27FC236}">
                <a16:creationId xmlns:a16="http://schemas.microsoft.com/office/drawing/2014/main" id="{E04C71F7-A363-4D55-ADF2-5B2DB5069183}"/>
              </a:ext>
            </a:extLst>
          </p:cNvPr>
          <p:cNvSpPr txBox="1">
            <a:spLocks/>
          </p:cNvSpPr>
          <p:nvPr/>
        </p:nvSpPr>
        <p:spPr>
          <a:xfrm>
            <a:off x="309562" y="1143000"/>
            <a:ext cx="80772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Non-controllable LR magnitude varies by season and time of day</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Dispatched according to emergency operating procedures</a:t>
            </a:r>
          </a:p>
          <a:p>
            <a:pPr marL="800100" marR="0" lvl="2" indent="-228600"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Dispatches during EEA 2 events</a:t>
            </a:r>
          </a:p>
          <a:p>
            <a:pPr marL="800100" marR="0" lvl="2" indent="-228600"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Available reserves at 1,750 MW when dispatched</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2400" b="0" i="0" u="none" strike="noStrike" kern="1200" cap="none" spc="0" normalizeH="0" baseline="0" noProof="0" dirty="0">
                <a:ln>
                  <a:noFill/>
                </a:ln>
                <a:solidFill>
                  <a:srgbClr val="302F35"/>
                </a:solidFill>
                <a:effectLst/>
                <a:uLnTx/>
                <a:uFillTx/>
                <a:latin typeface="Calibri"/>
                <a:ea typeface="+mn-ea"/>
                <a:cs typeface="+mn-cs"/>
              </a:rPr>
              <a:t>Note: CDR quotes 1,591 MW LRS for 2023, 2024, and 2026</a:t>
            </a:r>
          </a:p>
        </p:txBody>
      </p:sp>
    </p:spTree>
    <p:extLst>
      <p:ext uri="{BB962C8B-B14F-4D97-AF65-F5344CB8AC3E}">
        <p14:creationId xmlns:p14="http://schemas.microsoft.com/office/powerpoint/2010/main" val="70143472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01B3-F6D8-495A-A1FF-15DE00DA6362}"/>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Price-Responsive Demand (PRD)</a:t>
            </a:r>
          </a:p>
        </p:txBody>
      </p:sp>
      <p:pic>
        <p:nvPicPr>
          <p:cNvPr id="8" name="Picture 7">
            <a:extLst>
              <a:ext uri="{FF2B5EF4-FFF2-40B4-BE49-F238E27FC236}">
                <a16:creationId xmlns:a16="http://schemas.microsoft.com/office/drawing/2014/main" id="{45A9958C-1EDC-3F59-6644-C36CEDAF04D0}"/>
              </a:ext>
            </a:extLst>
          </p:cNvPr>
          <p:cNvPicPr>
            <a:picLocks noChangeAspect="1"/>
          </p:cNvPicPr>
          <p:nvPr/>
        </p:nvPicPr>
        <p:blipFill>
          <a:blip r:embed="rId2"/>
          <a:stretch>
            <a:fillRect/>
          </a:stretch>
        </p:blipFill>
        <p:spPr>
          <a:xfrm>
            <a:off x="1645666" y="1325697"/>
            <a:ext cx="5852667" cy="4206605"/>
          </a:xfrm>
          <a:prstGeom prst="rect">
            <a:avLst/>
          </a:prstGeom>
        </p:spPr>
      </p:pic>
    </p:spTree>
    <p:extLst>
      <p:ext uri="{BB962C8B-B14F-4D97-AF65-F5344CB8AC3E}">
        <p14:creationId xmlns:p14="http://schemas.microsoft.com/office/powerpoint/2010/main" val="11829631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569E-C8DC-40FE-85E7-ED41E758BBB3}"/>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Price-Responsive Demand (PRD)</a:t>
            </a:r>
          </a:p>
        </p:txBody>
      </p:sp>
      <p:pic>
        <p:nvPicPr>
          <p:cNvPr id="7" name="Picture 6">
            <a:extLst>
              <a:ext uri="{FF2B5EF4-FFF2-40B4-BE49-F238E27FC236}">
                <a16:creationId xmlns:a16="http://schemas.microsoft.com/office/drawing/2014/main" id="{DC547CB8-E7AE-71CA-25EF-0635CABD4EE5}"/>
              </a:ext>
            </a:extLst>
          </p:cNvPr>
          <p:cNvPicPr>
            <a:picLocks noChangeAspect="1"/>
          </p:cNvPicPr>
          <p:nvPr/>
        </p:nvPicPr>
        <p:blipFill>
          <a:blip r:embed="rId2"/>
          <a:stretch>
            <a:fillRect/>
          </a:stretch>
        </p:blipFill>
        <p:spPr>
          <a:xfrm>
            <a:off x="1703583" y="1252539"/>
            <a:ext cx="5736833" cy="4352921"/>
          </a:xfrm>
          <a:prstGeom prst="rect">
            <a:avLst/>
          </a:prstGeom>
        </p:spPr>
      </p:pic>
    </p:spTree>
    <p:extLst>
      <p:ext uri="{BB962C8B-B14F-4D97-AF65-F5344CB8AC3E}">
        <p14:creationId xmlns:p14="http://schemas.microsoft.com/office/powerpoint/2010/main" val="14112383"/>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01B3-F6D8-495A-A1FF-15DE00DA6362}"/>
              </a:ext>
            </a:extLst>
          </p:cNvPr>
          <p:cNvSpPr>
            <a:spLocks noGrp="1"/>
          </p:cNvSpPr>
          <p:nvPr>
            <p:ph type="title"/>
          </p:nvPr>
        </p:nvSpPr>
        <p:spPr>
          <a:xfrm>
            <a:off x="309562" y="381000"/>
            <a:ext cx="8524875" cy="600075"/>
          </a:xfrm>
        </p:spPr>
        <p:txBody>
          <a:bodyPr/>
          <a:lstStyle/>
          <a:p>
            <a:r>
              <a:rPr lang="en-US" dirty="0"/>
              <a:t>Demand-Side Resources</a:t>
            </a:r>
            <a:br>
              <a:rPr lang="en-US" dirty="0"/>
            </a:br>
            <a:r>
              <a:rPr lang="en-US" dirty="0"/>
              <a:t>4CP</a:t>
            </a:r>
          </a:p>
        </p:txBody>
      </p:sp>
      <p:pic>
        <p:nvPicPr>
          <p:cNvPr id="8" name="Picture 7">
            <a:extLst>
              <a:ext uri="{FF2B5EF4-FFF2-40B4-BE49-F238E27FC236}">
                <a16:creationId xmlns:a16="http://schemas.microsoft.com/office/drawing/2014/main" id="{2DE988C7-987E-B4E0-1693-09156A9D09BB}"/>
              </a:ext>
            </a:extLst>
          </p:cNvPr>
          <p:cNvPicPr>
            <a:picLocks noChangeAspect="1"/>
          </p:cNvPicPr>
          <p:nvPr/>
        </p:nvPicPr>
        <p:blipFill>
          <a:blip r:embed="rId2"/>
          <a:stretch>
            <a:fillRect/>
          </a:stretch>
        </p:blipFill>
        <p:spPr>
          <a:xfrm>
            <a:off x="1648714" y="1325697"/>
            <a:ext cx="5846571" cy="4206605"/>
          </a:xfrm>
          <a:prstGeom prst="rect">
            <a:avLst/>
          </a:prstGeom>
        </p:spPr>
      </p:pic>
    </p:spTree>
    <p:extLst>
      <p:ext uri="{BB962C8B-B14F-4D97-AF65-F5344CB8AC3E}">
        <p14:creationId xmlns:p14="http://schemas.microsoft.com/office/powerpoint/2010/main" val="321230514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33D5-1594-4814-8F1F-1BFBD3B387B3}"/>
              </a:ext>
            </a:extLst>
          </p:cNvPr>
          <p:cNvSpPr>
            <a:spLocks noGrp="1"/>
          </p:cNvSpPr>
          <p:nvPr>
            <p:ph type="title"/>
          </p:nvPr>
        </p:nvSpPr>
        <p:spPr>
          <a:xfrm>
            <a:off x="309562" y="381000"/>
            <a:ext cx="8524875" cy="600075"/>
          </a:xfrm>
        </p:spPr>
        <p:txBody>
          <a:bodyPr/>
          <a:lstStyle/>
          <a:p>
            <a:r>
              <a:rPr lang="en-US" dirty="0"/>
              <a:t>System Summary</a:t>
            </a:r>
            <a:br>
              <a:rPr lang="en-US" dirty="0"/>
            </a:br>
            <a:r>
              <a:rPr lang="en-US" dirty="0"/>
              <a:t>Intertie Availability</a:t>
            </a:r>
          </a:p>
        </p:txBody>
      </p:sp>
      <p:sp>
        <p:nvSpPr>
          <p:cNvPr id="3" name="Text Placeholder 2">
            <a:extLst>
              <a:ext uri="{FF2B5EF4-FFF2-40B4-BE49-F238E27FC236}">
                <a16:creationId xmlns:a16="http://schemas.microsoft.com/office/drawing/2014/main" id="{6B844065-CAA7-4812-A01D-BA7AAC04A9C0}"/>
              </a:ext>
            </a:extLst>
          </p:cNvPr>
          <p:cNvSpPr txBox="1">
            <a:spLocks/>
          </p:cNvSpPr>
          <p:nvPr/>
        </p:nvSpPr>
        <p:spPr>
          <a:xfrm>
            <a:off x="324802" y="1093040"/>
            <a:ext cx="4495800" cy="48283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Clr>
                <a:schemeClr val="accent6"/>
              </a:buClr>
              <a:buSzPct val="100000"/>
              <a:buFont typeface="Wingdings" panose="05000000000000000000" pitchFamily="2" charset="2"/>
              <a:buChar char="§"/>
            </a:pPr>
            <a:r>
              <a:rPr lang="en-US" sz="1800" dirty="0">
                <a:latin typeface="Calibri"/>
              </a:rPr>
              <a:t>We model total intertie capacity in line with ERCOT transmission documents</a:t>
            </a:r>
          </a:p>
          <a:p>
            <a:pPr marL="285750" lvl="1">
              <a:buClr>
                <a:schemeClr val="accent6"/>
              </a:buClr>
              <a:buSzPct val="100000"/>
              <a:buFont typeface="Wingdings" panose="05000000000000000000" pitchFamily="2" charset="2"/>
              <a:buChar char="§"/>
            </a:pPr>
            <a:r>
              <a:rPr lang="en-US" sz="1800" dirty="0">
                <a:latin typeface="Calibri"/>
              </a:rPr>
              <a:t>Intertie availability at summer peak is based on historical availability consistent with the May 2022 CDR</a:t>
            </a:r>
          </a:p>
          <a:p>
            <a:pPr marL="800100" lvl="2">
              <a:buClr>
                <a:schemeClr val="accent6"/>
              </a:buClr>
              <a:buFont typeface="Calibri" pitchFamily="34" charset="0"/>
              <a:buChar char="−"/>
            </a:pPr>
            <a:r>
              <a:rPr lang="en-US" sz="1800" dirty="0">
                <a:solidFill>
                  <a:srgbClr val="302F35"/>
                </a:solidFill>
                <a:latin typeface="Calibri"/>
              </a:rPr>
              <a:t>The SPP-Entergy interface availability similarly modeled using a point forecast</a:t>
            </a:r>
          </a:p>
          <a:p>
            <a:pPr marL="800100" lvl="2">
              <a:buClr>
                <a:schemeClr val="accent6"/>
              </a:buClr>
              <a:buFont typeface="Calibri" pitchFamily="34" charset="0"/>
              <a:buChar char="−"/>
            </a:pPr>
            <a:r>
              <a:rPr lang="en-US" sz="1800" dirty="0">
                <a:solidFill>
                  <a:srgbClr val="302F35"/>
                </a:solidFill>
                <a:latin typeface="Calibri"/>
              </a:rPr>
              <a:t>Even if transmission is available, ERCOT may not be able to import in emergency if the external region is peaking at the same time</a:t>
            </a:r>
          </a:p>
          <a:p>
            <a:pPr marL="800100" lvl="2">
              <a:buClr>
                <a:srgbClr val="71ADB6"/>
              </a:buClr>
              <a:buFont typeface="Calibri" pitchFamily="34" charset="0"/>
              <a:buChar char="−"/>
            </a:pPr>
            <a:endParaRPr lang="en-US" sz="1800" dirty="0">
              <a:solidFill>
                <a:srgbClr val="302F35"/>
              </a:solidFill>
              <a:latin typeface="Calibri"/>
            </a:endParaRPr>
          </a:p>
          <a:p>
            <a:pPr marL="800100" lvl="2">
              <a:buClr>
                <a:srgbClr val="71ADB6"/>
              </a:buClr>
              <a:buSzPct val="60000"/>
              <a:buFont typeface="Calibri" pitchFamily="34" charset="0"/>
              <a:buChar char="−"/>
            </a:pPr>
            <a:endParaRPr lang="en-US" sz="1800" dirty="0">
              <a:solidFill>
                <a:srgbClr val="302F35"/>
              </a:solidFill>
              <a:latin typeface="Calibri"/>
            </a:endParaRPr>
          </a:p>
          <a:p>
            <a:pPr marL="342900" lvl="1" indent="-342900">
              <a:buClr>
                <a:srgbClr val="71ADB6"/>
              </a:buClr>
              <a:buSzPct val="60000"/>
              <a:buFont typeface="Arial" pitchFamily="34" charset="0"/>
              <a:buChar char="▀"/>
            </a:pPr>
            <a:endParaRPr lang="en-US" sz="1800" dirty="0">
              <a:solidFill>
                <a:srgbClr val="302F35"/>
              </a:solidFill>
              <a:latin typeface="Calibri"/>
            </a:endParaRPr>
          </a:p>
        </p:txBody>
      </p:sp>
      <p:sp>
        <p:nvSpPr>
          <p:cNvPr id="4" name="TextBox 3">
            <a:extLst>
              <a:ext uri="{FF2B5EF4-FFF2-40B4-BE49-F238E27FC236}">
                <a16:creationId xmlns:a16="http://schemas.microsoft.com/office/drawing/2014/main" id="{7BF01758-E88F-4C9E-8750-C41583919979}"/>
              </a:ext>
            </a:extLst>
          </p:cNvPr>
          <p:cNvSpPr txBox="1"/>
          <p:nvPr/>
        </p:nvSpPr>
        <p:spPr>
          <a:xfrm>
            <a:off x="4820602" y="5076038"/>
            <a:ext cx="3721255" cy="1169551"/>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a:t>
            </a:r>
            <a:r>
              <a:rPr lang="en-US" sz="1000" dirty="0">
                <a:solidFill>
                  <a:srgbClr val="302F35"/>
                </a:solidFill>
                <a:cs typeface="Arial" pitchFamily="34" charset="0"/>
              </a:rPr>
              <a:t> </a:t>
            </a:r>
          </a:p>
          <a:p>
            <a:pPr fontAlgn="base">
              <a:spcBef>
                <a:spcPct val="0"/>
              </a:spcBef>
              <a:spcAft>
                <a:spcPct val="0"/>
              </a:spcAft>
            </a:pPr>
            <a:r>
              <a:rPr lang="en-US" sz="1000" dirty="0">
                <a:cs typeface="Arial" pitchFamily="34" charset="0"/>
              </a:rPr>
              <a:t>ERCOT Ties: </a:t>
            </a:r>
            <a:r>
              <a:rPr lang="en-US" sz="1000" dirty="0">
                <a:latin typeface="Calibri"/>
                <a:cs typeface="Arial" pitchFamily="34" charset="0"/>
              </a:rPr>
              <a:t>http://www.ercot.com/content/wcm/key_documents_lists/90055/ERCOT_DC_Tie_Operations_Document.docx</a:t>
            </a:r>
            <a:r>
              <a:rPr lang="en-US" sz="1000" dirty="0">
                <a:cs typeface="Arial" pitchFamily="34" charset="0"/>
              </a:rPr>
              <a:t> </a:t>
            </a:r>
          </a:p>
          <a:p>
            <a:pPr fontAlgn="base">
              <a:spcBef>
                <a:spcPct val="0"/>
              </a:spcBef>
              <a:spcAft>
                <a:spcPct val="0"/>
              </a:spcAft>
            </a:pPr>
            <a:r>
              <a:rPr lang="en-US" sz="1000" dirty="0">
                <a:cs typeface="Arial" pitchFamily="34" charset="0"/>
              </a:rPr>
              <a:t>SPP-Entergy: </a:t>
            </a:r>
          </a:p>
          <a:p>
            <a:pPr fontAlgn="base">
              <a:spcBef>
                <a:spcPct val="0"/>
              </a:spcBef>
              <a:spcAft>
                <a:spcPct val="0"/>
              </a:spcAft>
            </a:pPr>
            <a:r>
              <a:rPr lang="en-US" sz="1000" dirty="0">
                <a:cs typeface="Arial" pitchFamily="34" charset="0"/>
              </a:rPr>
              <a:t>www.oasis.oati.com/SWPP/SWPPdocs/Interface_Values.xls</a:t>
            </a:r>
          </a:p>
          <a:p>
            <a:pPr fontAlgn="base">
              <a:spcBef>
                <a:spcPct val="0"/>
              </a:spcBef>
              <a:spcAft>
                <a:spcPct val="0"/>
              </a:spcAft>
            </a:pPr>
            <a:endParaRPr lang="en-US" sz="1000" dirty="0">
              <a:solidFill>
                <a:srgbClr val="000000"/>
              </a:solidFill>
              <a:cs typeface="Arial" pitchFamily="34" charset="0"/>
            </a:endParaRPr>
          </a:p>
        </p:txBody>
      </p:sp>
      <p:sp>
        <p:nvSpPr>
          <p:cNvPr id="20" name="Rectangle 19">
            <a:extLst>
              <a:ext uri="{FF2B5EF4-FFF2-40B4-BE49-F238E27FC236}">
                <a16:creationId xmlns:a16="http://schemas.microsoft.com/office/drawing/2014/main" id="{F53522D0-B6A3-4C92-B579-ECB9B2C1E658}"/>
              </a:ext>
            </a:extLst>
          </p:cNvPr>
          <p:cNvSpPr/>
          <p:nvPr/>
        </p:nvSpPr>
        <p:spPr>
          <a:xfrm>
            <a:off x="4900812" y="1252261"/>
            <a:ext cx="3671525" cy="3664556"/>
          </a:xfrm>
          <a:prstGeom prst="rect">
            <a:avLst/>
          </a:prstGeom>
          <a:solidFill>
            <a:srgbClr val="CCCDC3">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C707E387-8750-499C-BC9D-EE69E002BF92}"/>
              </a:ext>
            </a:extLst>
          </p:cNvPr>
          <p:cNvGrpSpPr/>
          <p:nvPr/>
        </p:nvGrpSpPr>
        <p:grpSpPr>
          <a:xfrm>
            <a:off x="5284322" y="1380887"/>
            <a:ext cx="3017598" cy="3431153"/>
            <a:chOff x="2143440" y="1979045"/>
            <a:chExt cx="3017598" cy="3431153"/>
          </a:xfrm>
        </p:grpSpPr>
        <p:grpSp>
          <p:nvGrpSpPr>
            <p:cNvPr id="22" name="Group 15">
              <a:extLst>
                <a:ext uri="{FF2B5EF4-FFF2-40B4-BE49-F238E27FC236}">
                  <a16:creationId xmlns:a16="http://schemas.microsoft.com/office/drawing/2014/main" id="{EC5E565B-6221-4466-BF89-E07992FDE51D}"/>
                </a:ext>
              </a:extLst>
            </p:cNvPr>
            <p:cNvGrpSpPr/>
            <p:nvPr/>
          </p:nvGrpSpPr>
          <p:grpSpPr>
            <a:xfrm>
              <a:off x="2143440" y="2676654"/>
              <a:ext cx="3017597" cy="2733544"/>
              <a:chOff x="2557688" y="2469138"/>
              <a:chExt cx="2754989" cy="2502645"/>
            </a:xfrm>
          </p:grpSpPr>
          <p:cxnSp>
            <p:nvCxnSpPr>
              <p:cNvPr id="25" name="Straight Arrow Connector 24">
                <a:extLst>
                  <a:ext uri="{FF2B5EF4-FFF2-40B4-BE49-F238E27FC236}">
                    <a16:creationId xmlns:a16="http://schemas.microsoft.com/office/drawing/2014/main" id="{28B54A18-83E3-4631-99C3-987184122CBE}"/>
                  </a:ext>
                </a:extLst>
              </p:cNvPr>
              <p:cNvCxnSpPr>
                <a:stCxn id="30" idx="4"/>
                <a:endCxn id="28" idx="0"/>
              </p:cNvCxnSpPr>
              <p:nvPr/>
            </p:nvCxnSpPr>
            <p:spPr>
              <a:xfrm>
                <a:off x="3214688" y="3743323"/>
                <a:ext cx="4568" cy="393743"/>
              </a:xfrm>
              <a:prstGeom prst="straightConnector1">
                <a:avLst/>
              </a:prstGeom>
              <a:noFill/>
              <a:ln w="9525" cap="flat" cmpd="sng" algn="ctr">
                <a:solidFill>
                  <a:sysClr val="windowText" lastClr="000000"/>
                </a:solidFill>
                <a:prstDash val="solid"/>
                <a:headEnd type="arrow"/>
                <a:tailEnd type="arrow"/>
              </a:ln>
              <a:effectLst/>
            </p:spPr>
          </p:cxnSp>
          <p:sp>
            <p:nvSpPr>
              <p:cNvPr id="26" name="TextBox 33">
                <a:extLst>
                  <a:ext uri="{FF2B5EF4-FFF2-40B4-BE49-F238E27FC236}">
                    <a16:creationId xmlns:a16="http://schemas.microsoft.com/office/drawing/2014/main" id="{084F4593-240E-4169-A9D5-06FBCBEC7BF5}"/>
                  </a:ext>
                </a:extLst>
              </p:cNvPr>
              <p:cNvSpPr txBox="1"/>
              <p:nvPr/>
            </p:nvSpPr>
            <p:spPr>
              <a:xfrm>
                <a:off x="2778167" y="2471176"/>
                <a:ext cx="1110787"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820 MW</a:t>
                </a:r>
              </a:p>
            </p:txBody>
          </p:sp>
          <p:sp>
            <p:nvSpPr>
              <p:cNvPr id="27" name="TextBox 35">
                <a:extLst>
                  <a:ext uri="{FF2B5EF4-FFF2-40B4-BE49-F238E27FC236}">
                    <a16:creationId xmlns:a16="http://schemas.microsoft.com/office/drawing/2014/main" id="{5C8DD6DE-ADF3-4E9A-A1C8-9DCDA68C6B5C}"/>
                  </a:ext>
                </a:extLst>
              </p:cNvPr>
              <p:cNvSpPr txBox="1"/>
              <p:nvPr/>
            </p:nvSpPr>
            <p:spPr>
              <a:xfrm>
                <a:off x="3180630" y="3841792"/>
                <a:ext cx="933210"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400 MW</a:t>
                </a:r>
              </a:p>
            </p:txBody>
          </p:sp>
          <p:sp>
            <p:nvSpPr>
              <p:cNvPr id="28" name="Oval 27">
                <a:extLst>
                  <a:ext uri="{FF2B5EF4-FFF2-40B4-BE49-F238E27FC236}">
                    <a16:creationId xmlns:a16="http://schemas.microsoft.com/office/drawing/2014/main" id="{0B5F5A31-B9CA-4A31-85CD-DDFA5E4C546E}"/>
                  </a:ext>
                </a:extLst>
              </p:cNvPr>
              <p:cNvSpPr/>
              <p:nvPr/>
            </p:nvSpPr>
            <p:spPr>
              <a:xfrm>
                <a:off x="2575520" y="4137067"/>
                <a:ext cx="1287471" cy="834716"/>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Mexico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solidFill>
                    <a:effectLst/>
                    <a:uLnTx/>
                    <a:uFillTx/>
                    <a:latin typeface="Calibri"/>
                    <a:ea typeface="+mn-ea"/>
                    <a:cs typeface="Times New Roman" pitchFamily="18" charset="0"/>
                  </a:rPr>
                  <a:t>(Coahuila, Nuevo Leon, &amp; Tamaulipas)</a:t>
                </a:r>
              </a:p>
            </p:txBody>
          </p:sp>
          <p:cxnSp>
            <p:nvCxnSpPr>
              <p:cNvPr id="29" name="Straight Arrow Connector 28">
                <a:extLst>
                  <a:ext uri="{FF2B5EF4-FFF2-40B4-BE49-F238E27FC236}">
                    <a16:creationId xmlns:a16="http://schemas.microsoft.com/office/drawing/2014/main" id="{46B7DFA9-3255-4142-8FD2-8F071A10339F}"/>
                  </a:ext>
                </a:extLst>
              </p:cNvPr>
              <p:cNvCxnSpPr/>
              <p:nvPr/>
            </p:nvCxnSpPr>
            <p:spPr>
              <a:xfrm flipH="1">
                <a:off x="3333560" y="2488992"/>
                <a:ext cx="118877" cy="317972"/>
              </a:xfrm>
              <a:prstGeom prst="straightConnector1">
                <a:avLst/>
              </a:prstGeom>
              <a:noFill/>
              <a:ln w="9525" cap="flat" cmpd="sng" algn="ctr">
                <a:solidFill>
                  <a:sysClr val="windowText" lastClr="000000"/>
                </a:solidFill>
                <a:prstDash val="solid"/>
                <a:headEnd type="arrow"/>
                <a:tailEnd type="arrow"/>
              </a:ln>
              <a:effectLst/>
            </p:spPr>
          </p:cxnSp>
          <p:sp>
            <p:nvSpPr>
              <p:cNvPr id="30" name="Oval 29">
                <a:extLst>
                  <a:ext uri="{FF2B5EF4-FFF2-40B4-BE49-F238E27FC236}">
                    <a16:creationId xmlns:a16="http://schemas.microsoft.com/office/drawing/2014/main" id="{FD16EF9A-0574-4D62-BAAB-BD52AD4DC798}"/>
                  </a:ext>
                </a:extLst>
              </p:cNvPr>
              <p:cNvSpPr/>
              <p:nvPr/>
            </p:nvSpPr>
            <p:spPr>
              <a:xfrm>
                <a:off x="2557688" y="2800349"/>
                <a:ext cx="1313999" cy="942974"/>
              </a:xfrm>
              <a:prstGeom prst="ellipse">
                <a:avLst/>
              </a:prstGeom>
              <a:solidFill>
                <a:srgbClr val="C0000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ERCOT</a:t>
                </a:r>
              </a:p>
            </p:txBody>
          </p:sp>
          <p:cxnSp>
            <p:nvCxnSpPr>
              <p:cNvPr id="31" name="Straight Arrow Connector 30">
                <a:extLst>
                  <a:ext uri="{FF2B5EF4-FFF2-40B4-BE49-F238E27FC236}">
                    <a16:creationId xmlns:a16="http://schemas.microsoft.com/office/drawing/2014/main" id="{A869BC32-9CB2-4115-BED6-013E9CFDA98C}"/>
                  </a:ext>
                </a:extLst>
              </p:cNvPr>
              <p:cNvCxnSpPr>
                <a:stCxn id="24" idx="5"/>
                <a:endCxn id="23" idx="1"/>
              </p:cNvCxnSpPr>
              <p:nvPr/>
            </p:nvCxnSpPr>
            <p:spPr>
              <a:xfrm>
                <a:off x="4237882" y="2488992"/>
                <a:ext cx="153579" cy="317972"/>
              </a:xfrm>
              <a:prstGeom prst="straightConnector1">
                <a:avLst/>
              </a:prstGeom>
              <a:noFill/>
              <a:ln w="9525" cap="flat" cmpd="sng" algn="ctr">
                <a:solidFill>
                  <a:sysClr val="windowText" lastClr="000000"/>
                </a:solidFill>
                <a:prstDash val="solid"/>
                <a:headEnd type="arrow"/>
                <a:tailEnd type="arrow"/>
              </a:ln>
              <a:effectLst/>
            </p:spPr>
          </p:cxnSp>
          <p:sp>
            <p:nvSpPr>
              <p:cNvPr id="32" name="TextBox 21">
                <a:extLst>
                  <a:ext uri="{FF2B5EF4-FFF2-40B4-BE49-F238E27FC236}">
                    <a16:creationId xmlns:a16="http://schemas.microsoft.com/office/drawing/2014/main" id="{DEC12283-B83C-4DFE-92E8-10B8F350D6FC}"/>
                  </a:ext>
                </a:extLst>
              </p:cNvPr>
              <p:cNvSpPr txBox="1"/>
              <p:nvPr/>
            </p:nvSpPr>
            <p:spPr>
              <a:xfrm>
                <a:off x="4312552" y="2469138"/>
                <a:ext cx="1000125"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02F35"/>
                    </a:solidFill>
                    <a:effectLst/>
                    <a:uLnTx/>
                    <a:uFillTx/>
                    <a:latin typeface="Calibri"/>
                    <a:ea typeface="+mn-ea"/>
                    <a:cs typeface="Times New Roman" pitchFamily="18" charset="0"/>
                  </a:rPr>
                  <a:t>5,180 MW</a:t>
                </a:r>
              </a:p>
            </p:txBody>
          </p:sp>
        </p:grpSp>
        <p:sp>
          <p:nvSpPr>
            <p:cNvPr id="23" name="Oval 22">
              <a:extLst>
                <a:ext uri="{FF2B5EF4-FFF2-40B4-BE49-F238E27FC236}">
                  <a16:creationId xmlns:a16="http://schemas.microsoft.com/office/drawing/2014/main" id="{3CB8DFE9-9B84-4FF4-A87B-DA9F34A00974}"/>
                </a:ext>
              </a:extLst>
            </p:cNvPr>
            <p:cNvSpPr/>
            <p:nvPr/>
          </p:nvSpPr>
          <p:spPr>
            <a:xfrm>
              <a:off x="3978888" y="2922237"/>
              <a:ext cx="1182150" cy="842707"/>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Entergy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solidFill>
                  <a:effectLst/>
                  <a:uLnTx/>
                  <a:uFillTx/>
                  <a:latin typeface="Calibri"/>
                  <a:ea typeface="+mn-ea"/>
                  <a:cs typeface="Times New Roman" pitchFamily="18" charset="0"/>
                </a:rPr>
                <a:t>(MISO)</a:t>
              </a:r>
            </a:p>
          </p:txBody>
        </p:sp>
        <p:sp>
          <p:nvSpPr>
            <p:cNvPr id="24" name="Oval 23">
              <a:extLst>
                <a:ext uri="{FF2B5EF4-FFF2-40B4-BE49-F238E27FC236}">
                  <a16:creationId xmlns:a16="http://schemas.microsoft.com/office/drawing/2014/main" id="{4211F063-514D-4E33-B4BC-B8B63602D35C}"/>
                </a:ext>
              </a:extLst>
            </p:cNvPr>
            <p:cNvSpPr/>
            <p:nvPr/>
          </p:nvSpPr>
          <p:spPr>
            <a:xfrm>
              <a:off x="2945300" y="1979045"/>
              <a:ext cx="1216669" cy="842707"/>
            </a:xfrm>
            <a:prstGeom prst="ellipse">
              <a:avLst/>
            </a:prstGeom>
            <a:solidFill>
              <a:schemeClr val="accent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Times New Roman" pitchFamily="18" charset="0"/>
                </a:rPr>
                <a:t>SPP</a:t>
              </a:r>
            </a:p>
          </p:txBody>
        </p:sp>
      </p:grpSp>
    </p:spTree>
    <p:extLst>
      <p:ext uri="{BB962C8B-B14F-4D97-AF65-F5344CB8AC3E}">
        <p14:creationId xmlns:p14="http://schemas.microsoft.com/office/powerpoint/2010/main" val="2145458080"/>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7C8385-8973-71C5-A04B-C3FAB80FEDDD}"/>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Emergency Procedures and Marginal Costs</a:t>
            </a:r>
          </a:p>
        </p:txBody>
      </p:sp>
      <p:graphicFrame>
        <p:nvGraphicFramePr>
          <p:cNvPr id="9" name="Table 8">
            <a:extLst>
              <a:ext uri="{FF2B5EF4-FFF2-40B4-BE49-F238E27FC236}">
                <a16:creationId xmlns:a16="http://schemas.microsoft.com/office/drawing/2014/main" id="{3727388C-86C7-EEC4-7775-F62607C1AACB}"/>
              </a:ext>
            </a:extLst>
          </p:cNvPr>
          <p:cNvGraphicFramePr>
            <a:graphicFrameLocks noGrp="1"/>
          </p:cNvGraphicFramePr>
          <p:nvPr>
            <p:extLst>
              <p:ext uri="{D42A27DB-BD31-4B8C-83A1-F6EECF244321}">
                <p14:modId xmlns:p14="http://schemas.microsoft.com/office/powerpoint/2010/main" val="2695143720"/>
              </p:ext>
            </p:extLst>
          </p:nvPr>
        </p:nvGraphicFramePr>
        <p:xfrm>
          <a:off x="128586" y="1015909"/>
          <a:ext cx="8886825" cy="4588160"/>
        </p:xfrm>
        <a:graphic>
          <a:graphicData uri="http://schemas.openxmlformats.org/drawingml/2006/table">
            <a:tbl>
              <a:tblPr firstRow="1" bandRow="1"/>
              <a:tblGrid>
                <a:gridCol w="872326">
                  <a:extLst>
                    <a:ext uri="{9D8B030D-6E8A-4147-A177-3AD203B41FA5}">
                      <a16:colId xmlns:a16="http://schemas.microsoft.com/office/drawing/2014/main" val="20000"/>
                    </a:ext>
                  </a:extLst>
                </a:gridCol>
                <a:gridCol w="1589886">
                  <a:extLst>
                    <a:ext uri="{9D8B030D-6E8A-4147-A177-3AD203B41FA5}">
                      <a16:colId xmlns:a16="http://schemas.microsoft.com/office/drawing/2014/main" val="20001"/>
                    </a:ext>
                  </a:extLst>
                </a:gridCol>
                <a:gridCol w="1524000">
                  <a:extLst>
                    <a:ext uri="{9D8B030D-6E8A-4147-A177-3AD203B41FA5}">
                      <a16:colId xmlns:a16="http://schemas.microsoft.com/office/drawing/2014/main" val="3122673744"/>
                    </a:ext>
                  </a:extLst>
                </a:gridCol>
                <a:gridCol w="1905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166813">
                  <a:extLst>
                    <a:ext uri="{9D8B030D-6E8A-4147-A177-3AD203B41FA5}">
                      <a16:colId xmlns:a16="http://schemas.microsoft.com/office/drawing/2014/main" val="20004"/>
                    </a:ext>
                  </a:extLst>
                </a:gridCol>
              </a:tblGrid>
              <a:tr h="377582">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Emergency Level</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Marginal</a:t>
                      </a:r>
                    </a:p>
                    <a:p>
                      <a:pPr algn="ctr"/>
                      <a:r>
                        <a:rPr lang="en-US" sz="1100" dirty="0">
                          <a:solidFill>
                            <a:schemeClr val="bg2">
                              <a:lumMod val="20000"/>
                              <a:lumOff val="80000"/>
                            </a:schemeClr>
                          </a:solidFill>
                        </a:rPr>
                        <a:t>Resource</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Amount of Resource (MW)</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Trigger</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Price</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100" dirty="0">
                          <a:solidFill>
                            <a:schemeClr val="bg2">
                              <a:lumMod val="20000"/>
                              <a:lumOff val="80000"/>
                            </a:schemeClr>
                          </a:solidFill>
                        </a:rPr>
                        <a:t>Marginal</a:t>
                      </a:r>
                    </a:p>
                    <a:p>
                      <a:pPr algn="ctr"/>
                      <a:r>
                        <a:rPr lang="en-US" sz="1100" dirty="0">
                          <a:solidFill>
                            <a:schemeClr val="bg2">
                              <a:lumMod val="20000"/>
                              <a:lumOff val="80000"/>
                            </a:schemeClr>
                          </a:solidFill>
                        </a:rPr>
                        <a:t>System Cost</a:t>
                      </a: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extLst>
                  <a:ext uri="{0D108BD9-81ED-4DB2-BD59-A6C34878D82A}">
                    <a16:rowId xmlns:a16="http://schemas.microsoft.com/office/drawing/2014/main" val="10000"/>
                  </a:ext>
                </a:extLst>
              </a:tr>
              <a:tr h="2157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Generation</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Approximately $20 - $250</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0001"/>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Imports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Approximately $20-$250</a:t>
                      </a:r>
                    </a:p>
                    <a:p>
                      <a:pPr algn="ctr"/>
                      <a:r>
                        <a:rPr lang="en-US" sz="1000" dirty="0">
                          <a:solidFill>
                            <a:schemeClr val="tx1"/>
                          </a:solidFill>
                        </a:rPr>
                        <a:t>Up to $1,000</a:t>
                      </a:r>
                      <a:r>
                        <a:rPr lang="en-US" sz="1000" baseline="0" dirty="0">
                          <a:solidFill>
                            <a:schemeClr val="tx1"/>
                          </a:solidFill>
                        </a:rPr>
                        <a:t> during load shed</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Non-Spin Shortage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1,500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baseline="0" dirty="0">
                          <a:solidFill>
                            <a:schemeClr val="tx1"/>
                          </a:solidFill>
                        </a:rPr>
                        <a:t>ORDC x-axis </a:t>
                      </a:r>
                      <a:r>
                        <a:rPr lang="en-US" sz="1000" dirty="0">
                          <a:solidFill>
                            <a:schemeClr val="tx1"/>
                          </a:solidFill>
                        </a:rPr>
                        <a:t>=</a:t>
                      </a:r>
                      <a:r>
                        <a:rPr lang="en-US" sz="1000" baseline="0" dirty="0">
                          <a:solidFill>
                            <a:schemeClr val="tx1"/>
                          </a:solidFill>
                        </a:rPr>
                        <a:t> 3,000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$1,313*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0003"/>
                  </a:ext>
                </a:extLst>
              </a:tr>
              <a:tr h="2746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Price-Responsive Demand</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$500 - $5,000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66524957"/>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n/a</a:t>
                      </a:r>
                    </a:p>
                  </a:txBody>
                  <a:tcPr>
                    <a:lnL w="12700" cmpd="sng">
                      <a:solidFill>
                        <a:srgbClr val="CCCDC3"/>
                      </a:solidFill>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PBPC</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200</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Price</a:t>
                      </a: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$1,000 - $5,000</a:t>
                      </a:r>
                    </a:p>
                    <a:p>
                      <a:pPr algn="ctr"/>
                      <a:endParaRPr lang="en-US" sz="1000" dirty="0">
                        <a:solidFill>
                          <a:schemeClr val="tx1"/>
                        </a:solidFill>
                      </a:endParaRPr>
                    </a:p>
                  </a:txBody>
                  <a:tcPr>
                    <a:lnL w="12700" cap="flat" cmpd="sng" algn="ctr">
                      <a:solidFill>
                        <a:srgbClr val="CCCDC3"/>
                      </a:solidFill>
                      <a:prstDash val="solid"/>
                      <a:round/>
                      <a:headEnd type="none" w="med" len="med"/>
                      <a:tailEnd type="none" w="med" len="med"/>
                    </a:lnL>
                    <a:lnR w="12700" cap="flat" cmpd="sng" algn="ctr">
                      <a:solidFill>
                        <a:srgbClr val="CCCDC3"/>
                      </a:solidFill>
                      <a:prstDash val="solid"/>
                      <a:round/>
                      <a:headEnd type="none" w="med" len="med"/>
                      <a:tailEnd type="none" w="med" len="med"/>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Same</a:t>
                      </a:r>
                    </a:p>
                    <a:p>
                      <a:pPr algn="ctr"/>
                      <a:endParaRPr lang="en-US" sz="1000" dirty="0">
                        <a:solidFill>
                          <a:schemeClr val="tx1"/>
                        </a:solidFill>
                      </a:endParaRPr>
                    </a:p>
                  </a:txBody>
                  <a:tcPr>
                    <a:lnL w="12700" cap="flat" cmpd="sng" algn="ctr">
                      <a:solidFill>
                        <a:srgbClr val="CCCDC3"/>
                      </a:solidFill>
                      <a:prstDash val="solid"/>
                      <a:round/>
                      <a:headEnd type="none" w="med" len="med"/>
                      <a:tailEnd type="none" w="med" len="med"/>
                    </a:lnL>
                    <a:lnR w="12700" cmpd="sng">
                      <a:solidFill>
                        <a:srgbClr val="CCCDC3"/>
                      </a:solidFill>
                    </a:lnR>
                    <a:lnT w="12700" cap="flat" cmpd="sng" algn="ctr">
                      <a:solidFill>
                        <a:srgbClr val="CCCDC3"/>
                      </a:solidFill>
                      <a:prstDash val="solid"/>
                      <a:round/>
                      <a:headEnd type="none" w="med" len="med"/>
                      <a:tailEnd type="none" w="med" len="med"/>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30251783"/>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30-Minute ERS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890**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 2,300 MW</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$1,721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499367714"/>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Spin Shortage A</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550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a:t>
                      </a:r>
                      <a:r>
                        <a:rPr lang="en-US" sz="1000" dirty="0">
                          <a:solidFill>
                            <a:schemeClr val="tx1"/>
                          </a:solidFill>
                        </a:rPr>
                        <a:t>2,300</a:t>
                      </a:r>
                      <a:r>
                        <a:rPr lang="en-US" sz="1000" baseline="0" dirty="0">
                          <a:solidFill>
                            <a:schemeClr val="tx1"/>
                          </a:solidFill>
                        </a:rPr>
                        <a:t> MW</a:t>
                      </a:r>
                      <a:endParaRPr lang="en-US" sz="1000" dirty="0">
                        <a:solidFill>
                          <a:schemeClr val="tx1"/>
                        </a:solidFill>
                        <a:highlight>
                          <a:srgbClr val="FF0000"/>
                        </a:highlight>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$2,079*</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a:t>
                      </a:r>
                      <a:r>
                        <a:rPr lang="en-US" sz="1000" b="0" dirty="0">
                          <a:solidFill>
                            <a:schemeClr val="tx1"/>
                          </a:solidFill>
                        </a:rPr>
                        <a:t>2</a:t>
                      </a:r>
                      <a:endParaRPr lang="en-US" sz="1000" b="1"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TDSP Load Curtailments</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307</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a:t>
                      </a:r>
                      <a:r>
                        <a:rPr lang="en-US" sz="1000" dirty="0">
                          <a:solidFill>
                            <a:schemeClr val="tx1"/>
                          </a:solidFill>
                        </a:rPr>
                        <a:t>1,750</a:t>
                      </a:r>
                      <a:r>
                        <a:rPr lang="en-US" sz="1000" baseline="0" dirty="0">
                          <a:solidFill>
                            <a:schemeClr val="tx1"/>
                          </a:solidFill>
                        </a:rPr>
                        <a:t>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2266182886"/>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2</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Load</a:t>
                      </a:r>
                      <a:r>
                        <a:rPr lang="en-US" sz="1000" baseline="0" dirty="0">
                          <a:solidFill>
                            <a:schemeClr val="tx1"/>
                          </a:solidFill>
                        </a:rPr>
                        <a:t> Resources in RRS</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1,591***</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1,750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334610105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2</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10-Minute</a:t>
                      </a:r>
                      <a:r>
                        <a:rPr lang="en-US" sz="1000" baseline="0" dirty="0">
                          <a:solidFill>
                            <a:schemeClr val="tx1"/>
                          </a:solidFill>
                        </a:rPr>
                        <a:t> ERS</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35**</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1,750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$5,000 (from ORDC)</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$2,543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3165877045"/>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Spin Shortage B</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750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=1,750 MW</a:t>
                      </a:r>
                      <a:endParaRPr lang="en-US" sz="1000" dirty="0">
                        <a:solidFill>
                          <a:schemeClr val="tx1"/>
                        </a:solidFill>
                        <a:highlight>
                          <a:srgbClr val="FF0000"/>
                        </a:highlight>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$5,000 (from ORDC)*</a:t>
                      </a:r>
                    </a:p>
                    <a:p>
                      <a:pPr algn="ct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$3,115*</a:t>
                      </a:r>
                    </a:p>
                    <a:p>
                      <a:pPr algn="ct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extLst>
                  <a:ext uri="{0D108BD9-81ED-4DB2-BD59-A6C34878D82A}">
                    <a16:rowId xmlns:a16="http://schemas.microsoft.com/office/drawing/2014/main" val="2618175972"/>
                  </a:ext>
                </a:extLst>
              </a:tr>
              <a:tr h="350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EEA 3</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000" dirty="0">
                          <a:solidFill>
                            <a:schemeClr val="tx1"/>
                          </a:solidFill>
                        </a:rPr>
                        <a:t>Load Shed</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Variable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Spin</a:t>
                      </a:r>
                      <a:r>
                        <a:rPr lang="en-US" sz="1000" baseline="0" dirty="0">
                          <a:solidFill>
                            <a:schemeClr val="tx1"/>
                          </a:solidFill>
                        </a:rPr>
                        <a:t> ORDC x-axis </a:t>
                      </a:r>
                      <a:r>
                        <a:rPr lang="en-US" sz="1000" dirty="0">
                          <a:solidFill>
                            <a:schemeClr val="tx1"/>
                          </a:solidFill>
                        </a:rPr>
                        <a:t>=</a:t>
                      </a:r>
                      <a:r>
                        <a:rPr lang="en-US" sz="1000" baseline="0" dirty="0">
                          <a:solidFill>
                            <a:schemeClr val="tx1"/>
                          </a:solidFill>
                        </a:rPr>
                        <a:t> 1,000 MW</a:t>
                      </a:r>
                      <a:endParaRPr lang="en-US" sz="10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VOLL = $5,000</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00" dirty="0">
                          <a:solidFill>
                            <a:schemeClr val="tx1"/>
                          </a:solidFill>
                        </a:rPr>
                        <a:t>Same</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extLst>
                  <a:ext uri="{0D108BD9-81ED-4DB2-BD59-A6C34878D82A}">
                    <a16:rowId xmlns:a16="http://schemas.microsoft.com/office/drawing/2014/main" val="1695629468"/>
                  </a:ext>
                </a:extLst>
              </a:tr>
            </a:tbl>
          </a:graphicData>
        </a:graphic>
      </p:graphicFrame>
      <p:sp>
        <p:nvSpPr>
          <p:cNvPr id="10" name="TextBox 9">
            <a:extLst>
              <a:ext uri="{FF2B5EF4-FFF2-40B4-BE49-F238E27FC236}">
                <a16:creationId xmlns:a16="http://schemas.microsoft.com/office/drawing/2014/main" id="{524D5776-245A-AD4D-2570-FCCED3D5F173}"/>
              </a:ext>
            </a:extLst>
          </p:cNvPr>
          <p:cNvSpPr txBox="1"/>
          <p:nvPr/>
        </p:nvSpPr>
        <p:spPr>
          <a:xfrm>
            <a:off x="128585" y="5945971"/>
            <a:ext cx="8886825" cy="553998"/>
          </a:xfrm>
          <a:prstGeom prst="rect">
            <a:avLst/>
          </a:prstGeom>
          <a:noFill/>
        </p:spPr>
        <p:txBody>
          <a:bodyPr wrap="square" rtlCol="0">
            <a:spAutoFit/>
          </a:bodyPr>
          <a:lstStyle/>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Price reflects the average price between the upper and lower level of each resource</a:t>
            </a:r>
          </a:p>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35 10NWS + 848 30NWS + 42 30WS = 925 total ERS (May 2022 CDR Value for 2023). Both NWS and WS are included in the 30-Minute ERS</a:t>
            </a:r>
          </a:p>
          <a:p>
            <a:pPr fontAlgn="base">
              <a:spcBef>
                <a:spcPct val="0"/>
              </a:spcBef>
              <a:spcAft>
                <a:spcPct val="0"/>
              </a:spcAft>
            </a:pPr>
            <a:r>
              <a:rPr lang="en-US" sz="1000" dirty="0">
                <a:solidFill>
                  <a:srgbClr val="302F35"/>
                </a:solidFill>
                <a:latin typeface="Calibri" panose="020F0502020204030204" pitchFamily="34" charset="0"/>
                <a:cs typeface="Calibri" panose="020F0502020204030204" pitchFamily="34" charset="0"/>
              </a:rPr>
              <a:t>***: 60% of RRS</a:t>
            </a:r>
          </a:p>
        </p:txBody>
      </p:sp>
    </p:spTree>
    <p:extLst>
      <p:ext uri="{BB962C8B-B14F-4D97-AF65-F5344CB8AC3E}">
        <p14:creationId xmlns:p14="http://schemas.microsoft.com/office/powerpoint/2010/main" val="877169910"/>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CA834B-EABE-2BA5-A334-C3C00F98EAD4}"/>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Power Balance Penalty Curve</a:t>
            </a:r>
          </a:p>
        </p:txBody>
      </p:sp>
      <p:sp>
        <p:nvSpPr>
          <p:cNvPr id="11" name="Text Placeholder 2">
            <a:extLst>
              <a:ext uri="{FF2B5EF4-FFF2-40B4-BE49-F238E27FC236}">
                <a16:creationId xmlns:a16="http://schemas.microsoft.com/office/drawing/2014/main" id="{82ACFE2A-A90C-51A1-9865-50A7DBA6D05F}"/>
              </a:ext>
            </a:extLst>
          </p:cNvPr>
          <p:cNvSpPr txBox="1">
            <a:spLocks/>
          </p:cNvSpPr>
          <p:nvPr/>
        </p:nvSpPr>
        <p:spPr>
          <a:xfrm>
            <a:off x="309562" y="1066800"/>
            <a:ext cx="3692081"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2B54"/>
              </a:buClr>
              <a:buSzPct val="100000"/>
              <a:buFont typeface="Calibri" pitchFamily="34" charset="0"/>
              <a:buNone/>
              <a:tabLst/>
              <a:defRPr/>
            </a:pPr>
            <a:r>
              <a:rPr kumimoji="0" lang="en-US" sz="2200" b="1" i="0" u="none" strike="noStrike" kern="1200" cap="none" spc="0" normalizeH="0" baseline="0" noProof="0" dirty="0">
                <a:ln>
                  <a:noFill/>
                </a:ln>
                <a:solidFill>
                  <a:srgbClr val="302F35"/>
                </a:solidFill>
                <a:effectLst/>
                <a:uLnTx/>
                <a:uFillTx/>
                <a:latin typeface="Calibri"/>
                <a:ea typeface="+mn-ea"/>
                <a:cs typeface="+mn-cs"/>
              </a:rPr>
              <a:t>Implementation</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Using PBPC curve as currently set by ERCOT; no expectation for the curve to change in upcoming years.</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Treat as a Reg Up shortage when called (can set price)</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Incur marginal system cost equal prices implied by PBPC </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Model only first 200 MW</a:t>
            </a:r>
          </a:p>
          <a:p>
            <a:pPr marL="3476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Highest price capped at LCAP + $1 if Peaker Net Margin (PNM) threshold is exceeded</a:t>
            </a:r>
          </a:p>
          <a:p>
            <a:pPr marL="123825" marR="0" lvl="1" indent="0" algn="l" defTabSz="457200" rtl="0" eaLnBrk="1" fontAlgn="auto" latinLnBrk="0" hangingPunct="1">
              <a:lnSpc>
                <a:spcPct val="100000"/>
              </a:lnSpc>
              <a:spcBef>
                <a:spcPct val="20000"/>
              </a:spcBef>
              <a:spcAft>
                <a:spcPts val="0"/>
              </a:spcAft>
              <a:buClr>
                <a:srgbClr val="71ADB6"/>
              </a:buClr>
              <a:buSzPct val="60000"/>
              <a:buFont typeface="Arial" pitchFamily="34" charset="0"/>
              <a:buNone/>
              <a:tabLst/>
              <a:defRPr/>
            </a:pPr>
            <a:r>
              <a:rPr kumimoji="0" lang="en-US" sz="1200" b="0" i="0" u="none" strike="noStrike" kern="1200" cap="none" spc="0" normalizeH="0" baseline="0" noProof="0" dirty="0">
                <a:ln>
                  <a:noFill/>
                </a:ln>
                <a:solidFill>
                  <a:srgbClr val="302F35"/>
                </a:solidFill>
                <a:effectLst/>
                <a:uLnTx/>
                <a:uFillTx/>
                <a:latin typeface="Calibri"/>
                <a:ea typeface="+mn-ea"/>
                <a:cs typeface="+mn-cs"/>
              </a:rPr>
              <a:t>Note: Since we model PBPC as a 200 MW resource (when none exists), we need to recognize that dispatching the PBPC depletes actual regulation reserves more than our accounting implies. So the model has to shed load at 1,200 MW apparent reserves instead of 1,000.  And the x-axis for determining ORDC prices is given by reserves + any PBPC deployment.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AF8758F-1DA8-EFDF-CE35-883507531DDC}"/>
              </a:ext>
            </a:extLst>
          </p:cNvPr>
          <p:cNvSpPr txBox="1"/>
          <p:nvPr/>
        </p:nvSpPr>
        <p:spPr>
          <a:xfrm>
            <a:off x="4348162" y="1170763"/>
            <a:ext cx="4648200" cy="369332"/>
          </a:xfrm>
          <a:prstGeom prst="rect">
            <a:avLst/>
          </a:prstGeom>
          <a:noFill/>
        </p:spPr>
        <p:txBody>
          <a:bodyPr wrap="square" rtlCol="0">
            <a:spAutoFit/>
          </a:bodyPr>
          <a:lstStyle/>
          <a:p>
            <a:pPr algn="ctr" fontAlgn="base">
              <a:spcBef>
                <a:spcPct val="0"/>
              </a:spcBef>
              <a:spcAft>
                <a:spcPct val="0"/>
              </a:spcAft>
            </a:pPr>
            <a:r>
              <a:rPr lang="en-US" b="1" dirty="0">
                <a:solidFill>
                  <a:srgbClr val="302F35"/>
                </a:solidFill>
                <a:cs typeface="Arial" pitchFamily="34" charset="0"/>
              </a:rPr>
              <a:t>Power Balance Penalty Curve</a:t>
            </a:r>
          </a:p>
        </p:txBody>
      </p:sp>
      <p:sp>
        <p:nvSpPr>
          <p:cNvPr id="13" name="TextBox 12">
            <a:extLst>
              <a:ext uri="{FF2B5EF4-FFF2-40B4-BE49-F238E27FC236}">
                <a16:creationId xmlns:a16="http://schemas.microsoft.com/office/drawing/2014/main" id="{98075DC3-637D-A602-1FE9-0B417723FF56}"/>
              </a:ext>
            </a:extLst>
          </p:cNvPr>
          <p:cNvSpPr txBox="1"/>
          <p:nvPr/>
        </p:nvSpPr>
        <p:spPr>
          <a:xfrm>
            <a:off x="4221162" y="5437963"/>
            <a:ext cx="4927600" cy="861774"/>
          </a:xfrm>
          <a:prstGeom prst="rect">
            <a:avLst/>
          </a:prstGeom>
          <a:noFill/>
        </p:spPr>
        <p:txBody>
          <a:bodyPr wrap="square" rtlCol="0">
            <a:spAutoFit/>
          </a:bodyPr>
          <a:lstStyle/>
          <a:p>
            <a:pPr fontAlgn="base">
              <a:spcBef>
                <a:spcPct val="0"/>
              </a:spcBef>
              <a:spcAft>
                <a:spcPct val="0"/>
              </a:spcAft>
            </a:pPr>
            <a:r>
              <a:rPr lang="en-US" sz="1000" i="1" dirty="0">
                <a:solidFill>
                  <a:srgbClr val="302F35"/>
                </a:solidFill>
                <a:cs typeface="Arial" pitchFamily="34" charset="0"/>
              </a:rPr>
              <a:t>Sources and Notes:</a:t>
            </a:r>
          </a:p>
          <a:p>
            <a:pPr marL="342900" indent="-342900" fontAlgn="base">
              <a:spcBef>
                <a:spcPct val="0"/>
              </a:spcBef>
              <a:spcAft>
                <a:spcPct val="0"/>
              </a:spcAft>
              <a:tabLst>
                <a:tab pos="171450" algn="l"/>
              </a:tabLst>
            </a:pPr>
            <a:r>
              <a:rPr lang="en-US" sz="1000" dirty="0">
                <a:solidFill>
                  <a:srgbClr val="302F35"/>
                </a:solidFill>
                <a:cs typeface="Arial" pitchFamily="34" charset="0"/>
              </a:rPr>
              <a:t>	https://www.ercot.com/files/docs/2021/12/14/037OBDRR_01_Power_Balance_Penalty_Updates_to_%20Align_with_PUCT_Approved_High_System_Wide_Offer_Ca.docx</a:t>
            </a:r>
          </a:p>
          <a:p>
            <a:pPr fontAlgn="base">
              <a:spcBef>
                <a:spcPct val="0"/>
              </a:spcBef>
              <a:spcAft>
                <a:spcPct val="0"/>
              </a:spcAft>
              <a:tabLst>
                <a:tab pos="228600" algn="l"/>
              </a:tabLst>
            </a:pPr>
            <a:r>
              <a:rPr lang="en-US" sz="1000" dirty="0">
                <a:solidFill>
                  <a:srgbClr val="302F35"/>
                </a:solidFill>
                <a:cs typeface="Arial" pitchFamily="34" charset="0"/>
              </a:rPr>
              <a:t>	</a:t>
            </a:r>
          </a:p>
        </p:txBody>
      </p:sp>
      <p:pic>
        <p:nvPicPr>
          <p:cNvPr id="14" name="Picture 13">
            <a:extLst>
              <a:ext uri="{FF2B5EF4-FFF2-40B4-BE49-F238E27FC236}">
                <a16:creationId xmlns:a16="http://schemas.microsoft.com/office/drawing/2014/main" id="{4EA3CC06-E211-5D09-48C4-3A9B9595CF4C}"/>
              </a:ext>
            </a:extLst>
          </p:cNvPr>
          <p:cNvPicPr>
            <a:picLocks noChangeAspect="1"/>
          </p:cNvPicPr>
          <p:nvPr/>
        </p:nvPicPr>
        <p:blipFill>
          <a:blip r:embed="rId2"/>
          <a:stretch>
            <a:fillRect/>
          </a:stretch>
        </p:blipFill>
        <p:spPr>
          <a:xfrm>
            <a:off x="4411773" y="1510706"/>
            <a:ext cx="4584589" cy="3956647"/>
          </a:xfrm>
          <a:prstGeom prst="rect">
            <a:avLst/>
          </a:prstGeom>
        </p:spPr>
      </p:pic>
    </p:spTree>
    <p:extLst>
      <p:ext uri="{BB962C8B-B14F-4D97-AF65-F5344CB8AC3E}">
        <p14:creationId xmlns:p14="http://schemas.microsoft.com/office/powerpoint/2010/main" val="38724680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F3A-BFB3-E3EB-5E77-42E4081BFACC}"/>
              </a:ext>
            </a:extLst>
          </p:cNvPr>
          <p:cNvSpPr>
            <a:spLocks noGrp="1"/>
          </p:cNvSpPr>
          <p:nvPr>
            <p:ph type="title"/>
          </p:nvPr>
        </p:nvSpPr>
        <p:spPr/>
        <p:txBody>
          <a:bodyPr/>
          <a:lstStyle/>
          <a:p>
            <a:r>
              <a:rPr lang="en-US" dirty="0"/>
              <a:t>2023 Transmission Capability Results</a:t>
            </a:r>
          </a:p>
        </p:txBody>
      </p:sp>
      <p:pic>
        <p:nvPicPr>
          <p:cNvPr id="5" name="Picture 4">
            <a:extLst>
              <a:ext uri="{FF2B5EF4-FFF2-40B4-BE49-F238E27FC236}">
                <a16:creationId xmlns:a16="http://schemas.microsoft.com/office/drawing/2014/main" id="{EC58B579-B435-3D8A-9419-28E7E373A047}"/>
              </a:ext>
            </a:extLst>
          </p:cNvPr>
          <p:cNvPicPr>
            <a:picLocks noChangeAspect="1"/>
          </p:cNvPicPr>
          <p:nvPr/>
        </p:nvPicPr>
        <p:blipFill>
          <a:blip r:embed="rId2"/>
          <a:stretch>
            <a:fillRect/>
          </a:stretch>
        </p:blipFill>
        <p:spPr>
          <a:xfrm>
            <a:off x="462940" y="1340939"/>
            <a:ext cx="8218120" cy="4176122"/>
          </a:xfrm>
          <a:prstGeom prst="rect">
            <a:avLst/>
          </a:prstGeom>
        </p:spPr>
      </p:pic>
    </p:spTree>
    <p:extLst>
      <p:ext uri="{BB962C8B-B14F-4D97-AF65-F5344CB8AC3E}">
        <p14:creationId xmlns:p14="http://schemas.microsoft.com/office/powerpoint/2010/main" val="286784598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3C09F2-897B-B165-81A0-C3E3ECA355D0}"/>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Operating Reserve Demand Curve</a:t>
            </a:r>
          </a:p>
        </p:txBody>
      </p:sp>
      <p:sp>
        <p:nvSpPr>
          <p:cNvPr id="10" name="Text Placeholder 2">
            <a:extLst>
              <a:ext uri="{FF2B5EF4-FFF2-40B4-BE49-F238E27FC236}">
                <a16:creationId xmlns:a16="http://schemas.microsoft.com/office/drawing/2014/main" id="{68466FA0-A99F-9AE4-A426-264098EC9931}"/>
              </a:ext>
            </a:extLst>
          </p:cNvPr>
          <p:cNvSpPr txBox="1">
            <a:spLocks/>
          </p:cNvSpPr>
          <p:nvPr/>
        </p:nvSpPr>
        <p:spPr>
          <a:xfrm>
            <a:off x="141514" y="1143000"/>
            <a:ext cx="3962400" cy="429111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Implementation</a:t>
            </a:r>
          </a:p>
          <a:p>
            <a:pPr marL="4111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Price-setting based on curve where X = 3,000 MW; marginal system cost assumes load shed at X = 1,000 MW</a:t>
            </a:r>
          </a:p>
          <a:p>
            <a:pPr marL="411163" marR="0" lvl="1" indent="-223838" algn="l" defTabSz="45720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Simplifications: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Assume PRC, Spin, and ORDC x-axis are all self-consistent</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not scale ORDC curves each hour, instead calculate as if marginal energy were fixed at the emergency gen dispatch price of $</a:t>
            </a:r>
            <a:r>
              <a:rPr kumimoji="0" lang="en-US" sz="1400" b="0" i="0" u="none" strike="noStrike" kern="1200" cap="none" spc="0" normalizeH="0" baseline="0" noProof="0" dirty="0">
                <a:ln>
                  <a:noFill/>
                </a:ln>
                <a:solidFill>
                  <a:schemeClr val="accent4"/>
                </a:solidFill>
                <a:effectLst/>
                <a:uLnTx/>
                <a:uFillTx/>
                <a:latin typeface="Calibri"/>
                <a:ea typeface="+mn-ea"/>
                <a:cs typeface="+mn-cs"/>
              </a:rPr>
              <a:t>1,721/</a:t>
            </a:r>
            <a:r>
              <a:rPr kumimoji="0" lang="en-US" sz="1400" b="0" i="0" u="none" strike="noStrike" kern="1200" cap="none" spc="0" normalizeH="0" baseline="0" noProof="0" dirty="0">
                <a:ln>
                  <a:noFill/>
                </a:ln>
                <a:solidFill>
                  <a:srgbClr val="000000"/>
                </a:solidFill>
                <a:effectLst/>
                <a:uLnTx/>
                <a:uFillTx/>
                <a:latin typeface="Calibri"/>
                <a:ea typeface="+mn-ea"/>
                <a:cs typeface="+mn-cs"/>
              </a:rPr>
              <a:t>MWh</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Assume non-spin is depleted before spin (i.e., 1-to-1 correspondence between the x-axes of Spin and Non-Spin ORDC curves)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Day-ahead commitment of spin is equal to the minimum of: (a) ERCOT requirement, and (b) reasonable min ORDC spin price of $3/MWh (i.e., allow self-commitment to prevent very high prices during long conditions)</a:t>
            </a:r>
          </a:p>
          <a:p>
            <a:pPr marL="635000" marR="0" lvl="2" indent="-233363" algn="l" defTabSz="4572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47A213-63A3-FF76-0EA6-695759C535D0}"/>
              </a:ext>
            </a:extLst>
          </p:cNvPr>
          <p:cNvSpPr txBox="1"/>
          <p:nvPr/>
        </p:nvSpPr>
        <p:spPr>
          <a:xfrm>
            <a:off x="4361089" y="1186062"/>
            <a:ext cx="4648200" cy="369332"/>
          </a:xfrm>
          <a:prstGeom prst="rect">
            <a:avLst/>
          </a:prstGeom>
          <a:noFill/>
        </p:spPr>
        <p:txBody>
          <a:bodyPr wrap="square" rtlCol="0">
            <a:spAutoFit/>
          </a:bodyPr>
          <a:lstStyle/>
          <a:p>
            <a:pPr algn="ctr" fontAlgn="base">
              <a:spcBef>
                <a:spcPct val="0"/>
              </a:spcBef>
              <a:spcAft>
                <a:spcPct val="0"/>
              </a:spcAft>
            </a:pPr>
            <a:r>
              <a:rPr lang="en-US" b="1" dirty="0">
                <a:solidFill>
                  <a:srgbClr val="000000"/>
                </a:solidFill>
                <a:cs typeface="Arial" pitchFamily="34" charset="0"/>
              </a:rPr>
              <a:t>Operating Reserve Demand Curves</a:t>
            </a:r>
          </a:p>
        </p:txBody>
      </p:sp>
      <p:pic>
        <p:nvPicPr>
          <p:cNvPr id="12" name="Picture 11">
            <a:extLst>
              <a:ext uri="{FF2B5EF4-FFF2-40B4-BE49-F238E27FC236}">
                <a16:creationId xmlns:a16="http://schemas.microsoft.com/office/drawing/2014/main" id="{AEACCD4D-2B3C-192B-405B-C45C1AF053DA}"/>
              </a:ext>
            </a:extLst>
          </p:cNvPr>
          <p:cNvPicPr>
            <a:picLocks noChangeAspect="1"/>
          </p:cNvPicPr>
          <p:nvPr/>
        </p:nvPicPr>
        <p:blipFill>
          <a:blip r:embed="rId2"/>
          <a:stretch>
            <a:fillRect/>
          </a:stretch>
        </p:blipFill>
        <p:spPr>
          <a:xfrm>
            <a:off x="4589247" y="1575603"/>
            <a:ext cx="4245190" cy="3877273"/>
          </a:xfrm>
          <a:prstGeom prst="rect">
            <a:avLst/>
          </a:prstGeom>
        </p:spPr>
      </p:pic>
    </p:spTree>
    <p:extLst>
      <p:ext uri="{BB962C8B-B14F-4D97-AF65-F5344CB8AC3E}">
        <p14:creationId xmlns:p14="http://schemas.microsoft.com/office/powerpoint/2010/main" val="3963092367"/>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E271-5C2D-4F84-AF98-C3693413DB5C}"/>
              </a:ext>
            </a:extLst>
          </p:cNvPr>
          <p:cNvSpPr>
            <a:spLocks noGrp="1"/>
          </p:cNvSpPr>
          <p:nvPr>
            <p:ph type="title"/>
          </p:nvPr>
        </p:nvSpPr>
        <p:spPr>
          <a:xfrm>
            <a:off x="309562" y="381000"/>
            <a:ext cx="8524875" cy="600075"/>
          </a:xfrm>
        </p:spPr>
        <p:txBody>
          <a:bodyPr/>
          <a:lstStyle/>
          <a:p>
            <a:r>
              <a:rPr lang="en-US" dirty="0"/>
              <a:t>Scarcity Conditions</a:t>
            </a:r>
            <a:br>
              <a:rPr lang="en-US" dirty="0"/>
            </a:br>
            <a:r>
              <a:rPr lang="en-US" dirty="0"/>
              <a:t>Reserve Requirements</a:t>
            </a:r>
          </a:p>
        </p:txBody>
      </p:sp>
      <p:sp>
        <p:nvSpPr>
          <p:cNvPr id="3" name="Text Placeholder 2">
            <a:extLst>
              <a:ext uri="{FF2B5EF4-FFF2-40B4-BE49-F238E27FC236}">
                <a16:creationId xmlns:a16="http://schemas.microsoft.com/office/drawing/2014/main" id="{29F171EE-A6B2-4408-920B-575FF1BA7409}"/>
              </a:ext>
            </a:extLst>
          </p:cNvPr>
          <p:cNvSpPr txBox="1">
            <a:spLocks/>
          </p:cNvSpPr>
          <p:nvPr/>
        </p:nvSpPr>
        <p:spPr>
          <a:xfrm>
            <a:off x="228600" y="1143000"/>
            <a:ext cx="4191000" cy="543796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302F35"/>
                </a:solidFill>
                <a:effectLst/>
                <a:uLnTx/>
                <a:uFillTx/>
                <a:latin typeface="Calibri"/>
                <a:ea typeface="+mn-ea"/>
                <a:cs typeface="+mn-cs"/>
              </a:rPr>
              <a:t>Reserves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Day-ahead commitments to meet ERCOT Reg Up, Reg Down, and RRS requirements </a:t>
            </a:r>
            <a:r>
              <a:rPr kumimoji="0" lang="en-US" sz="1800" b="0" i="0" u="none" strike="noStrike" kern="1200" cap="none" spc="0" normalizeH="0" baseline="0" noProof="0" dirty="0">
                <a:ln>
                  <a:noFill/>
                </a:ln>
                <a:solidFill>
                  <a:srgbClr val="000000"/>
                </a:solidFill>
                <a:effectLst/>
                <a:uLnTx/>
                <a:uFillTx/>
                <a:latin typeface="Calibri"/>
                <a:ea typeface="+mn-ea"/>
                <a:cs typeface="+mn-cs"/>
              </a:rPr>
              <a:t>(NSRS assumed non-binding)</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Shortages relative to requirement only occur when insufficient resources exist</a:t>
            </a:r>
          </a:p>
          <a:p>
            <a:pPr marL="0" marR="0" lvl="0" indent="-230188" algn="l" defTabSz="5715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302F35"/>
                </a:solidFill>
                <a:effectLst/>
                <a:uLnTx/>
                <a:uFillTx/>
                <a:latin typeface="Calibri"/>
                <a:ea typeface="+mn-ea"/>
                <a:cs typeface="+mn-cs"/>
              </a:rPr>
              <a:t>Self-Commitments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Also model economic self-commitments if ORDC spin axis price is very high (still refining approach)</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Estimate as quantity of online capacity needed to bring total daily ORDC spin payments down to historical RRS price levels in non-peak conditions</a:t>
            </a:r>
          </a:p>
          <a:p>
            <a:pPr marL="395288" marR="0" lvl="1" indent="-223838" algn="l" defTabSz="400050" rtl="0" eaLnBrk="1" fontAlgn="auto" latinLnBrk="0" hangingPunct="1">
              <a:lnSpc>
                <a:spcPct val="100000"/>
              </a:lnSpc>
              <a:spcBef>
                <a:spcPct val="20000"/>
              </a:spcBef>
              <a:spcAft>
                <a:spcPts val="0"/>
              </a:spcAft>
              <a:buClr>
                <a:srgbClr val="71ADB6"/>
              </a:buClr>
              <a:buSzPct val="60000"/>
              <a:buFont typeface="Arial" pitchFamily="34" charset="0"/>
              <a:buChar char="▀"/>
              <a:tabLst/>
              <a:defRPr/>
            </a:pPr>
            <a:r>
              <a:rPr kumimoji="0" lang="en-US" sz="1800" b="0" i="0" u="none" strike="noStrike" kern="1200" cap="none" spc="0" normalizeH="0" baseline="0" noProof="0" dirty="0">
                <a:ln>
                  <a:noFill/>
                </a:ln>
                <a:solidFill>
                  <a:srgbClr val="302F35"/>
                </a:solidFill>
                <a:effectLst/>
                <a:uLnTx/>
                <a:uFillTx/>
                <a:latin typeface="Calibri"/>
                <a:ea typeface="+mn-ea"/>
                <a:cs typeface="+mn-cs"/>
              </a:rPr>
              <a:t>SERVM will commit at least this quantity unless insufficient supply exists</a:t>
            </a:r>
          </a:p>
          <a:p>
            <a:pPr marL="790575" marR="0" lvl="2" indent="-233363" algn="l" defTabSz="571500" rtl="0" eaLnBrk="1" fontAlgn="auto" latinLnBrk="0" hangingPunct="1">
              <a:lnSpc>
                <a:spcPct val="100000"/>
              </a:lnSpc>
              <a:spcBef>
                <a:spcPct val="20000"/>
              </a:spcBef>
              <a:spcAft>
                <a:spcPts val="0"/>
              </a:spcAft>
              <a:buClr>
                <a:srgbClr val="71ADB6"/>
              </a:buClr>
              <a:buSzTx/>
              <a:buFont typeface="Calibri" pitchFamily="34" charset="0"/>
              <a:buChar char="−"/>
              <a:tabLst/>
              <a:defRPr/>
            </a:pPr>
            <a:endParaRPr kumimoji="0" lang="en-US" sz="1800" b="0" i="0" u="none" strike="noStrike" kern="1200" cap="none" spc="0" normalizeH="0" baseline="0" noProof="0" dirty="0">
              <a:ln>
                <a:noFill/>
              </a:ln>
              <a:solidFill>
                <a:srgbClr val="302F35"/>
              </a:solidFill>
              <a:effectLst/>
              <a:uLnTx/>
              <a:uFillTx/>
              <a:latin typeface="Calibri"/>
              <a:ea typeface="+mn-ea"/>
              <a:cs typeface="+mn-cs"/>
            </a:endParaRPr>
          </a:p>
        </p:txBody>
      </p:sp>
      <p:sp>
        <p:nvSpPr>
          <p:cNvPr id="4" name="TextBox 3">
            <a:extLst>
              <a:ext uri="{FF2B5EF4-FFF2-40B4-BE49-F238E27FC236}">
                <a16:creationId xmlns:a16="http://schemas.microsoft.com/office/drawing/2014/main" id="{C0D56A5E-3E1E-46BC-A8DE-85FD73F1D758}"/>
              </a:ext>
            </a:extLst>
          </p:cNvPr>
          <p:cNvSpPr txBox="1"/>
          <p:nvPr/>
        </p:nvSpPr>
        <p:spPr>
          <a:xfrm>
            <a:off x="4105275" y="1214637"/>
            <a:ext cx="4953000" cy="523220"/>
          </a:xfrm>
          <a:prstGeom prst="rect">
            <a:avLst/>
          </a:prstGeom>
          <a:noFill/>
        </p:spPr>
        <p:txBody>
          <a:bodyPr wrap="square" rtlCol="0">
            <a:spAutoFit/>
          </a:bodyPr>
          <a:lstStyle/>
          <a:p>
            <a:pPr algn="ctr" fontAlgn="base">
              <a:spcBef>
                <a:spcPct val="0"/>
              </a:spcBef>
              <a:spcAft>
                <a:spcPct val="0"/>
              </a:spcAft>
            </a:pPr>
            <a:r>
              <a:rPr lang="en-US" sz="1600" b="1" dirty="0">
                <a:solidFill>
                  <a:srgbClr val="302F35"/>
                </a:solidFill>
                <a:latin typeface="Calibri"/>
                <a:cs typeface="Arial" pitchFamily="34" charset="0"/>
              </a:rPr>
              <a:t>Reserves Requirements</a:t>
            </a:r>
          </a:p>
          <a:p>
            <a:pPr algn="ctr" fontAlgn="base">
              <a:spcBef>
                <a:spcPct val="0"/>
              </a:spcBef>
              <a:spcAft>
                <a:spcPct val="0"/>
              </a:spcAft>
            </a:pPr>
            <a:endParaRPr lang="en-US" sz="1200" dirty="0">
              <a:solidFill>
                <a:srgbClr val="302F35"/>
              </a:solidFill>
              <a:latin typeface="Calibri"/>
              <a:cs typeface="Arial" pitchFamily="34" charset="0"/>
            </a:endParaRPr>
          </a:p>
        </p:txBody>
      </p:sp>
      <p:graphicFrame>
        <p:nvGraphicFramePr>
          <p:cNvPr id="5" name="Table 4">
            <a:extLst>
              <a:ext uri="{FF2B5EF4-FFF2-40B4-BE49-F238E27FC236}">
                <a16:creationId xmlns:a16="http://schemas.microsoft.com/office/drawing/2014/main" id="{F9DEFC60-731B-46CD-843D-1EEF51E9BF9C}"/>
              </a:ext>
            </a:extLst>
          </p:cNvPr>
          <p:cNvGraphicFramePr>
            <a:graphicFrameLocks noGrp="1"/>
          </p:cNvGraphicFramePr>
          <p:nvPr>
            <p:extLst>
              <p:ext uri="{D42A27DB-BD31-4B8C-83A1-F6EECF244321}">
                <p14:modId xmlns:p14="http://schemas.microsoft.com/office/powerpoint/2010/main" val="3458178547"/>
              </p:ext>
            </p:extLst>
          </p:nvPr>
        </p:nvGraphicFramePr>
        <p:xfrm>
          <a:off x="4978626" y="1562703"/>
          <a:ext cx="3014578" cy="4452334"/>
        </p:xfrm>
        <a:graphic>
          <a:graphicData uri="http://schemas.openxmlformats.org/drawingml/2006/table">
            <a:tbl>
              <a:tblPr/>
              <a:tblGrid>
                <a:gridCol w="1029368">
                  <a:extLst>
                    <a:ext uri="{9D8B030D-6E8A-4147-A177-3AD203B41FA5}">
                      <a16:colId xmlns:a16="http://schemas.microsoft.com/office/drawing/2014/main" val="1165127861"/>
                    </a:ext>
                  </a:extLst>
                </a:gridCol>
                <a:gridCol w="514684">
                  <a:extLst>
                    <a:ext uri="{9D8B030D-6E8A-4147-A177-3AD203B41FA5}">
                      <a16:colId xmlns:a16="http://schemas.microsoft.com/office/drawing/2014/main" val="1274011180"/>
                    </a:ext>
                  </a:extLst>
                </a:gridCol>
                <a:gridCol w="514684">
                  <a:extLst>
                    <a:ext uri="{9D8B030D-6E8A-4147-A177-3AD203B41FA5}">
                      <a16:colId xmlns:a16="http://schemas.microsoft.com/office/drawing/2014/main" val="1483397703"/>
                    </a:ext>
                  </a:extLst>
                </a:gridCol>
                <a:gridCol w="514684">
                  <a:extLst>
                    <a:ext uri="{9D8B030D-6E8A-4147-A177-3AD203B41FA5}">
                      <a16:colId xmlns:a16="http://schemas.microsoft.com/office/drawing/2014/main" val="352418634"/>
                    </a:ext>
                  </a:extLst>
                </a:gridCol>
                <a:gridCol w="441158">
                  <a:extLst>
                    <a:ext uri="{9D8B030D-6E8A-4147-A177-3AD203B41FA5}">
                      <a16:colId xmlns:a16="http://schemas.microsoft.com/office/drawing/2014/main" val="4128193918"/>
                    </a:ext>
                  </a:extLst>
                </a:gridCol>
              </a:tblGrid>
              <a:tr h="1395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1" i="0" u="none" strike="noStrike" dirty="0">
                          <a:solidFill>
                            <a:srgbClr val="000000"/>
                          </a:solidFill>
                          <a:effectLst/>
                          <a:latin typeface="Calibri" panose="020F0502020204030204" pitchFamily="34" charset="0"/>
                        </a:rPr>
                        <a:t>Season and Hours of Day</a:t>
                      </a:r>
                    </a:p>
                    <a:p>
                      <a:pPr algn="ctr" fontAlgn="b"/>
                      <a:r>
                        <a:rPr lang="en-US" sz="800" b="0" i="0" u="none" strike="noStrike" dirty="0">
                          <a:solidFill>
                            <a:srgbClr val="000000"/>
                          </a:solidFill>
                          <a:effectLst/>
                          <a:latin typeface="Calibri" panose="020F0502020204030204" pitchFamily="34" charset="0"/>
                        </a:rPr>
                        <a:t> </a:t>
                      </a:r>
                    </a:p>
                  </a:txBody>
                  <a:tcPr marL="7270" marR="7270" marT="7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1" i="0" u="sng" strike="noStrike" dirty="0">
                          <a:solidFill>
                            <a:schemeClr val="tx1"/>
                          </a:solidFill>
                          <a:effectLst/>
                          <a:latin typeface="Calibri" panose="020F0502020204030204" pitchFamily="34" charset="0"/>
                        </a:rPr>
                        <a:t>ERCOT Day-Ahead Procurements</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0920448"/>
                  </a:ext>
                </a:extLst>
              </a:tr>
              <a:tr h="139541">
                <a:tc vMerge="1">
                  <a:txBody>
                    <a:bodyPr/>
                    <a:lstStyle/>
                    <a:p>
                      <a:pPr algn="ctr" fontAlgn="b"/>
                      <a:endParaRPr lang="en-US" sz="800" b="0" i="0" u="none" strike="noStrike" dirty="0">
                        <a:solidFill>
                          <a:srgbClr val="000000"/>
                        </a:solidFill>
                        <a:effectLst/>
                        <a:latin typeface="Calibri" panose="020F050202020403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effectLst/>
                          <a:latin typeface="Calibri" panose="020F0502020204030204" pitchFamily="34" charset="0"/>
                        </a:rPr>
                        <a:t>Regulation Up </a:t>
                      </a:r>
                    </a:p>
                    <a:p>
                      <a:pPr algn="ctr" fontAlgn="b"/>
                      <a:r>
                        <a:rPr lang="en-US" sz="800" b="0" i="0" u="none" strike="noStrike" dirty="0">
                          <a:solidFill>
                            <a:srgbClr val="000000"/>
                          </a:solidFill>
                          <a:effectLst/>
                          <a:latin typeface="Calibri" panose="020F0502020204030204" pitchFamily="34" charset="0"/>
                        </a:rPr>
                        <a:t>(MW)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a:solidFill>
                            <a:srgbClr val="000000"/>
                          </a:solidFill>
                          <a:effectLst/>
                          <a:latin typeface="Calibri" panose="020F0502020204030204" pitchFamily="34" charset="0"/>
                        </a:rPr>
                        <a:t>Regulation Down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effectLst/>
                          <a:latin typeface="Calibri" panose="020F0502020204030204" pitchFamily="34" charset="0"/>
                        </a:rPr>
                        <a:t>RRS </a:t>
                      </a:r>
                    </a:p>
                    <a:p>
                      <a:pPr algn="ctr" fontAlgn="b"/>
                      <a:r>
                        <a:rPr lang="en-US" sz="800" b="0" i="0" u="none" strike="noStrike" dirty="0">
                          <a:solidFill>
                            <a:srgbClr val="000000"/>
                          </a:solidFill>
                          <a:effectLst/>
                          <a:latin typeface="Calibri" panose="020F0502020204030204" pitchFamily="34" charset="0"/>
                        </a:rPr>
                        <a:t>10 min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NSRS </a:t>
                      </a:r>
                    </a:p>
                    <a:p>
                      <a:pPr algn="ctr" fontAlgn="b"/>
                      <a:r>
                        <a:rPr lang="en-US" sz="800" b="0" i="0" u="none" strike="noStrike" dirty="0">
                          <a:solidFill>
                            <a:schemeClr val="tx1"/>
                          </a:solidFill>
                          <a:effectLst/>
                          <a:latin typeface="Calibri" panose="020F0502020204030204" pitchFamily="34" charset="0"/>
                        </a:rPr>
                        <a:t>30 min (MW)</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79128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Winter</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000000"/>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000000"/>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740289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202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311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3,042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8208565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3,519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1588983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3,997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8408767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2,926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3,882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3726345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528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4,601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5572811"/>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2,939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3,926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1327100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Spring</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a:solidFill>
                          <a:srgbClr val="FF0000"/>
                        </a:solidFill>
                        <a:effectLst/>
                        <a:highlight>
                          <a:srgbClr val="FFFF00"/>
                        </a:highligh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3536000"/>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230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3,083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3,819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15653710"/>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248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3,107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4,038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16795291"/>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3,013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4,416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4725571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486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2,941</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4,282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1873516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487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4,338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3864329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3,829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809489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Summer</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0483668"/>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169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2,555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3,913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4393352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2,634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3,300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63380133"/>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4,053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0554488"/>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588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2,350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4,460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7401350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364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3,374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0331523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273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452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3,962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147769"/>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1" i="0" u="none" strike="noStrike" dirty="0">
                          <a:solidFill>
                            <a:srgbClr val="000000"/>
                          </a:solidFill>
                          <a:effectLst/>
                          <a:latin typeface="Calibri" panose="020F0502020204030204" pitchFamily="34" charset="0"/>
                        </a:rPr>
                        <a:t>Fall</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800" b="0" i="0" u="none" strike="noStrike" dirty="0">
                        <a:solidFill>
                          <a:schemeClr val="tx1"/>
                        </a:solidFill>
                        <a:effectLst/>
                        <a:latin typeface="Calibri" panose="020F0502020204030204" pitchFamily="34" charset="0"/>
                      </a:endParaRP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754107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1-2 and 23-24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184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367</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2,964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3,528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68188515"/>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3-6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269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212</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3,006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3,034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3498930"/>
                  </a:ext>
                </a:extLst>
              </a:tr>
              <a:tr h="1721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7-10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300</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3,753</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5246027"/>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11-14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466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2,768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4,165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2911866"/>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15-18</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456</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344</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2,845</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3,989</a:t>
                      </a:r>
                    </a:p>
                  </a:txBody>
                  <a:tcPr marL="7270" marR="7270" marT="727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9756512"/>
                  </a:ext>
                </a:extLst>
              </a:tr>
              <a:tr h="139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800" b="0" i="0" u="none" strike="noStrike" dirty="0">
                          <a:solidFill>
                            <a:srgbClr val="000000"/>
                          </a:solidFill>
                          <a:effectLst/>
                          <a:latin typeface="Calibri" panose="020F0502020204030204" pitchFamily="34" charset="0"/>
                        </a:rPr>
                        <a:t>     19-22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252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399</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2,861</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chemeClr val="tx1"/>
                          </a:solidFill>
                          <a:effectLst/>
                          <a:latin typeface="Calibri" panose="020F0502020204030204" pitchFamily="34" charset="0"/>
                        </a:rPr>
                        <a:t>3,742</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978717"/>
                  </a:ext>
                </a:extLst>
              </a:tr>
            </a:tbl>
          </a:graphicData>
        </a:graphic>
      </p:graphicFrame>
    </p:spTree>
    <p:extLst>
      <p:ext uri="{BB962C8B-B14F-4D97-AF65-F5344CB8AC3E}">
        <p14:creationId xmlns:p14="http://schemas.microsoft.com/office/powerpoint/2010/main" val="789905215"/>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6E405-9D2B-9D4B-010C-5B0ACBDE3995}"/>
              </a:ext>
            </a:extLst>
          </p:cNvPr>
          <p:cNvPicPr>
            <a:picLocks noChangeAspect="1"/>
          </p:cNvPicPr>
          <p:nvPr/>
        </p:nvPicPr>
        <p:blipFill>
          <a:blip r:embed="rId2"/>
          <a:stretch>
            <a:fillRect/>
          </a:stretch>
        </p:blipFill>
        <p:spPr>
          <a:xfrm>
            <a:off x="2814007" y="1316052"/>
            <a:ext cx="6329993" cy="4420484"/>
          </a:xfrm>
          <a:prstGeom prst="rect">
            <a:avLst/>
          </a:prstGeom>
        </p:spPr>
      </p:pic>
      <p:sp>
        <p:nvSpPr>
          <p:cNvPr id="5" name="Title 1">
            <a:extLst>
              <a:ext uri="{FF2B5EF4-FFF2-40B4-BE49-F238E27FC236}">
                <a16:creationId xmlns:a16="http://schemas.microsoft.com/office/drawing/2014/main" id="{11149971-CC36-E91B-8996-2E8FFD6A22FF}"/>
              </a:ext>
            </a:extLst>
          </p:cNvPr>
          <p:cNvSpPr>
            <a:spLocks noGrp="1"/>
          </p:cNvSpPr>
          <p:nvPr>
            <p:ph type="title"/>
          </p:nvPr>
        </p:nvSpPr>
        <p:spPr/>
        <p:txBody>
          <a:bodyPr/>
          <a:lstStyle/>
          <a:p>
            <a:r>
              <a:rPr lang="en-US" dirty="0"/>
              <a:t>Summer Resource Level Allocation - Delta Method</a:t>
            </a:r>
          </a:p>
        </p:txBody>
      </p:sp>
      <p:graphicFrame>
        <p:nvGraphicFramePr>
          <p:cNvPr id="28" name="Table 27">
            <a:extLst>
              <a:ext uri="{FF2B5EF4-FFF2-40B4-BE49-F238E27FC236}">
                <a16:creationId xmlns:a16="http://schemas.microsoft.com/office/drawing/2014/main" id="{D1A37708-1D7E-F483-C5FA-627BC1E2DC34}"/>
              </a:ext>
            </a:extLst>
          </p:cNvPr>
          <p:cNvGraphicFramePr>
            <a:graphicFrameLocks noGrp="1"/>
          </p:cNvGraphicFramePr>
          <p:nvPr>
            <p:extLst>
              <p:ext uri="{D42A27DB-BD31-4B8C-83A1-F6EECF244321}">
                <p14:modId xmlns:p14="http://schemas.microsoft.com/office/powerpoint/2010/main" val="1615862378"/>
              </p:ext>
            </p:extLst>
          </p:nvPr>
        </p:nvGraphicFramePr>
        <p:xfrm>
          <a:off x="199416" y="4436592"/>
          <a:ext cx="2851434" cy="1274445"/>
        </p:xfrm>
        <a:graphic>
          <a:graphicData uri="http://schemas.openxmlformats.org/drawingml/2006/table">
            <a:tbl>
              <a:tblPr/>
              <a:tblGrid>
                <a:gridCol w="771588">
                  <a:extLst>
                    <a:ext uri="{9D8B030D-6E8A-4147-A177-3AD203B41FA5}">
                      <a16:colId xmlns:a16="http://schemas.microsoft.com/office/drawing/2014/main" val="1521551632"/>
                    </a:ext>
                  </a:extLst>
                </a:gridCol>
                <a:gridCol w="599883">
                  <a:extLst>
                    <a:ext uri="{9D8B030D-6E8A-4147-A177-3AD203B41FA5}">
                      <a16:colId xmlns:a16="http://schemas.microsoft.com/office/drawing/2014/main" val="1327080813"/>
                    </a:ext>
                  </a:extLst>
                </a:gridCol>
                <a:gridCol w="678781">
                  <a:extLst>
                    <a:ext uri="{9D8B030D-6E8A-4147-A177-3AD203B41FA5}">
                      <a16:colId xmlns:a16="http://schemas.microsoft.com/office/drawing/2014/main" val="1754268723"/>
                    </a:ext>
                  </a:extLst>
                </a:gridCol>
                <a:gridCol w="801182">
                  <a:extLst>
                    <a:ext uri="{9D8B030D-6E8A-4147-A177-3AD203B41FA5}">
                      <a16:colId xmlns:a16="http://schemas.microsoft.com/office/drawing/2014/main" val="3663501993"/>
                    </a:ext>
                  </a:extLst>
                </a:gridCol>
              </a:tblGrid>
              <a:tr h="371475">
                <a:tc>
                  <a:txBody>
                    <a:bodyPr/>
                    <a:lstStyle/>
                    <a:p>
                      <a:pPr algn="ctr" fontAlgn="b"/>
                      <a:r>
                        <a:rPr lang="en-US" sz="1100" b="1" i="0" u="none" strike="noStrike">
                          <a:solidFill>
                            <a:srgbClr val="000000"/>
                          </a:solidFill>
                          <a:effectLst/>
                          <a:latin typeface="Calibri" panose="020F0502020204030204" pitchFamily="34" charset="0"/>
                        </a:rPr>
                        <a:t> Resource Class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Installed Capacity (MW)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Delta Allocation </a:t>
                      </a:r>
                    </a:p>
                    <a:p>
                      <a:pPr algn="ctr" fontAlgn="b"/>
                      <a:r>
                        <a:rPr lang="en-US" sz="1100" b="1" i="0" u="none" strike="noStrike" dirty="0">
                          <a:solidFill>
                            <a:srgbClr val="000000"/>
                          </a:solidFill>
                          <a:effectLst/>
                          <a:latin typeface="Calibri" panose="020F0502020204030204" pitchFamily="34" charset="0"/>
                        </a:rPr>
                        <a:t>(MW)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Integration Allocation</a:t>
                      </a:r>
                    </a:p>
                    <a:p>
                      <a:pPr algn="ctr" fontAlgn="b"/>
                      <a:r>
                        <a:rPr lang="en-US" sz="1100" b="1" i="0" u="none" strike="noStrike" dirty="0">
                          <a:solidFill>
                            <a:srgbClr val="000000"/>
                          </a:solidFill>
                          <a:effectLst/>
                          <a:latin typeface="Calibri" panose="020F0502020204030204" pitchFamily="34" charset="0"/>
                        </a:rPr>
                        <a:t>(MW)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942762"/>
                  </a:ext>
                </a:extLst>
              </a:tr>
              <a:tr h="190500">
                <a:tc>
                  <a:txBody>
                    <a:bodyPr/>
                    <a:lstStyle/>
                    <a:p>
                      <a:pPr algn="ctr" fontAlgn="b"/>
                      <a:r>
                        <a:rPr lang="en-US" sz="1100" b="0" i="0" u="none" strike="noStrike">
                          <a:solidFill>
                            <a:srgbClr val="000000"/>
                          </a:solidFill>
                          <a:effectLst/>
                          <a:latin typeface="Calibri" panose="020F0502020204030204" pitchFamily="34" charset="0"/>
                        </a:rPr>
                        <a:t> Solar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36,000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11,616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11,952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802599256"/>
                  </a:ext>
                </a:extLst>
              </a:tr>
              <a:tr h="190500">
                <a:tc>
                  <a:txBody>
                    <a:bodyPr/>
                    <a:lstStyle/>
                    <a:p>
                      <a:pPr algn="ctr" fontAlgn="b"/>
                      <a:r>
                        <a:rPr lang="en-US" sz="1100" b="0" i="0" u="none" strike="noStrike" dirty="0">
                          <a:solidFill>
                            <a:srgbClr val="000000"/>
                          </a:solidFill>
                          <a:effectLst/>
                          <a:latin typeface="Calibri" panose="020F0502020204030204" pitchFamily="34" charset="0"/>
                        </a:rPr>
                        <a:t> Storage -2hr</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9,000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7,454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6,373 </a:t>
                      </a:r>
                    </a:p>
                  </a:txBody>
                  <a:tcPr marL="9525" marR="9525" marT="9525" marB="0" anchor="ctr">
                    <a:lnL>
                      <a:noFill/>
                    </a:lnL>
                    <a:lnR>
                      <a:noFill/>
                    </a:lnR>
                    <a:lnT>
                      <a:noFill/>
                    </a:lnT>
                    <a:lnB>
                      <a:noFill/>
                    </a:lnB>
                  </a:tcPr>
                </a:tc>
                <a:extLst>
                  <a:ext uri="{0D108BD9-81ED-4DB2-BD59-A6C34878D82A}">
                    <a16:rowId xmlns:a16="http://schemas.microsoft.com/office/drawing/2014/main" val="3855340979"/>
                  </a:ext>
                </a:extLst>
              </a:tr>
              <a:tr h="190500">
                <a:tc>
                  <a:txBody>
                    <a:bodyPr/>
                    <a:lstStyle/>
                    <a:p>
                      <a:pPr algn="ctr" fontAlgn="b"/>
                      <a:r>
                        <a:rPr lang="en-US" sz="1100" b="0" i="0" u="none" strike="noStrike">
                          <a:solidFill>
                            <a:srgbClr val="000000"/>
                          </a:solidFill>
                          <a:effectLst/>
                          <a:latin typeface="Calibri" panose="020F0502020204030204" pitchFamily="34" charset="0"/>
                        </a:rPr>
                        <a:t> Wind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45,000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6,719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7,464 </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380886286"/>
                  </a:ext>
                </a:extLst>
              </a:tr>
              <a:tr h="190500">
                <a:tc>
                  <a:txBody>
                    <a:bodyPr/>
                    <a:lstStyle/>
                    <a:p>
                      <a:pPr algn="ctr" fontAlgn="b"/>
                      <a:r>
                        <a:rPr lang="en-US" sz="1100" b="0" i="0" u="none" strike="noStrike">
                          <a:solidFill>
                            <a:srgbClr val="000000"/>
                          </a:solidFill>
                          <a:effectLst/>
                          <a:latin typeface="Calibri" panose="020F0502020204030204" pitchFamily="34" charset="0"/>
                        </a:rPr>
                        <a:t> Porfolio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90,000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25,789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25,789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72072"/>
                  </a:ext>
                </a:extLst>
              </a:tr>
            </a:tbl>
          </a:graphicData>
        </a:graphic>
      </p:graphicFrame>
      <p:sp>
        <p:nvSpPr>
          <p:cNvPr id="6" name="TextBox 5">
            <a:extLst>
              <a:ext uri="{FF2B5EF4-FFF2-40B4-BE49-F238E27FC236}">
                <a16:creationId xmlns:a16="http://schemas.microsoft.com/office/drawing/2014/main" id="{2B47A6E7-B083-EA34-9187-21F19714A047}"/>
              </a:ext>
            </a:extLst>
          </p:cNvPr>
          <p:cNvSpPr txBox="1"/>
          <p:nvPr/>
        </p:nvSpPr>
        <p:spPr>
          <a:xfrm>
            <a:off x="176846" y="1208722"/>
            <a:ext cx="2674572" cy="286232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1800" b="1" dirty="0"/>
              <a:t>Delta method calculations for distinct portfolios in 500 MW steps</a:t>
            </a:r>
          </a:p>
          <a:p>
            <a:pPr marL="342900" indent="-342900">
              <a:buClr>
                <a:schemeClr val="accent1"/>
              </a:buClr>
              <a:buFont typeface="Wingdings" panose="05000000000000000000" pitchFamily="2" charset="2"/>
              <a:buChar char="§"/>
            </a:pPr>
            <a:r>
              <a:rPr lang="en-US" sz="1800" b="1" dirty="0"/>
              <a:t>Only utilizing first-in and last-in ELCC produces unrealistic movement as portfolio grows</a:t>
            </a:r>
          </a:p>
        </p:txBody>
      </p:sp>
    </p:spTree>
    <p:extLst>
      <p:ext uri="{BB962C8B-B14F-4D97-AF65-F5344CB8AC3E}">
        <p14:creationId xmlns:p14="http://schemas.microsoft.com/office/powerpoint/2010/main" val="2421429681"/>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9D5B-6F9B-E075-1DFC-AF42C4E5DD1E}"/>
              </a:ext>
            </a:extLst>
          </p:cNvPr>
          <p:cNvPicPr>
            <a:picLocks noChangeAspect="1"/>
          </p:cNvPicPr>
          <p:nvPr/>
        </p:nvPicPr>
        <p:blipFill>
          <a:blip r:embed="rId2"/>
          <a:stretch>
            <a:fillRect/>
          </a:stretch>
        </p:blipFill>
        <p:spPr>
          <a:xfrm>
            <a:off x="2928582" y="1364363"/>
            <a:ext cx="6215418" cy="4129274"/>
          </a:xfrm>
          <a:prstGeom prst="rect">
            <a:avLst/>
          </a:prstGeom>
        </p:spPr>
      </p:pic>
      <p:sp>
        <p:nvSpPr>
          <p:cNvPr id="5" name="Title 1">
            <a:extLst>
              <a:ext uri="{FF2B5EF4-FFF2-40B4-BE49-F238E27FC236}">
                <a16:creationId xmlns:a16="http://schemas.microsoft.com/office/drawing/2014/main" id="{11149971-CC36-E91B-8996-2E8FFD6A22FF}"/>
              </a:ext>
            </a:extLst>
          </p:cNvPr>
          <p:cNvSpPr>
            <a:spLocks noGrp="1"/>
          </p:cNvSpPr>
          <p:nvPr>
            <p:ph type="title"/>
          </p:nvPr>
        </p:nvSpPr>
        <p:spPr/>
        <p:txBody>
          <a:bodyPr/>
          <a:lstStyle/>
          <a:p>
            <a:r>
              <a:rPr lang="en-US" dirty="0"/>
              <a:t>Winter Resource Level Allocation - Delta Method</a:t>
            </a:r>
          </a:p>
        </p:txBody>
      </p:sp>
      <p:sp>
        <p:nvSpPr>
          <p:cNvPr id="9" name="TextBox 8">
            <a:extLst>
              <a:ext uri="{FF2B5EF4-FFF2-40B4-BE49-F238E27FC236}">
                <a16:creationId xmlns:a16="http://schemas.microsoft.com/office/drawing/2014/main" id="{55F55981-B36A-59BF-D968-97747B4A45AC}"/>
              </a:ext>
            </a:extLst>
          </p:cNvPr>
          <p:cNvSpPr txBox="1"/>
          <p:nvPr/>
        </p:nvSpPr>
        <p:spPr>
          <a:xfrm>
            <a:off x="119618" y="1193130"/>
            <a:ext cx="2694740" cy="2862322"/>
          </a:xfrm>
          <a:prstGeom prst="rect">
            <a:avLst/>
          </a:prstGeom>
          <a:noFill/>
        </p:spPr>
        <p:txBody>
          <a:bodyPr wrap="square">
            <a:spAutoFit/>
          </a:bodyPr>
          <a:lstStyle/>
          <a:p>
            <a:pPr marL="342900" indent="-342900">
              <a:buClr>
                <a:schemeClr val="accent1"/>
              </a:buClr>
              <a:buFont typeface="Wingdings" panose="05000000000000000000" pitchFamily="2" charset="2"/>
              <a:buChar char="§"/>
            </a:pPr>
            <a:r>
              <a:rPr lang="en-US" sz="1800" b="1" dirty="0"/>
              <a:t>Delta method calculations for distinct portfolios in 500 MW steps</a:t>
            </a:r>
          </a:p>
          <a:p>
            <a:pPr marL="342900" indent="-342900">
              <a:buClr>
                <a:schemeClr val="accent1"/>
              </a:buClr>
              <a:buFont typeface="Wingdings" panose="05000000000000000000" pitchFamily="2" charset="2"/>
              <a:buChar char="§"/>
            </a:pPr>
            <a:r>
              <a:rPr lang="en-US" sz="1800" b="1" dirty="0"/>
              <a:t>Only utilizing first-in and last-in ELCC produces unrealistic movement as portfolio grows</a:t>
            </a:r>
          </a:p>
        </p:txBody>
      </p:sp>
      <p:graphicFrame>
        <p:nvGraphicFramePr>
          <p:cNvPr id="10" name="Table 9">
            <a:extLst>
              <a:ext uri="{FF2B5EF4-FFF2-40B4-BE49-F238E27FC236}">
                <a16:creationId xmlns:a16="http://schemas.microsoft.com/office/drawing/2014/main" id="{E74C5E36-E6EE-CDED-B0A3-3ADF4CD3A63F}"/>
              </a:ext>
            </a:extLst>
          </p:cNvPr>
          <p:cNvGraphicFramePr>
            <a:graphicFrameLocks noGrp="1"/>
          </p:cNvGraphicFramePr>
          <p:nvPr>
            <p:extLst>
              <p:ext uri="{D42A27DB-BD31-4B8C-83A1-F6EECF244321}">
                <p14:modId xmlns:p14="http://schemas.microsoft.com/office/powerpoint/2010/main" val="4178328694"/>
              </p:ext>
            </p:extLst>
          </p:nvPr>
        </p:nvGraphicFramePr>
        <p:xfrm>
          <a:off x="148052" y="4370402"/>
          <a:ext cx="3035300" cy="1760220"/>
        </p:xfrm>
        <a:graphic>
          <a:graphicData uri="http://schemas.openxmlformats.org/drawingml/2006/table">
            <a:tbl>
              <a:tblPr/>
              <a:tblGrid>
                <a:gridCol w="837770">
                  <a:extLst>
                    <a:ext uri="{9D8B030D-6E8A-4147-A177-3AD203B41FA5}">
                      <a16:colId xmlns:a16="http://schemas.microsoft.com/office/drawing/2014/main" val="1705712848"/>
                    </a:ext>
                  </a:extLst>
                </a:gridCol>
                <a:gridCol w="649749">
                  <a:extLst>
                    <a:ext uri="{9D8B030D-6E8A-4147-A177-3AD203B41FA5}">
                      <a16:colId xmlns:a16="http://schemas.microsoft.com/office/drawing/2014/main" val="1627273084"/>
                    </a:ext>
                  </a:extLst>
                </a:gridCol>
                <a:gridCol w="723144">
                  <a:extLst>
                    <a:ext uri="{9D8B030D-6E8A-4147-A177-3AD203B41FA5}">
                      <a16:colId xmlns:a16="http://schemas.microsoft.com/office/drawing/2014/main" val="3607104681"/>
                    </a:ext>
                  </a:extLst>
                </a:gridCol>
                <a:gridCol w="824637">
                  <a:extLst>
                    <a:ext uri="{9D8B030D-6E8A-4147-A177-3AD203B41FA5}">
                      <a16:colId xmlns:a16="http://schemas.microsoft.com/office/drawing/2014/main" val="1075721900"/>
                    </a:ext>
                  </a:extLst>
                </a:gridCol>
              </a:tblGrid>
              <a:tr h="381000">
                <a:tc>
                  <a:txBody>
                    <a:bodyPr/>
                    <a:lstStyle/>
                    <a:p>
                      <a:pPr algn="ctr" fontAlgn="b"/>
                      <a:r>
                        <a:rPr lang="en-US" sz="1100" b="1" i="0" u="none" strike="noStrike" dirty="0">
                          <a:solidFill>
                            <a:srgbClr val="000000"/>
                          </a:solidFill>
                          <a:effectLst/>
                          <a:latin typeface="Calibri" panose="020F0502020204030204" pitchFamily="34" charset="0"/>
                        </a:rPr>
                        <a:t> Resource Class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Installed Cap (MW)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Delta Allocation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Integration Allocation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01303"/>
                  </a:ext>
                </a:extLst>
              </a:tr>
              <a:tr h="190500">
                <a:tc>
                  <a:txBody>
                    <a:bodyPr/>
                    <a:lstStyle/>
                    <a:p>
                      <a:pPr algn="ctr" fontAlgn="b"/>
                      <a:r>
                        <a:rPr lang="en-US" sz="1100" b="0" i="0" u="none" strike="noStrike" dirty="0">
                          <a:solidFill>
                            <a:srgbClr val="000000"/>
                          </a:solidFill>
                          <a:effectLst/>
                          <a:latin typeface="Calibri" panose="020F0502020204030204" pitchFamily="34" charset="0"/>
                        </a:rPr>
                        <a:t> Solar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          36,000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2,482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2,396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8256930"/>
                  </a:ext>
                </a:extLst>
              </a:tr>
              <a:tr h="190500">
                <a:tc>
                  <a:txBody>
                    <a:bodyPr/>
                    <a:lstStyle/>
                    <a:p>
                      <a:pPr algn="ctr" fontAlgn="b"/>
                      <a:r>
                        <a:rPr lang="en-US" sz="1100" b="0" i="0" u="none" strike="noStrike" dirty="0">
                          <a:solidFill>
                            <a:srgbClr val="000000"/>
                          </a:solidFill>
                          <a:effectLst/>
                          <a:latin typeface="Calibri" panose="020F0502020204030204" pitchFamily="34" charset="0"/>
                        </a:rPr>
                        <a:t> Storage-2hr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             9,000 </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3,661 </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4,685 </a:t>
                      </a:r>
                    </a:p>
                  </a:txBody>
                  <a:tcPr marL="9525" marR="9525" marT="9525" marB="0" anchor="ctr">
                    <a:lnL>
                      <a:noFill/>
                    </a:lnL>
                    <a:lnR>
                      <a:noFill/>
                    </a:lnR>
                    <a:lnT>
                      <a:noFill/>
                    </a:lnT>
                    <a:lnB>
                      <a:noFill/>
                    </a:lnB>
                  </a:tcPr>
                </a:tc>
                <a:extLst>
                  <a:ext uri="{0D108BD9-81ED-4DB2-BD59-A6C34878D82A}">
                    <a16:rowId xmlns:a16="http://schemas.microsoft.com/office/drawing/2014/main" val="2839867548"/>
                  </a:ext>
                </a:extLst>
              </a:tr>
              <a:tr h="318373">
                <a:tc>
                  <a:txBody>
                    <a:bodyPr/>
                    <a:lstStyle/>
                    <a:p>
                      <a:pPr algn="ctr" fontAlgn="b"/>
                      <a:r>
                        <a:rPr lang="en-US" sz="1100" b="0" i="0" u="none" strike="noStrike">
                          <a:solidFill>
                            <a:srgbClr val="000000"/>
                          </a:solidFill>
                          <a:effectLst/>
                          <a:latin typeface="Calibri" panose="020F0502020204030204" pitchFamily="34" charset="0"/>
                        </a:rPr>
                        <a:t> Wind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          45,000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8,577 </a:t>
                      </a:r>
                    </a:p>
                  </a:txBody>
                  <a:tcPr marL="9525" marR="9525" marT="9525" marB="0" anchor="ctr">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7,640 </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688725102"/>
                  </a:ext>
                </a:extLst>
              </a:tr>
              <a:tr h="190500">
                <a:tc>
                  <a:txBody>
                    <a:bodyPr/>
                    <a:lstStyle/>
                    <a:p>
                      <a:pPr algn="ctr" fontAlgn="b"/>
                      <a:r>
                        <a:rPr lang="en-US" sz="1100" b="0" i="0" u="none" strike="noStrike">
                          <a:solidFill>
                            <a:srgbClr val="000000"/>
                          </a:solidFill>
                          <a:effectLst/>
                          <a:latin typeface="Calibri" panose="020F0502020204030204" pitchFamily="34" charset="0"/>
                        </a:rPr>
                        <a:t> Porfolio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90,000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14,721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14,721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53621"/>
                  </a:ext>
                </a:extLst>
              </a:tr>
            </a:tbl>
          </a:graphicData>
        </a:graphic>
      </p:graphicFrame>
    </p:spTree>
    <p:extLst>
      <p:ext uri="{BB962C8B-B14F-4D97-AF65-F5344CB8AC3E}">
        <p14:creationId xmlns:p14="http://schemas.microsoft.com/office/powerpoint/2010/main" val="3215933733"/>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798A-B100-FE63-6D8B-900F87C79067}"/>
              </a:ext>
            </a:extLst>
          </p:cNvPr>
          <p:cNvSpPr>
            <a:spLocks noGrp="1"/>
          </p:cNvSpPr>
          <p:nvPr>
            <p:ph type="title"/>
          </p:nvPr>
        </p:nvSpPr>
        <p:spPr>
          <a:xfrm>
            <a:off x="159389" y="283174"/>
            <a:ext cx="8984609" cy="600075"/>
          </a:xfrm>
        </p:spPr>
        <p:txBody>
          <a:bodyPr/>
          <a:lstStyle/>
          <a:p>
            <a:r>
              <a:rPr lang="en-US" dirty="0"/>
              <a:t>Average Load and Solar Daily Shapes during top 5% of Summer Gross Daily Load Peaks</a:t>
            </a:r>
          </a:p>
        </p:txBody>
      </p:sp>
      <p:pic>
        <p:nvPicPr>
          <p:cNvPr id="5" name="Picture 4">
            <a:extLst>
              <a:ext uri="{FF2B5EF4-FFF2-40B4-BE49-F238E27FC236}">
                <a16:creationId xmlns:a16="http://schemas.microsoft.com/office/drawing/2014/main" id="{0D3EE837-D251-D617-C141-93831484847F}"/>
              </a:ext>
            </a:extLst>
          </p:cNvPr>
          <p:cNvPicPr>
            <a:picLocks noChangeAspect="1"/>
          </p:cNvPicPr>
          <p:nvPr/>
        </p:nvPicPr>
        <p:blipFill>
          <a:blip r:embed="rId2"/>
          <a:stretch>
            <a:fillRect/>
          </a:stretch>
        </p:blipFill>
        <p:spPr>
          <a:xfrm>
            <a:off x="1588189" y="1722146"/>
            <a:ext cx="6127011" cy="3883489"/>
          </a:xfrm>
          <a:prstGeom prst="rect">
            <a:avLst/>
          </a:prstGeom>
        </p:spPr>
      </p:pic>
    </p:spTree>
    <p:extLst>
      <p:ext uri="{BB962C8B-B14F-4D97-AF65-F5344CB8AC3E}">
        <p14:creationId xmlns:p14="http://schemas.microsoft.com/office/powerpoint/2010/main" val="3632682102"/>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3706B-4351-E8B4-3048-50697F4FD5FE}"/>
              </a:ext>
            </a:extLst>
          </p:cNvPr>
          <p:cNvPicPr>
            <a:picLocks noChangeAspect="1"/>
          </p:cNvPicPr>
          <p:nvPr/>
        </p:nvPicPr>
        <p:blipFill>
          <a:blip r:embed="rId2"/>
          <a:stretch>
            <a:fillRect/>
          </a:stretch>
        </p:blipFill>
        <p:spPr>
          <a:xfrm>
            <a:off x="1508494" y="1487255"/>
            <a:ext cx="6127011" cy="3883489"/>
          </a:xfrm>
          <a:prstGeom prst="rect">
            <a:avLst/>
          </a:prstGeom>
        </p:spPr>
      </p:pic>
      <p:sp>
        <p:nvSpPr>
          <p:cNvPr id="7" name="Title 1">
            <a:extLst>
              <a:ext uri="{FF2B5EF4-FFF2-40B4-BE49-F238E27FC236}">
                <a16:creationId xmlns:a16="http://schemas.microsoft.com/office/drawing/2014/main" id="{69922978-B8A1-BAF5-41EF-CF2B00AAB814}"/>
              </a:ext>
            </a:extLst>
          </p:cNvPr>
          <p:cNvSpPr>
            <a:spLocks noGrp="1"/>
          </p:cNvSpPr>
          <p:nvPr>
            <p:ph type="title"/>
          </p:nvPr>
        </p:nvSpPr>
        <p:spPr>
          <a:xfrm>
            <a:off x="159389" y="283174"/>
            <a:ext cx="8984609" cy="600075"/>
          </a:xfrm>
        </p:spPr>
        <p:txBody>
          <a:bodyPr/>
          <a:lstStyle/>
          <a:p>
            <a:r>
              <a:rPr lang="en-US" dirty="0"/>
              <a:t>Average Load and Wind Daily Shapes during top 5% of Summer Gross Daily Load Peaks</a:t>
            </a:r>
          </a:p>
        </p:txBody>
      </p:sp>
    </p:spTree>
    <p:extLst>
      <p:ext uri="{BB962C8B-B14F-4D97-AF65-F5344CB8AC3E}">
        <p14:creationId xmlns:p14="http://schemas.microsoft.com/office/powerpoint/2010/main" val="2706091809"/>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ED4B02-616D-C1D3-9DCC-F74ED1E85D33}"/>
              </a:ext>
            </a:extLst>
          </p:cNvPr>
          <p:cNvSpPr>
            <a:spLocks noGrp="1"/>
          </p:cNvSpPr>
          <p:nvPr>
            <p:ph type="title"/>
          </p:nvPr>
        </p:nvSpPr>
        <p:spPr>
          <a:xfrm>
            <a:off x="159389" y="283174"/>
            <a:ext cx="8984609" cy="600075"/>
          </a:xfrm>
        </p:spPr>
        <p:txBody>
          <a:bodyPr/>
          <a:lstStyle/>
          <a:p>
            <a:r>
              <a:rPr lang="en-US" dirty="0"/>
              <a:t>Average Load and Wind Daily Shapes during top 5% of Winter Gross Daily Load Peaks</a:t>
            </a:r>
          </a:p>
        </p:txBody>
      </p:sp>
      <p:pic>
        <p:nvPicPr>
          <p:cNvPr id="3" name="Picture 2">
            <a:extLst>
              <a:ext uri="{FF2B5EF4-FFF2-40B4-BE49-F238E27FC236}">
                <a16:creationId xmlns:a16="http://schemas.microsoft.com/office/drawing/2014/main" id="{CE7EC61C-6302-1D44-E1A9-913F57296D0C}"/>
              </a:ext>
            </a:extLst>
          </p:cNvPr>
          <p:cNvPicPr>
            <a:picLocks noChangeAspect="1"/>
          </p:cNvPicPr>
          <p:nvPr/>
        </p:nvPicPr>
        <p:blipFill>
          <a:blip r:embed="rId2"/>
          <a:stretch>
            <a:fillRect/>
          </a:stretch>
        </p:blipFill>
        <p:spPr>
          <a:xfrm>
            <a:off x="1508494" y="1490304"/>
            <a:ext cx="6127011" cy="3877392"/>
          </a:xfrm>
          <a:prstGeom prst="rect">
            <a:avLst/>
          </a:prstGeom>
        </p:spPr>
      </p:pic>
    </p:spTree>
    <p:extLst>
      <p:ext uri="{BB962C8B-B14F-4D97-AF65-F5344CB8AC3E}">
        <p14:creationId xmlns:p14="http://schemas.microsoft.com/office/powerpoint/2010/main" val="2744700452"/>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06E68E-298B-F5E7-7B71-BEFDDD66B2A1}"/>
              </a:ext>
            </a:extLst>
          </p:cNvPr>
          <p:cNvSpPr>
            <a:spLocks noGrp="1"/>
          </p:cNvSpPr>
          <p:nvPr>
            <p:ph type="title"/>
          </p:nvPr>
        </p:nvSpPr>
        <p:spPr>
          <a:xfrm>
            <a:off x="159389" y="283174"/>
            <a:ext cx="8984609" cy="600075"/>
          </a:xfrm>
        </p:spPr>
        <p:txBody>
          <a:bodyPr/>
          <a:lstStyle/>
          <a:p>
            <a:r>
              <a:rPr lang="en-US" dirty="0"/>
              <a:t>Average Load and Wind Daily Shapes during top 5% of Winter Gross Daily Load Peaks</a:t>
            </a:r>
          </a:p>
        </p:txBody>
      </p:sp>
      <p:pic>
        <p:nvPicPr>
          <p:cNvPr id="2" name="Picture 1">
            <a:extLst>
              <a:ext uri="{FF2B5EF4-FFF2-40B4-BE49-F238E27FC236}">
                <a16:creationId xmlns:a16="http://schemas.microsoft.com/office/drawing/2014/main" id="{812A83BE-8D11-A875-6335-EF6F8DC2AAAE}"/>
              </a:ext>
            </a:extLst>
          </p:cNvPr>
          <p:cNvPicPr>
            <a:picLocks noChangeAspect="1"/>
          </p:cNvPicPr>
          <p:nvPr/>
        </p:nvPicPr>
        <p:blipFill>
          <a:blip r:embed="rId2"/>
          <a:stretch>
            <a:fillRect/>
          </a:stretch>
        </p:blipFill>
        <p:spPr>
          <a:xfrm>
            <a:off x="1508494" y="1487255"/>
            <a:ext cx="6127011" cy="3883489"/>
          </a:xfrm>
          <a:prstGeom prst="rect">
            <a:avLst/>
          </a:prstGeom>
        </p:spPr>
      </p:pic>
    </p:spTree>
    <p:extLst>
      <p:ext uri="{BB962C8B-B14F-4D97-AF65-F5344CB8AC3E}">
        <p14:creationId xmlns:p14="http://schemas.microsoft.com/office/powerpoint/2010/main" val="119962187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4FB-4C1E-D488-2C84-9A2A60BACEC4}"/>
              </a:ext>
            </a:extLst>
          </p:cNvPr>
          <p:cNvSpPr>
            <a:spLocks noGrp="1"/>
          </p:cNvSpPr>
          <p:nvPr>
            <p:ph type="title"/>
          </p:nvPr>
        </p:nvSpPr>
        <p:spPr/>
        <p:txBody>
          <a:bodyPr/>
          <a:lstStyle/>
          <a:p>
            <a:r>
              <a:rPr lang="en-US" dirty="0"/>
              <a:t>2026 Perfect Capacity Results</a:t>
            </a:r>
          </a:p>
        </p:txBody>
      </p:sp>
      <p:sp>
        <p:nvSpPr>
          <p:cNvPr id="9" name="Content Placeholder 2">
            <a:extLst>
              <a:ext uri="{FF2B5EF4-FFF2-40B4-BE49-F238E27FC236}">
                <a16:creationId xmlns:a16="http://schemas.microsoft.com/office/drawing/2014/main" id="{4DD78BB4-2215-2ECD-2E58-16B7583BBA4E}"/>
              </a:ext>
            </a:extLst>
          </p:cNvPr>
          <p:cNvSpPr>
            <a:spLocks noGrp="1"/>
          </p:cNvSpPr>
          <p:nvPr>
            <p:ph idx="1"/>
          </p:nvPr>
        </p:nvSpPr>
        <p:spPr>
          <a:xfrm>
            <a:off x="75501" y="5469622"/>
            <a:ext cx="9068499" cy="401668"/>
          </a:xfrm>
        </p:spPr>
        <p:txBody>
          <a:bodyPr/>
          <a:lstStyle/>
          <a:p>
            <a:r>
              <a:rPr lang="en-US" sz="1600" dirty="0"/>
              <a:t>ERCOT Aggregate measures LOLE when any one or more regions sheds firm load. In a constrained scenario, load shed can occur in different days in different zones resulting in an aggregate LOLE &gt; 0.1.</a:t>
            </a:r>
            <a:endParaRPr lang="en-US" sz="1600" b="1" dirty="0"/>
          </a:p>
        </p:txBody>
      </p:sp>
      <p:graphicFrame>
        <p:nvGraphicFramePr>
          <p:cNvPr id="7" name="Table 7">
            <a:extLst>
              <a:ext uri="{FF2B5EF4-FFF2-40B4-BE49-F238E27FC236}">
                <a16:creationId xmlns:a16="http://schemas.microsoft.com/office/drawing/2014/main" id="{99EF6496-0D51-8808-3430-66B50D6725A7}"/>
              </a:ext>
            </a:extLst>
          </p:cNvPr>
          <p:cNvGraphicFramePr>
            <a:graphicFrameLocks noGrp="1"/>
          </p:cNvGraphicFramePr>
          <p:nvPr/>
        </p:nvGraphicFramePr>
        <p:xfrm>
          <a:off x="6633317" y="1826284"/>
          <a:ext cx="2448330" cy="20116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508137085"/>
                    </a:ext>
                  </a:extLst>
                </a:gridCol>
                <a:gridCol w="1351050">
                  <a:extLst>
                    <a:ext uri="{9D8B030D-6E8A-4147-A177-3AD203B41FA5}">
                      <a16:colId xmlns:a16="http://schemas.microsoft.com/office/drawing/2014/main" val="4085039501"/>
                    </a:ext>
                  </a:extLst>
                </a:gridCol>
              </a:tblGrid>
              <a:tr h="321567">
                <a:tc>
                  <a:txBody>
                    <a:bodyPr/>
                    <a:lstStyle/>
                    <a:p>
                      <a:pPr algn="ctr"/>
                      <a:r>
                        <a:rPr lang="en-US" sz="1200" dirty="0">
                          <a:solidFill>
                            <a:schemeClr val="accent4"/>
                          </a:solidFill>
                          <a:latin typeface="Calibri" panose="020F0502020204030204" pitchFamily="34" charset="0"/>
                          <a:cs typeface="Calibri" panose="020F0502020204030204" pitchFamily="34" charset="0"/>
                        </a:rPr>
                        <a:t>Region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Perfect Capacity Addition/Removal</a:t>
                      </a:r>
                    </a:p>
                    <a:p>
                      <a:pPr algn="ctr"/>
                      <a:r>
                        <a:rPr lang="en-US" sz="1200" dirty="0">
                          <a:solidFill>
                            <a:schemeClr val="accent4"/>
                          </a:solidFill>
                          <a:latin typeface="Calibri" panose="020F0502020204030204" pitchFamily="34" charset="0"/>
                          <a:cs typeface="Calibri" panose="020F0502020204030204" pitchFamily="34" charset="0"/>
                        </a:rPr>
                        <a:t>(MW)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468271"/>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Dallas</a:t>
                      </a:r>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3,500</a:t>
                      </a:r>
                    </a:p>
                  </a:txBody>
                  <a:tcPr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69610534"/>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Houston</a:t>
                      </a:r>
                    </a:p>
                  </a:txBody>
                  <a:tcPr anchor="ctr">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625</a:t>
                      </a:r>
                    </a:p>
                  </a:txBody>
                  <a:tcPr anchor="ctr">
                    <a:noFill/>
                  </a:tcPr>
                </a:tc>
                <a:extLst>
                  <a:ext uri="{0D108BD9-81ED-4DB2-BD59-A6C34878D82A}">
                    <a16:rowId xmlns:a16="http://schemas.microsoft.com/office/drawing/2014/main" val="3530280815"/>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Rest of System</a:t>
                      </a:r>
                    </a:p>
                  </a:txBody>
                  <a:tcPr anchor="ctr">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-700</a:t>
                      </a:r>
                    </a:p>
                  </a:txBody>
                  <a:tcPr anchor="ctr">
                    <a:solidFill>
                      <a:schemeClr val="bg1">
                        <a:lumMod val="85000"/>
                      </a:schemeClr>
                    </a:solidFill>
                  </a:tcPr>
                </a:tc>
                <a:extLst>
                  <a:ext uri="{0D108BD9-81ED-4DB2-BD59-A6C34878D82A}">
                    <a16:rowId xmlns:a16="http://schemas.microsoft.com/office/drawing/2014/main" val="1720870206"/>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Valley</a:t>
                      </a:r>
                    </a:p>
                  </a:txBody>
                  <a:tcPr anchor="ctr">
                    <a:no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500</a:t>
                      </a:r>
                    </a:p>
                  </a:txBody>
                  <a:tcPr anchor="ctr">
                    <a:noFill/>
                  </a:tcPr>
                </a:tc>
                <a:extLst>
                  <a:ext uri="{0D108BD9-81ED-4DB2-BD59-A6C34878D82A}">
                    <a16:rowId xmlns:a16="http://schemas.microsoft.com/office/drawing/2014/main" val="1729114834"/>
                  </a:ext>
                </a:extLst>
              </a:tr>
              <a:tr h="137815">
                <a:tc>
                  <a:txBody>
                    <a:bodyPr/>
                    <a:lstStyle/>
                    <a:p>
                      <a:pPr algn="ctr"/>
                      <a:r>
                        <a:rPr lang="en-US" sz="1200" dirty="0">
                          <a:solidFill>
                            <a:schemeClr val="accent4"/>
                          </a:solidFill>
                          <a:latin typeface="Calibri" panose="020F0502020204030204" pitchFamily="34" charset="0"/>
                          <a:cs typeface="Calibri" panose="020F0502020204030204" pitchFamily="34" charset="0"/>
                        </a:rPr>
                        <a:t>West</a:t>
                      </a:r>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accent4"/>
                          </a:solidFill>
                          <a:latin typeface="Calibri" panose="020F0502020204030204" pitchFamily="34" charset="0"/>
                          <a:cs typeface="Calibri" panose="020F0502020204030204" pitchFamily="34" charset="0"/>
                        </a:rPr>
                        <a:t>-500</a:t>
                      </a:r>
                    </a:p>
                  </a:txBody>
                  <a:tcPr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6470991"/>
                  </a:ext>
                </a:extLst>
              </a:tr>
            </a:tbl>
          </a:graphicData>
        </a:graphic>
      </p:graphicFrame>
      <p:pic>
        <p:nvPicPr>
          <p:cNvPr id="4" name="Picture 3">
            <a:extLst>
              <a:ext uri="{FF2B5EF4-FFF2-40B4-BE49-F238E27FC236}">
                <a16:creationId xmlns:a16="http://schemas.microsoft.com/office/drawing/2014/main" id="{8AA17BE4-8722-6ACE-911E-D85A3F0EE863}"/>
              </a:ext>
            </a:extLst>
          </p:cNvPr>
          <p:cNvPicPr>
            <a:picLocks noChangeAspect="1"/>
          </p:cNvPicPr>
          <p:nvPr/>
        </p:nvPicPr>
        <p:blipFill>
          <a:blip r:embed="rId2"/>
          <a:stretch>
            <a:fillRect/>
          </a:stretch>
        </p:blipFill>
        <p:spPr>
          <a:xfrm>
            <a:off x="-1" y="1078482"/>
            <a:ext cx="6633317" cy="4317966"/>
          </a:xfrm>
          <a:prstGeom prst="rect">
            <a:avLst/>
          </a:prstGeom>
        </p:spPr>
      </p:pic>
    </p:spTree>
    <p:extLst>
      <p:ext uri="{BB962C8B-B14F-4D97-AF65-F5344CB8AC3E}">
        <p14:creationId xmlns:p14="http://schemas.microsoft.com/office/powerpoint/2010/main" val="24695417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F3A-BFB3-E3EB-5E77-42E4081BFACC}"/>
              </a:ext>
            </a:extLst>
          </p:cNvPr>
          <p:cNvSpPr>
            <a:spLocks noGrp="1"/>
          </p:cNvSpPr>
          <p:nvPr>
            <p:ph type="title"/>
          </p:nvPr>
        </p:nvSpPr>
        <p:spPr/>
        <p:txBody>
          <a:bodyPr/>
          <a:lstStyle/>
          <a:p>
            <a:r>
              <a:rPr lang="en-US" dirty="0"/>
              <a:t>2026 Transmission Capability Results</a:t>
            </a:r>
          </a:p>
        </p:txBody>
      </p:sp>
      <p:pic>
        <p:nvPicPr>
          <p:cNvPr id="3" name="Picture 2">
            <a:extLst>
              <a:ext uri="{FF2B5EF4-FFF2-40B4-BE49-F238E27FC236}">
                <a16:creationId xmlns:a16="http://schemas.microsoft.com/office/drawing/2014/main" id="{832337D3-820F-402F-83EE-448649021498}"/>
              </a:ext>
            </a:extLst>
          </p:cNvPr>
          <p:cNvPicPr>
            <a:picLocks noChangeAspect="1"/>
          </p:cNvPicPr>
          <p:nvPr/>
        </p:nvPicPr>
        <p:blipFill>
          <a:blip r:embed="rId2"/>
          <a:stretch>
            <a:fillRect/>
          </a:stretch>
        </p:blipFill>
        <p:spPr>
          <a:xfrm>
            <a:off x="462940" y="1337891"/>
            <a:ext cx="8218120" cy="4182218"/>
          </a:xfrm>
          <a:prstGeom prst="rect">
            <a:avLst/>
          </a:prstGeom>
        </p:spPr>
      </p:pic>
    </p:spTree>
    <p:extLst>
      <p:ext uri="{BB962C8B-B14F-4D97-AF65-F5344CB8AC3E}">
        <p14:creationId xmlns:p14="http://schemas.microsoft.com/office/powerpoint/2010/main" val="2865796565"/>
      </p:ext>
    </p:extLst>
  </p:cSld>
  <p:clrMapOvr>
    <a:masterClrMapping/>
  </p:clrMapOvr>
  <p:transition spd="med">
    <p:fade/>
  </p:transition>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Load">
  <a:themeElements>
    <a:clrScheme name="1_PresentationLoad 5">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fontScheme name="1_PresentationLoa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
      <a:clrScheme name="1_PresentationLoad 2">
        <a:dk1>
          <a:srgbClr val="000000"/>
        </a:dk1>
        <a:lt1>
          <a:srgbClr val="FFFFFF"/>
        </a:lt1>
        <a:dk2>
          <a:srgbClr val="38520E"/>
        </a:dk2>
        <a:lt2>
          <a:srgbClr val="FEA501"/>
        </a:lt2>
        <a:accent1>
          <a:srgbClr val="4C7013"/>
        </a:accent1>
        <a:accent2>
          <a:srgbClr val="6B9B1A"/>
        </a:accent2>
        <a:accent3>
          <a:srgbClr val="FFFFFF"/>
        </a:accent3>
        <a:accent4>
          <a:srgbClr val="000000"/>
        </a:accent4>
        <a:accent5>
          <a:srgbClr val="B2BBAA"/>
        </a:accent5>
        <a:accent6>
          <a:srgbClr val="608C16"/>
        </a:accent6>
        <a:hlink>
          <a:srgbClr val="90BA45"/>
        </a:hlink>
        <a:folHlink>
          <a:srgbClr val="B2CF7D"/>
        </a:folHlink>
      </a:clrScheme>
      <a:clrMap bg1="lt1" tx1="dk1" bg2="lt2" tx2="dk2" accent1="accent1" accent2="accent2" accent3="accent3" accent4="accent4" accent5="accent5" accent6="accent6" hlink="hlink" folHlink="folHlink"/>
    </a:extraClrScheme>
    <a:extraClrScheme>
      <a:clrScheme name="1_PresentationLoad 3">
        <a:dk1>
          <a:srgbClr val="000000"/>
        </a:dk1>
        <a:lt1>
          <a:srgbClr val="FFFFFF"/>
        </a:lt1>
        <a:dk2>
          <a:srgbClr val="920404"/>
        </a:dk2>
        <a:lt2>
          <a:srgbClr val="4C7013"/>
        </a:lt2>
        <a:accent1>
          <a:srgbClr val="E24203"/>
        </a:accent1>
        <a:accent2>
          <a:srgbClr val="FB7303"/>
        </a:accent2>
        <a:accent3>
          <a:srgbClr val="FFFFFF"/>
        </a:accent3>
        <a:accent4>
          <a:srgbClr val="000000"/>
        </a:accent4>
        <a:accent5>
          <a:srgbClr val="EEB0AA"/>
        </a:accent5>
        <a:accent6>
          <a:srgbClr val="E36802"/>
        </a:accent6>
        <a:hlink>
          <a:srgbClr val="FEA501"/>
        </a:hlink>
        <a:folHlink>
          <a:srgbClr val="FEC82E"/>
        </a:folHlink>
      </a:clrScheme>
      <a:clrMap bg1="lt1" tx1="dk1" bg2="lt2" tx2="dk2" accent1="accent1" accent2="accent2" accent3="accent3" accent4="accent4" accent5="accent5" accent6="accent6" hlink="hlink" folHlink="folHlink"/>
    </a:extraClrScheme>
    <a:extraClrScheme>
      <a:clrScheme name="1_PresentationLoad 4">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
      <a:clrScheme name="1_PresentationLoad 5">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
      <a:clrScheme name="1_PresentationLoad 6">
        <a:dk1>
          <a:srgbClr val="FEA501"/>
        </a:dk1>
        <a:lt1>
          <a:srgbClr val="FFFFFF"/>
        </a:lt1>
        <a:dk2>
          <a:srgbClr val="000000"/>
        </a:dk2>
        <a:lt2>
          <a:srgbClr val="38520E"/>
        </a:lt2>
        <a:accent1>
          <a:srgbClr val="4C7013"/>
        </a:accent1>
        <a:accent2>
          <a:srgbClr val="6B9B1A"/>
        </a:accent2>
        <a:accent3>
          <a:srgbClr val="AAAAAA"/>
        </a:accent3>
        <a:accent4>
          <a:srgbClr val="DADADA"/>
        </a:accent4>
        <a:accent5>
          <a:srgbClr val="B2BBAA"/>
        </a:accent5>
        <a:accent6>
          <a:srgbClr val="608C16"/>
        </a:accent6>
        <a:hlink>
          <a:srgbClr val="90BA45"/>
        </a:hlink>
        <a:folHlink>
          <a:srgbClr val="B2CF7D"/>
        </a:folHlink>
      </a:clrScheme>
      <a:clrMap bg1="dk2" tx1="lt1" bg2="dk1" tx2="lt2" accent1="accent1" accent2="accent2" accent3="accent3" accent4="accent4" accent5="accent5" accent6="accent6" hlink="hlink" folHlink="folHlink"/>
    </a:extraClrScheme>
    <a:extraClrScheme>
      <a:clrScheme name="1_PresentationLoad 7">
        <a:dk1>
          <a:srgbClr val="4C7013"/>
        </a:dk1>
        <a:lt1>
          <a:srgbClr val="FFFFFF"/>
        </a:lt1>
        <a:dk2>
          <a:srgbClr val="000000"/>
        </a:dk2>
        <a:lt2>
          <a:srgbClr val="920404"/>
        </a:lt2>
        <a:accent1>
          <a:srgbClr val="E24203"/>
        </a:accent1>
        <a:accent2>
          <a:srgbClr val="FB7303"/>
        </a:accent2>
        <a:accent3>
          <a:srgbClr val="AAAAAA"/>
        </a:accent3>
        <a:accent4>
          <a:srgbClr val="DADADA"/>
        </a:accent4>
        <a:accent5>
          <a:srgbClr val="EEB0AA"/>
        </a:accent5>
        <a:accent6>
          <a:srgbClr val="E36802"/>
        </a:accent6>
        <a:hlink>
          <a:srgbClr val="FEA501"/>
        </a:hlink>
        <a:folHlink>
          <a:srgbClr val="FEC82E"/>
        </a:folHlink>
      </a:clrScheme>
      <a:clrMap bg1="dk2" tx1="lt1" bg2="dk1" tx2="lt2" accent1="accent1" accent2="accent2" accent3="accent3" accent4="accent4" accent5="accent5" accent6="accent6" hlink="hlink" folHlink="folHlink"/>
    </a:extraClrScheme>
    <a:extraClrScheme>
      <a:clrScheme name="1_PresentationLoad 8">
        <a:dk1>
          <a:srgbClr val="4C7013"/>
        </a:dk1>
        <a:lt1>
          <a:srgbClr val="FFFFFF"/>
        </a:lt1>
        <a:dk2>
          <a:srgbClr val="000000"/>
        </a:dk2>
        <a:lt2>
          <a:srgbClr val="920404"/>
        </a:lt2>
        <a:accent1>
          <a:srgbClr val="C40505"/>
        </a:accent1>
        <a:accent2>
          <a:srgbClr val="D03737"/>
        </a:accent2>
        <a:accent3>
          <a:srgbClr val="AAAAAA"/>
        </a:accent3>
        <a:accent4>
          <a:srgbClr val="DADADA"/>
        </a:accent4>
        <a:accent5>
          <a:srgbClr val="DEAAAA"/>
        </a:accent5>
        <a:accent6>
          <a:srgbClr val="BC3131"/>
        </a:accent6>
        <a:hlink>
          <a:srgbClr val="CB7B7B"/>
        </a:hlink>
        <a:folHlink>
          <a:srgbClr val="D2B1B0"/>
        </a:folHlink>
      </a:clrScheme>
      <a:clrMap bg1="dk2" tx1="lt1" bg2="dk1" tx2="lt2" accent1="accent1" accent2="accent2" accent3="accent3" accent4="accent4" accent5="accent5" accent6="accent6" hlink="hlink" folHlink="folHlink"/>
    </a:extraClrScheme>
    <a:extraClrScheme>
      <a:clrScheme name="1_PresentationLoad 9">
        <a:dk1>
          <a:srgbClr val="000000"/>
        </a:dk1>
        <a:lt1>
          <a:srgbClr val="FFFFFF"/>
        </a:lt1>
        <a:dk2>
          <a:srgbClr val="0061B2"/>
        </a:dk2>
        <a:lt2>
          <a:srgbClr val="FEA501"/>
        </a:lt2>
        <a:accent1>
          <a:srgbClr val="737373"/>
        </a:accent1>
        <a:accent2>
          <a:srgbClr val="919191"/>
        </a:accent2>
        <a:accent3>
          <a:srgbClr val="FFFFFF"/>
        </a:accent3>
        <a:accent4>
          <a:srgbClr val="000000"/>
        </a:accent4>
        <a:accent5>
          <a:srgbClr val="BCBCBC"/>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PresentationLoad 10">
        <a:dk1>
          <a:srgbClr val="FEA501"/>
        </a:dk1>
        <a:lt1>
          <a:srgbClr val="FFFFFF"/>
        </a:lt1>
        <a:dk2>
          <a:srgbClr val="000000"/>
        </a:dk2>
        <a:lt2>
          <a:srgbClr val="0061B2"/>
        </a:lt2>
        <a:accent1>
          <a:srgbClr val="737373"/>
        </a:accent1>
        <a:accent2>
          <a:srgbClr val="919191"/>
        </a:accent2>
        <a:accent3>
          <a:srgbClr val="AAAAAA"/>
        </a:accent3>
        <a:accent4>
          <a:srgbClr val="DADADA"/>
        </a:accent4>
        <a:accent5>
          <a:srgbClr val="BCBCBC"/>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190739</TotalTime>
  <Words>5863</Words>
  <Application>Microsoft Office PowerPoint</Application>
  <PresentationFormat>On-screen Show (4:3)</PresentationFormat>
  <Paragraphs>1651</Paragraphs>
  <Slides>77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Cambria Math</vt:lpstr>
      <vt:lpstr>Sylfaen</vt:lpstr>
      <vt:lpstr>Times New Roman</vt:lpstr>
      <vt:lpstr>Wingdings</vt:lpstr>
      <vt:lpstr>PresentationLoad</vt:lpstr>
      <vt:lpstr>1_PresentationLoad</vt:lpstr>
      <vt:lpstr>10/28/2022 ELCC Study Results Discussion</vt:lpstr>
      <vt:lpstr>Zonal Reliability Study</vt:lpstr>
      <vt:lpstr>Background</vt:lpstr>
      <vt:lpstr>Study Topology</vt:lpstr>
      <vt:lpstr>Study Approach</vt:lpstr>
      <vt:lpstr>2023 Perfect Capacity Results</vt:lpstr>
      <vt:lpstr>2023 Transmission Capability Results</vt:lpstr>
      <vt:lpstr>2026 Perfect Capacity Results</vt:lpstr>
      <vt:lpstr>2026 Transmission Capability Results</vt:lpstr>
      <vt:lpstr>ELCC Study</vt:lpstr>
      <vt:lpstr>ELCC Study SERVM Simulations</vt:lpstr>
      <vt:lpstr>Summer ELCC Surface with 0 GW Storage</vt:lpstr>
      <vt:lpstr>Summer ELCC Surface with 6 GW 2-HR Storage</vt:lpstr>
      <vt:lpstr>Summer ELCC Surface with 12 GW 2-HR Storage</vt:lpstr>
      <vt:lpstr>Average vs Marginal ELCC</vt:lpstr>
      <vt:lpstr>Average vs Marginal ELCC</vt:lpstr>
      <vt:lpstr>ELCC Findings Summary</vt:lpstr>
      <vt:lpstr>Summer Solar Marginal ELCCs</vt:lpstr>
      <vt:lpstr>Summer Solar Marginal ELCCs</vt:lpstr>
      <vt:lpstr>Summer Wind Marginal ELCCs</vt:lpstr>
      <vt:lpstr>Summer Wind Marginal ELCCs</vt:lpstr>
      <vt:lpstr>Summer Storage Marginal ELCCs</vt:lpstr>
      <vt:lpstr>Summer Storage Marginal ELCCs</vt:lpstr>
      <vt:lpstr>Summer Storage Marginal ELCCs – Duration Effects</vt:lpstr>
      <vt:lpstr>Delta method</vt:lpstr>
      <vt:lpstr>Integration Method</vt:lpstr>
      <vt:lpstr>Summer Resource Level Allocation – Integration Method</vt:lpstr>
      <vt:lpstr>PowerPoint Presentation</vt:lpstr>
      <vt:lpstr>Winter ELCC Surface with 6 GW 2 HR Storage</vt:lpstr>
      <vt:lpstr>Winter ELCC Surface with 12 GW 2-HR Storage</vt:lpstr>
      <vt:lpstr>Winter Marginal ELCCs</vt:lpstr>
      <vt:lpstr>Winter Resource Level Allocation - Integration Method</vt:lpstr>
      <vt:lpstr>Technology/Location Specific Results</vt:lpstr>
      <vt:lpstr>Solar Technology Allocation by Season</vt:lpstr>
      <vt:lpstr>Wind Technology Allocation by Season</vt:lpstr>
      <vt:lpstr>Resource ELCC by Technology Type (2024 Summer Portfolio)</vt:lpstr>
      <vt:lpstr>Resource ELCC by Technology Type (2024 Winter Portfolio)</vt:lpstr>
      <vt:lpstr>Combinations of Battery Technologies (Example)</vt:lpstr>
      <vt:lpstr>Technology/Location Specific ELCCs</vt:lpstr>
      <vt:lpstr>Gross Load &amp; Net Load Comparison</vt:lpstr>
      <vt:lpstr>Net Load Shape Change as Solar Penetration Increases</vt:lpstr>
      <vt:lpstr>ELCC Study Next Steps</vt:lpstr>
      <vt:lpstr>Appendix</vt:lpstr>
      <vt:lpstr>Zonal Load and Resource Mix - 2023</vt:lpstr>
      <vt:lpstr>Zonal Load and Resource Mix - 2026</vt:lpstr>
      <vt:lpstr>ERCOT Resource Mix for ELCC- 2024</vt:lpstr>
      <vt:lpstr>Overview</vt:lpstr>
      <vt:lpstr>Modeled Interconnection Topology</vt:lpstr>
      <vt:lpstr>Load Modeling Load Forecast Uncertainty and Forward Period</vt:lpstr>
      <vt:lpstr>Generation Resources Fuel Prices</vt:lpstr>
      <vt:lpstr>Generation Resources Conventional Generation Outages</vt:lpstr>
      <vt:lpstr>Generation Resources Conventional Generation Outages</vt:lpstr>
      <vt:lpstr>Generation Resources Conventional Generation Outages – Cold Weather</vt:lpstr>
      <vt:lpstr>Generation Resources Private Use Networks</vt:lpstr>
      <vt:lpstr>Generation Resources Wind and Solar</vt:lpstr>
      <vt:lpstr>Generation Resources Wind and Solar</vt:lpstr>
      <vt:lpstr>Generation Resources Hydroelectric</vt:lpstr>
      <vt:lpstr>Generation Resources Hydroelectric, continued</vt:lpstr>
      <vt:lpstr>Generation Resources Storage</vt:lpstr>
      <vt:lpstr>Generation Resources Inclusion and Exclusion of Resources</vt:lpstr>
      <vt:lpstr>Demand-Side Resources Cost and Modeling of Demand Resources</vt:lpstr>
      <vt:lpstr>Demand-Side Resources Emergency Response Service (ERS)</vt:lpstr>
      <vt:lpstr>Demand-Side Resources Non-Controllable Load Resources (LRs)</vt:lpstr>
      <vt:lpstr>Demand-Side Resources Price-Responsive Demand (PRD)</vt:lpstr>
      <vt:lpstr>Demand-Side Resources Price-Responsive Demand (PRD)</vt:lpstr>
      <vt:lpstr>Demand-Side Resources 4CP</vt:lpstr>
      <vt:lpstr>System Summary Intertie Availability</vt:lpstr>
      <vt:lpstr>Scarcity Conditions Emergency Procedures and Marginal Costs</vt:lpstr>
      <vt:lpstr>Scarcity Conditions Power Balance Penalty Curve</vt:lpstr>
      <vt:lpstr>Scarcity Conditions Operating Reserve Demand Curve</vt:lpstr>
      <vt:lpstr>Scarcity Conditions Reserve Requirements</vt:lpstr>
      <vt:lpstr>Summer Resource Level Allocation - Delta Method</vt:lpstr>
      <vt:lpstr>Winter Resource Level Allocation - Delta Method</vt:lpstr>
      <vt:lpstr>Average Load and Solar Daily Shapes during top 5% of Summer Gross Daily Load Peaks</vt:lpstr>
      <vt:lpstr>Average Load and Wind Daily Shapes during top 5% of Summer Gross Daily Load Peaks</vt:lpstr>
      <vt:lpstr>Average Load and Wind Daily Shapes during top 5% of Winter Gross Daily Load Peaks</vt:lpstr>
      <vt:lpstr>Average Load and Wind Daily Shapes during top 5% of Winter Gross Daily Load Peaks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Nick</dc:creator>
  <dc:description>PresentationLoad.com</dc:description>
  <cp:lastModifiedBy>Warnken, Pete</cp:lastModifiedBy>
  <cp:revision>6503</cp:revision>
  <cp:lastPrinted>2018-11-28T13:32:45Z</cp:lastPrinted>
  <dcterms:created xsi:type="dcterms:W3CDTF">2007-11-27T23:54:21Z</dcterms:created>
  <dcterms:modified xsi:type="dcterms:W3CDTF">2022-10-27T22:20:50Z</dcterms:modified>
</cp:coreProperties>
</file>