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5"/>
  </p:notesMasterIdLst>
  <p:handoutMasterIdLst>
    <p:handoutMasterId r:id="rId6"/>
  </p:handoutMasterIdLst>
  <p:sldIdLst>
    <p:sldId id="256" r:id="rId2"/>
    <p:sldId id="323" r:id="rId3"/>
    <p:sldId id="324" r:id="rId4"/>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562" y="4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ms Siddiqi" userId="8515217b9be739cd" providerId="LiveId" clId="{DC806539-8CA4-4976-8983-A1D72FDDA096}"/>
    <pc:docChg chg="custSel modSld">
      <pc:chgData name="Shams Siddiqi" userId="8515217b9be739cd" providerId="LiveId" clId="{DC806539-8CA4-4976-8983-A1D72FDDA096}" dt="2022-10-25T18:39:15.458" v="55" actId="20577"/>
      <pc:docMkLst>
        <pc:docMk/>
      </pc:docMkLst>
      <pc:sldChg chg="modSp mod">
        <pc:chgData name="Shams Siddiqi" userId="8515217b9be739cd" providerId="LiveId" clId="{DC806539-8CA4-4976-8983-A1D72FDDA096}" dt="2022-10-25T18:39:15.458" v="55" actId="20577"/>
        <pc:sldMkLst>
          <pc:docMk/>
          <pc:sldMk cId="2085482390" sldId="324"/>
        </pc:sldMkLst>
        <pc:spChg chg="mod">
          <ac:chgData name="Shams Siddiqi" userId="8515217b9be739cd" providerId="LiveId" clId="{DC806539-8CA4-4976-8983-A1D72FDDA096}" dt="2022-10-25T18:39:15.458" v="55" actId="20577"/>
          <ac:spMkLst>
            <pc:docMk/>
            <pc:sldMk cId="2085482390" sldId="324"/>
            <ac:spMk id="11268" creationId="{BD772393-B386-EB70-D562-E28DF21F524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A82FB919-F2BD-8B58-6853-C4597F7AC2C0}"/>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7" name="Rectangle 3">
            <a:extLst>
              <a:ext uri="{FF2B5EF4-FFF2-40B4-BE49-F238E27FC236}">
                <a16:creationId xmlns:a16="http://schemas.microsoft.com/office/drawing/2014/main" id="{8864BAF6-6936-B748-8815-D2F14D4011AD}"/>
              </a:ext>
            </a:extLst>
          </p:cNvPr>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72708" name="Rectangle 4">
            <a:extLst>
              <a:ext uri="{FF2B5EF4-FFF2-40B4-BE49-F238E27FC236}">
                <a16:creationId xmlns:a16="http://schemas.microsoft.com/office/drawing/2014/main" id="{32F6A835-A665-1E1E-35BB-8DEF79601B9A}"/>
              </a:ext>
            </a:extLst>
          </p:cNvPr>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9" name="Rectangle 5">
            <a:extLst>
              <a:ext uri="{FF2B5EF4-FFF2-40B4-BE49-F238E27FC236}">
                <a16:creationId xmlns:a16="http://schemas.microsoft.com/office/drawing/2014/main" id="{C80D17AB-9CF1-1B6A-C6C1-50021C4FA8E9}"/>
              </a:ext>
            </a:extLst>
          </p:cNvPr>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219DF7E8-2941-4AE5-A5E4-274F00C532E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36050626-A751-6496-9899-66661B959760}"/>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3" name="Rectangle 3">
            <a:extLst>
              <a:ext uri="{FF2B5EF4-FFF2-40B4-BE49-F238E27FC236}">
                <a16:creationId xmlns:a16="http://schemas.microsoft.com/office/drawing/2014/main" id="{5C2E2328-8BC8-6CA5-A206-5AD8EF41E904}"/>
              </a:ext>
            </a:extLst>
          </p:cNvPr>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3076" name="Rectangle 4">
            <a:extLst>
              <a:ext uri="{FF2B5EF4-FFF2-40B4-BE49-F238E27FC236}">
                <a16:creationId xmlns:a16="http://schemas.microsoft.com/office/drawing/2014/main" id="{A2E7F7E8-61C7-D22F-EDD0-3ED6B652F35C}"/>
              </a:ext>
            </a:extLst>
          </p:cNvPr>
          <p:cNvSpPr>
            <a:spLocks noRot="1" noChangeArrowheads="1" noTextEdit="1"/>
          </p:cNvSpPr>
          <p:nvPr>
            <p:ph type="sldImg" idx="2"/>
          </p:nvPr>
        </p:nvSpPr>
        <p:spPr bwMode="auto">
          <a:xfrm>
            <a:off x="1258888" y="720725"/>
            <a:ext cx="4797425" cy="3598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a:extLst>
              <a:ext uri="{FF2B5EF4-FFF2-40B4-BE49-F238E27FC236}">
                <a16:creationId xmlns:a16="http://schemas.microsoft.com/office/drawing/2014/main" id="{215F11AF-5E54-E041-A401-A00790567E84}"/>
              </a:ext>
            </a:extLst>
          </p:cNvPr>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a:extLst>
              <a:ext uri="{FF2B5EF4-FFF2-40B4-BE49-F238E27FC236}">
                <a16:creationId xmlns:a16="http://schemas.microsoft.com/office/drawing/2014/main" id="{300927C1-9D5E-002F-7ED7-99AA78FF5CF8}"/>
              </a:ext>
            </a:extLst>
          </p:cNvPr>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7" name="Rectangle 7">
            <a:extLst>
              <a:ext uri="{FF2B5EF4-FFF2-40B4-BE49-F238E27FC236}">
                <a16:creationId xmlns:a16="http://schemas.microsoft.com/office/drawing/2014/main" id="{042FD698-4C1A-D37D-54ED-75FCADCE675C}"/>
              </a:ext>
            </a:extLst>
          </p:cNvPr>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3C8D2AE4-EB51-457A-A0BB-7CDCD0C9010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75896B84-65E0-0FA1-0C52-3314732FA8D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603CCBE-6EB6-4377-9580-5581AD7048E8}" type="slidenum">
              <a:rPr lang="en-US" altLang="en-US" smtClean="0"/>
              <a:pPr>
                <a:spcBef>
                  <a:spcPct val="0"/>
                </a:spcBef>
              </a:pPr>
              <a:t>1</a:t>
            </a:fld>
            <a:endParaRPr lang="en-US" altLang="en-US"/>
          </a:p>
        </p:txBody>
      </p:sp>
      <p:sp>
        <p:nvSpPr>
          <p:cNvPr id="6147" name="Rectangle 2">
            <a:extLst>
              <a:ext uri="{FF2B5EF4-FFF2-40B4-BE49-F238E27FC236}">
                <a16:creationId xmlns:a16="http://schemas.microsoft.com/office/drawing/2014/main" id="{A1D86EAC-6202-2C61-C635-A82983569940}"/>
              </a:ext>
            </a:extLst>
          </p:cNvPr>
          <p:cNvSpPr>
            <a:spLocks noRot="1" noChangeArrowheads="1" noTextEdit="1"/>
          </p:cNvSpPr>
          <p:nvPr>
            <p:ph type="sldImg"/>
          </p:nvPr>
        </p:nvSpPr>
        <p:spPr>
          <a:ln/>
        </p:spPr>
      </p:sp>
      <p:sp>
        <p:nvSpPr>
          <p:cNvPr id="6148" name="Rectangle 3">
            <a:extLst>
              <a:ext uri="{FF2B5EF4-FFF2-40B4-BE49-F238E27FC236}">
                <a16:creationId xmlns:a16="http://schemas.microsoft.com/office/drawing/2014/main" id="{7A45D925-B61F-9228-DFC9-440F5AD17B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6DD5618A-2E4E-B681-D1FC-D05BC4F2466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3268BCB-5180-422B-8644-53B6CCDFD5E7}" type="slidenum">
              <a:rPr lang="en-US" altLang="en-US" smtClean="0"/>
              <a:pPr>
                <a:spcBef>
                  <a:spcPct val="0"/>
                </a:spcBef>
              </a:pPr>
              <a:t>2</a:t>
            </a:fld>
            <a:endParaRPr lang="en-US" altLang="en-US"/>
          </a:p>
        </p:txBody>
      </p:sp>
      <p:sp>
        <p:nvSpPr>
          <p:cNvPr id="12291" name="Rectangle 2">
            <a:extLst>
              <a:ext uri="{FF2B5EF4-FFF2-40B4-BE49-F238E27FC236}">
                <a16:creationId xmlns:a16="http://schemas.microsoft.com/office/drawing/2014/main" id="{C559DD20-C896-CA68-C305-281C88CBB7CC}"/>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A059E7B0-86FF-C9B5-5E30-A34729FA90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6DD5618A-2E4E-B681-D1FC-D05BC4F2466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3268BCB-5180-422B-8644-53B6CCDFD5E7}" type="slidenum">
              <a:rPr lang="en-US" altLang="en-US" smtClean="0"/>
              <a:pPr>
                <a:spcBef>
                  <a:spcPct val="0"/>
                </a:spcBef>
              </a:pPr>
              <a:t>3</a:t>
            </a:fld>
            <a:endParaRPr lang="en-US" altLang="en-US"/>
          </a:p>
        </p:txBody>
      </p:sp>
      <p:sp>
        <p:nvSpPr>
          <p:cNvPr id="12291" name="Rectangle 2">
            <a:extLst>
              <a:ext uri="{FF2B5EF4-FFF2-40B4-BE49-F238E27FC236}">
                <a16:creationId xmlns:a16="http://schemas.microsoft.com/office/drawing/2014/main" id="{C559DD20-C896-CA68-C305-281C88CBB7CC}"/>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A059E7B0-86FF-C9B5-5E30-A34729FA90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1437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FD0EFAE3-49E0-0C59-6C75-6BA2528FE8E4}"/>
              </a:ext>
            </a:extLst>
          </p:cNvPr>
          <p:cNvGrpSpPr>
            <a:grpSpLocks/>
          </p:cNvGrpSpPr>
          <p:nvPr/>
        </p:nvGrpSpPr>
        <p:grpSpPr bwMode="auto">
          <a:xfrm>
            <a:off x="228600" y="2889250"/>
            <a:ext cx="8610600" cy="201613"/>
            <a:chOff x="144" y="1680"/>
            <a:chExt cx="5424" cy="144"/>
          </a:xfrm>
        </p:grpSpPr>
        <p:sp>
          <p:nvSpPr>
            <p:cNvPr id="3" name="Rectangle 8">
              <a:extLst>
                <a:ext uri="{FF2B5EF4-FFF2-40B4-BE49-F238E27FC236}">
                  <a16:creationId xmlns:a16="http://schemas.microsoft.com/office/drawing/2014/main" id="{D621471C-6943-083F-EB7A-BC9D93DDD18D}"/>
                </a:ext>
              </a:extLst>
            </p:cNvPr>
            <p:cNvSpPr>
              <a:spLocks noChangeArrowheads="1"/>
            </p:cNvSpPr>
            <p:nvPr userDrawn="1"/>
          </p:nvSpPr>
          <p:spPr bwMode="auto">
            <a:xfrm>
              <a:off x="144" y="1680"/>
              <a:ext cx="1808" cy="144"/>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4" name="Rectangle 9">
              <a:extLst>
                <a:ext uri="{FF2B5EF4-FFF2-40B4-BE49-F238E27FC236}">
                  <a16:creationId xmlns:a16="http://schemas.microsoft.com/office/drawing/2014/main" id="{A21ED611-CB52-3F4E-6289-253448E343CD}"/>
                </a:ext>
              </a:extLst>
            </p:cNvPr>
            <p:cNvSpPr>
              <a:spLocks noChangeArrowheads="1"/>
            </p:cNvSpPr>
            <p:nvPr userDrawn="1"/>
          </p:nvSpPr>
          <p:spPr bwMode="auto">
            <a:xfrm>
              <a:off x="1952" y="1680"/>
              <a:ext cx="1808" cy="144"/>
            </a:xfrm>
            <a:prstGeom prst="rect">
              <a:avLst/>
            </a:prstGeom>
            <a:solidFill>
              <a:schemeClr val="accent1"/>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5" name="Rectangle 10">
              <a:extLst>
                <a:ext uri="{FF2B5EF4-FFF2-40B4-BE49-F238E27FC236}">
                  <a16:creationId xmlns:a16="http://schemas.microsoft.com/office/drawing/2014/main" id="{DEA4FD06-3329-4321-D5B2-1C4C4E73C4DE}"/>
                </a:ext>
              </a:extLst>
            </p:cNvPr>
            <p:cNvSpPr>
              <a:spLocks noChangeArrowheads="1"/>
            </p:cNvSpPr>
            <p:nvPr userDrawn="1"/>
          </p:nvSpPr>
          <p:spPr bwMode="auto">
            <a:xfrm>
              <a:off x="3760" y="1680"/>
              <a:ext cx="1808" cy="144"/>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grpSp>
      <p:sp>
        <p:nvSpPr>
          <p:cNvPr id="5122"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512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6" name="Rectangle 4">
            <a:extLst>
              <a:ext uri="{FF2B5EF4-FFF2-40B4-BE49-F238E27FC236}">
                <a16:creationId xmlns:a16="http://schemas.microsoft.com/office/drawing/2014/main" id="{D90CDC1D-3F7B-9767-7960-8BB243D93089}"/>
              </a:ext>
            </a:extLst>
          </p:cNvPr>
          <p:cNvSpPr>
            <a:spLocks noGrp="1" noChangeArrowheads="1"/>
          </p:cNvSpPr>
          <p:nvPr>
            <p:ph type="dt" sz="half" idx="10"/>
          </p:nvPr>
        </p:nvSpPr>
        <p:spPr/>
        <p:txBody>
          <a:bodyPr/>
          <a:lstStyle>
            <a:lvl1pPr>
              <a:defRPr/>
            </a:lvl1pPr>
          </a:lstStyle>
          <a:p>
            <a:pPr>
              <a:defRPr/>
            </a:pPr>
            <a:r>
              <a:rPr lang="en-US"/>
              <a:t>February 16, 2022</a:t>
            </a:r>
          </a:p>
        </p:txBody>
      </p:sp>
      <p:sp>
        <p:nvSpPr>
          <p:cNvPr id="7" name="Rectangle 5">
            <a:extLst>
              <a:ext uri="{FF2B5EF4-FFF2-40B4-BE49-F238E27FC236}">
                <a16:creationId xmlns:a16="http://schemas.microsoft.com/office/drawing/2014/main" id="{33640B3F-E691-787A-3042-B0BF03476FA6}"/>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65720CF1-845D-9C54-7E67-1A75E48AF6C5}"/>
              </a:ext>
            </a:extLst>
          </p:cNvPr>
          <p:cNvSpPr>
            <a:spLocks noGrp="1" noChangeArrowheads="1"/>
          </p:cNvSpPr>
          <p:nvPr>
            <p:ph type="sldNum" sz="quarter" idx="12"/>
          </p:nvPr>
        </p:nvSpPr>
        <p:spPr/>
        <p:txBody>
          <a:bodyPr/>
          <a:lstStyle>
            <a:lvl1pPr>
              <a:defRPr/>
            </a:lvl1pPr>
          </a:lstStyle>
          <a:p>
            <a:pPr>
              <a:defRPr/>
            </a:pPr>
            <a:fld id="{79FEA3AA-ADAB-405A-9ABB-0620DCC279FC}" type="slidenum">
              <a:rPr lang="en-US" altLang="en-US"/>
              <a:pPr>
                <a:defRPr/>
              </a:pPr>
              <a:t>‹#›</a:t>
            </a:fld>
            <a:endParaRPr lang="en-US" altLang="en-US"/>
          </a:p>
        </p:txBody>
      </p:sp>
    </p:spTree>
    <p:extLst>
      <p:ext uri="{BB962C8B-B14F-4D97-AF65-F5344CB8AC3E}">
        <p14:creationId xmlns:p14="http://schemas.microsoft.com/office/powerpoint/2010/main" val="1178038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62C2F67-EBB7-E42F-F9AC-7E80BF14514E}"/>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DA248EE4-B37B-90D6-BF57-F1BCD2DB295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47E330E-6352-3052-AC06-4A398D65FCCF}"/>
              </a:ext>
            </a:extLst>
          </p:cNvPr>
          <p:cNvSpPr>
            <a:spLocks noGrp="1" noChangeArrowheads="1"/>
          </p:cNvSpPr>
          <p:nvPr>
            <p:ph type="sldNum" sz="quarter" idx="12"/>
          </p:nvPr>
        </p:nvSpPr>
        <p:spPr>
          <a:ln/>
        </p:spPr>
        <p:txBody>
          <a:bodyPr/>
          <a:lstStyle>
            <a:lvl1pPr>
              <a:defRPr/>
            </a:lvl1pPr>
          </a:lstStyle>
          <a:p>
            <a:pPr>
              <a:defRPr/>
            </a:pPr>
            <a:fld id="{23C7094E-F2F2-4B2B-A43A-687439A20B7B}" type="slidenum">
              <a:rPr lang="en-US" altLang="en-US"/>
              <a:pPr>
                <a:defRPr/>
              </a:pPr>
              <a:t>‹#›</a:t>
            </a:fld>
            <a:endParaRPr lang="en-US" altLang="en-US"/>
          </a:p>
        </p:txBody>
      </p:sp>
    </p:spTree>
    <p:extLst>
      <p:ext uri="{BB962C8B-B14F-4D97-AF65-F5344CB8AC3E}">
        <p14:creationId xmlns:p14="http://schemas.microsoft.com/office/powerpoint/2010/main" val="2365417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7CC1F80-3581-080E-21CC-596EB7A59E36}"/>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88269F6A-A2E6-DC71-2E64-66CBCA240C3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F65FD9F-CE43-A546-3844-BA765019E00F}"/>
              </a:ext>
            </a:extLst>
          </p:cNvPr>
          <p:cNvSpPr>
            <a:spLocks noGrp="1" noChangeArrowheads="1"/>
          </p:cNvSpPr>
          <p:nvPr>
            <p:ph type="sldNum" sz="quarter" idx="12"/>
          </p:nvPr>
        </p:nvSpPr>
        <p:spPr>
          <a:ln/>
        </p:spPr>
        <p:txBody>
          <a:bodyPr/>
          <a:lstStyle>
            <a:lvl1pPr>
              <a:defRPr/>
            </a:lvl1pPr>
          </a:lstStyle>
          <a:p>
            <a:pPr>
              <a:defRPr/>
            </a:pPr>
            <a:fld id="{0CC1D149-9985-4BBD-80E5-37159948139D}" type="slidenum">
              <a:rPr lang="en-US" altLang="en-US"/>
              <a:pPr>
                <a:defRPr/>
              </a:pPr>
              <a:t>‹#›</a:t>
            </a:fld>
            <a:endParaRPr lang="en-US" altLang="en-US"/>
          </a:p>
        </p:txBody>
      </p:sp>
    </p:spTree>
    <p:extLst>
      <p:ext uri="{BB962C8B-B14F-4D97-AF65-F5344CB8AC3E}">
        <p14:creationId xmlns:p14="http://schemas.microsoft.com/office/powerpoint/2010/main" val="3051733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CFA356A-B5BB-7A83-569C-70ADF3A9773A}"/>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BD66DA98-99AC-656A-C709-6DB8283F86D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0E29BB9-9F74-654C-B9F7-B42CED088A53}"/>
              </a:ext>
            </a:extLst>
          </p:cNvPr>
          <p:cNvSpPr>
            <a:spLocks noGrp="1" noChangeArrowheads="1"/>
          </p:cNvSpPr>
          <p:nvPr>
            <p:ph type="sldNum" sz="quarter" idx="12"/>
          </p:nvPr>
        </p:nvSpPr>
        <p:spPr>
          <a:ln/>
        </p:spPr>
        <p:txBody>
          <a:bodyPr/>
          <a:lstStyle>
            <a:lvl1pPr>
              <a:defRPr/>
            </a:lvl1pPr>
          </a:lstStyle>
          <a:p>
            <a:pPr>
              <a:defRPr/>
            </a:pPr>
            <a:fld id="{EDEE1321-9A4C-47F1-8F53-2B6D52132CF5}" type="slidenum">
              <a:rPr lang="en-US" altLang="en-US"/>
              <a:pPr>
                <a:defRPr/>
              </a:pPr>
              <a:t>‹#›</a:t>
            </a:fld>
            <a:endParaRPr lang="en-US" altLang="en-US"/>
          </a:p>
        </p:txBody>
      </p:sp>
    </p:spTree>
    <p:extLst>
      <p:ext uri="{BB962C8B-B14F-4D97-AF65-F5344CB8AC3E}">
        <p14:creationId xmlns:p14="http://schemas.microsoft.com/office/powerpoint/2010/main" val="3359033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DFC833A-3CF0-C1E3-0CEA-1BECF0E84BD1}"/>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791A5D05-D3D8-D756-B7D2-DC4360929BA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5BC7ADF-FD59-7D44-E434-9D14E3924C7C}"/>
              </a:ext>
            </a:extLst>
          </p:cNvPr>
          <p:cNvSpPr>
            <a:spLocks noGrp="1" noChangeArrowheads="1"/>
          </p:cNvSpPr>
          <p:nvPr>
            <p:ph type="sldNum" sz="quarter" idx="12"/>
          </p:nvPr>
        </p:nvSpPr>
        <p:spPr>
          <a:ln/>
        </p:spPr>
        <p:txBody>
          <a:bodyPr/>
          <a:lstStyle>
            <a:lvl1pPr>
              <a:defRPr/>
            </a:lvl1pPr>
          </a:lstStyle>
          <a:p>
            <a:pPr>
              <a:defRPr/>
            </a:pPr>
            <a:fld id="{A54A212D-13C4-4AA8-AB28-8EBEACF8E850}" type="slidenum">
              <a:rPr lang="en-US" altLang="en-US"/>
              <a:pPr>
                <a:defRPr/>
              </a:pPr>
              <a:t>‹#›</a:t>
            </a:fld>
            <a:endParaRPr lang="en-US" altLang="en-US"/>
          </a:p>
        </p:txBody>
      </p:sp>
    </p:spTree>
    <p:extLst>
      <p:ext uri="{BB962C8B-B14F-4D97-AF65-F5344CB8AC3E}">
        <p14:creationId xmlns:p14="http://schemas.microsoft.com/office/powerpoint/2010/main" val="66685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9BB9B5C-6EF1-1F0B-B2E8-583DE98AC437}"/>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C87738F5-B150-43A9-792E-381554655E6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9ACEB87-6C99-A4F7-5ECF-C1BF8CBFB146}"/>
              </a:ext>
            </a:extLst>
          </p:cNvPr>
          <p:cNvSpPr>
            <a:spLocks noGrp="1" noChangeArrowheads="1"/>
          </p:cNvSpPr>
          <p:nvPr>
            <p:ph type="sldNum" sz="quarter" idx="12"/>
          </p:nvPr>
        </p:nvSpPr>
        <p:spPr>
          <a:ln/>
        </p:spPr>
        <p:txBody>
          <a:bodyPr/>
          <a:lstStyle>
            <a:lvl1pPr>
              <a:defRPr/>
            </a:lvl1pPr>
          </a:lstStyle>
          <a:p>
            <a:pPr>
              <a:defRPr/>
            </a:pPr>
            <a:fld id="{6553330C-3FAE-44BA-8F45-9250F251A6B2}" type="slidenum">
              <a:rPr lang="en-US" altLang="en-US"/>
              <a:pPr>
                <a:defRPr/>
              </a:pPr>
              <a:t>‹#›</a:t>
            </a:fld>
            <a:endParaRPr lang="en-US" altLang="en-US"/>
          </a:p>
        </p:txBody>
      </p:sp>
    </p:spTree>
    <p:extLst>
      <p:ext uri="{BB962C8B-B14F-4D97-AF65-F5344CB8AC3E}">
        <p14:creationId xmlns:p14="http://schemas.microsoft.com/office/powerpoint/2010/main" val="618197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3D72D92B-7C1D-AB22-B523-50E901BD1C3B}"/>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8" name="Rectangle 5">
            <a:extLst>
              <a:ext uri="{FF2B5EF4-FFF2-40B4-BE49-F238E27FC236}">
                <a16:creationId xmlns:a16="http://schemas.microsoft.com/office/drawing/2014/main" id="{17DD7A81-BB51-3050-A3B1-D7D29CF27B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AD9E0DEC-3229-F518-342F-CC2BC51B3A13}"/>
              </a:ext>
            </a:extLst>
          </p:cNvPr>
          <p:cNvSpPr>
            <a:spLocks noGrp="1" noChangeArrowheads="1"/>
          </p:cNvSpPr>
          <p:nvPr>
            <p:ph type="sldNum" sz="quarter" idx="12"/>
          </p:nvPr>
        </p:nvSpPr>
        <p:spPr>
          <a:ln/>
        </p:spPr>
        <p:txBody>
          <a:bodyPr/>
          <a:lstStyle>
            <a:lvl1pPr>
              <a:defRPr/>
            </a:lvl1pPr>
          </a:lstStyle>
          <a:p>
            <a:pPr>
              <a:defRPr/>
            </a:pPr>
            <a:fld id="{28F91BEE-B357-4587-937D-2A6A2AC7D0A0}" type="slidenum">
              <a:rPr lang="en-US" altLang="en-US"/>
              <a:pPr>
                <a:defRPr/>
              </a:pPr>
              <a:t>‹#›</a:t>
            </a:fld>
            <a:endParaRPr lang="en-US" altLang="en-US"/>
          </a:p>
        </p:txBody>
      </p:sp>
    </p:spTree>
    <p:extLst>
      <p:ext uri="{BB962C8B-B14F-4D97-AF65-F5344CB8AC3E}">
        <p14:creationId xmlns:p14="http://schemas.microsoft.com/office/powerpoint/2010/main" val="289234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F52D4CB-AFB7-A439-5C98-2D7C0F6C837B}"/>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4" name="Rectangle 5">
            <a:extLst>
              <a:ext uri="{FF2B5EF4-FFF2-40B4-BE49-F238E27FC236}">
                <a16:creationId xmlns:a16="http://schemas.microsoft.com/office/drawing/2014/main" id="{3724658F-1035-1461-B4C2-575A33DD97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E64E88B-429F-1C3C-982F-379EB4F57E05}"/>
              </a:ext>
            </a:extLst>
          </p:cNvPr>
          <p:cNvSpPr>
            <a:spLocks noGrp="1" noChangeArrowheads="1"/>
          </p:cNvSpPr>
          <p:nvPr>
            <p:ph type="sldNum" sz="quarter" idx="12"/>
          </p:nvPr>
        </p:nvSpPr>
        <p:spPr>
          <a:ln/>
        </p:spPr>
        <p:txBody>
          <a:bodyPr/>
          <a:lstStyle>
            <a:lvl1pPr>
              <a:defRPr/>
            </a:lvl1pPr>
          </a:lstStyle>
          <a:p>
            <a:pPr>
              <a:defRPr/>
            </a:pPr>
            <a:fld id="{E060460B-319B-44E6-B694-5511B984EFCB}" type="slidenum">
              <a:rPr lang="en-US" altLang="en-US"/>
              <a:pPr>
                <a:defRPr/>
              </a:pPr>
              <a:t>‹#›</a:t>
            </a:fld>
            <a:endParaRPr lang="en-US" altLang="en-US"/>
          </a:p>
        </p:txBody>
      </p:sp>
    </p:spTree>
    <p:extLst>
      <p:ext uri="{BB962C8B-B14F-4D97-AF65-F5344CB8AC3E}">
        <p14:creationId xmlns:p14="http://schemas.microsoft.com/office/powerpoint/2010/main" val="2179611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D5DEA76-A24A-55FB-55DF-BDB44CEF3551}"/>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3" name="Rectangle 5">
            <a:extLst>
              <a:ext uri="{FF2B5EF4-FFF2-40B4-BE49-F238E27FC236}">
                <a16:creationId xmlns:a16="http://schemas.microsoft.com/office/drawing/2014/main" id="{781D4272-8A14-AA8F-D91D-6872FE3FAFA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B2188633-241E-10D7-09A1-C94BB7C53F2F}"/>
              </a:ext>
            </a:extLst>
          </p:cNvPr>
          <p:cNvSpPr>
            <a:spLocks noGrp="1" noChangeArrowheads="1"/>
          </p:cNvSpPr>
          <p:nvPr>
            <p:ph type="sldNum" sz="quarter" idx="12"/>
          </p:nvPr>
        </p:nvSpPr>
        <p:spPr>
          <a:ln/>
        </p:spPr>
        <p:txBody>
          <a:bodyPr/>
          <a:lstStyle>
            <a:lvl1pPr>
              <a:defRPr/>
            </a:lvl1pPr>
          </a:lstStyle>
          <a:p>
            <a:pPr>
              <a:defRPr/>
            </a:pPr>
            <a:fld id="{191B1D19-F2D4-4980-B94A-F3211584F26E}" type="slidenum">
              <a:rPr lang="en-US" altLang="en-US"/>
              <a:pPr>
                <a:defRPr/>
              </a:pPr>
              <a:t>‹#›</a:t>
            </a:fld>
            <a:endParaRPr lang="en-US" altLang="en-US"/>
          </a:p>
        </p:txBody>
      </p:sp>
    </p:spTree>
    <p:extLst>
      <p:ext uri="{BB962C8B-B14F-4D97-AF65-F5344CB8AC3E}">
        <p14:creationId xmlns:p14="http://schemas.microsoft.com/office/powerpoint/2010/main" val="2080560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9755704-2E6C-2609-7875-1EC9D323C0F6}"/>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2A87ADBB-5668-BB66-6163-064573623A9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6C4F884-3E33-3BA7-337A-58A1C2EA0791}"/>
              </a:ext>
            </a:extLst>
          </p:cNvPr>
          <p:cNvSpPr>
            <a:spLocks noGrp="1" noChangeArrowheads="1"/>
          </p:cNvSpPr>
          <p:nvPr>
            <p:ph type="sldNum" sz="quarter" idx="12"/>
          </p:nvPr>
        </p:nvSpPr>
        <p:spPr>
          <a:ln/>
        </p:spPr>
        <p:txBody>
          <a:bodyPr/>
          <a:lstStyle>
            <a:lvl1pPr>
              <a:defRPr/>
            </a:lvl1pPr>
          </a:lstStyle>
          <a:p>
            <a:pPr>
              <a:defRPr/>
            </a:pPr>
            <a:fld id="{3B7951F1-4082-49E0-BED3-011EBDBF93AC}" type="slidenum">
              <a:rPr lang="en-US" altLang="en-US"/>
              <a:pPr>
                <a:defRPr/>
              </a:pPr>
              <a:t>‹#›</a:t>
            </a:fld>
            <a:endParaRPr lang="en-US" altLang="en-US"/>
          </a:p>
        </p:txBody>
      </p:sp>
    </p:spTree>
    <p:extLst>
      <p:ext uri="{BB962C8B-B14F-4D97-AF65-F5344CB8AC3E}">
        <p14:creationId xmlns:p14="http://schemas.microsoft.com/office/powerpoint/2010/main" val="3144043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167EC1F-C309-9647-FFC4-E054FBF11DB9}"/>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544E135F-C6BF-A19F-C02F-DCE9A000BFB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487E67D-A23E-6AB8-1545-2C48F16E2320}"/>
              </a:ext>
            </a:extLst>
          </p:cNvPr>
          <p:cNvSpPr>
            <a:spLocks noGrp="1" noChangeArrowheads="1"/>
          </p:cNvSpPr>
          <p:nvPr>
            <p:ph type="sldNum" sz="quarter" idx="12"/>
          </p:nvPr>
        </p:nvSpPr>
        <p:spPr>
          <a:ln/>
        </p:spPr>
        <p:txBody>
          <a:bodyPr/>
          <a:lstStyle>
            <a:lvl1pPr>
              <a:defRPr/>
            </a:lvl1pPr>
          </a:lstStyle>
          <a:p>
            <a:pPr>
              <a:defRPr/>
            </a:pPr>
            <a:fld id="{FA7AE20F-A124-45D9-A7AB-CD04598D0380}" type="slidenum">
              <a:rPr lang="en-US" altLang="en-US"/>
              <a:pPr>
                <a:defRPr/>
              </a:pPr>
              <a:t>‹#›</a:t>
            </a:fld>
            <a:endParaRPr lang="en-US" altLang="en-US"/>
          </a:p>
        </p:txBody>
      </p:sp>
    </p:spTree>
    <p:extLst>
      <p:ext uri="{BB962C8B-B14F-4D97-AF65-F5344CB8AC3E}">
        <p14:creationId xmlns:p14="http://schemas.microsoft.com/office/powerpoint/2010/main" val="273653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EC227F7-F543-12D9-5404-C92F2B171BCC}"/>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6DB4DA1-8FE9-E23A-EFC8-742A2DDA3D9E}"/>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2379EC8C-8C21-AD7B-A912-D2916A2FC178}"/>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Arial" charset="0"/>
              </a:defRPr>
            </a:lvl1pPr>
          </a:lstStyle>
          <a:p>
            <a:pPr>
              <a:defRPr/>
            </a:pPr>
            <a:r>
              <a:rPr lang="en-US"/>
              <a:t>February 16, 2022</a:t>
            </a:r>
          </a:p>
        </p:txBody>
      </p:sp>
      <p:sp>
        <p:nvSpPr>
          <p:cNvPr id="4101" name="Rectangle 5">
            <a:extLst>
              <a:ext uri="{FF2B5EF4-FFF2-40B4-BE49-F238E27FC236}">
                <a16:creationId xmlns:a16="http://schemas.microsoft.com/office/drawing/2014/main" id="{FF32C793-2362-A410-3E18-579B1A4C99DC}"/>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Arial" charset="0"/>
              </a:defRPr>
            </a:lvl1pPr>
          </a:lstStyle>
          <a:p>
            <a:pPr>
              <a:defRPr/>
            </a:pPr>
            <a:endParaRPr lang="en-US"/>
          </a:p>
        </p:txBody>
      </p:sp>
      <p:sp>
        <p:nvSpPr>
          <p:cNvPr id="4102" name="Rectangle 6">
            <a:extLst>
              <a:ext uri="{FF2B5EF4-FFF2-40B4-BE49-F238E27FC236}">
                <a16:creationId xmlns:a16="http://schemas.microsoft.com/office/drawing/2014/main" id="{F6E2F243-96E4-1B9E-7704-94429241B889}"/>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9FACD5C9-579F-41CE-B59C-FDE6155D66F8}" type="slidenum">
              <a:rPr lang="en-US" altLang="en-US"/>
              <a:pPr>
                <a:defRPr/>
              </a:pPr>
              <a:t>‹#›</a:t>
            </a:fld>
            <a:endParaRPr lang="en-US" altLang="en-US"/>
          </a:p>
        </p:txBody>
      </p:sp>
      <p:sp>
        <p:nvSpPr>
          <p:cNvPr id="1031" name="Rectangle 7">
            <a:extLst>
              <a:ext uri="{FF2B5EF4-FFF2-40B4-BE49-F238E27FC236}">
                <a16:creationId xmlns:a16="http://schemas.microsoft.com/office/drawing/2014/main" id="{28F96EC5-97DA-5619-5450-74E767A91EB1}"/>
              </a:ext>
            </a:extLst>
          </p:cNvPr>
          <p:cNvSpPr>
            <a:spLocks noChangeArrowheads="1"/>
          </p:cNvSpPr>
          <p:nvPr/>
        </p:nvSpPr>
        <p:spPr bwMode="auto">
          <a:xfrm>
            <a:off x="0" y="0"/>
            <a:ext cx="228600" cy="2286000"/>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2" name="Line 8">
            <a:extLst>
              <a:ext uri="{FF2B5EF4-FFF2-40B4-BE49-F238E27FC236}">
                <a16:creationId xmlns:a16="http://schemas.microsoft.com/office/drawing/2014/main" id="{A98EDCB4-F849-F0B1-E864-54B17F7847DB}"/>
              </a:ext>
            </a:extLst>
          </p:cNvPr>
          <p:cNvSpPr>
            <a:spLocks noChangeShapeType="1"/>
          </p:cNvSpPr>
          <p:nvPr/>
        </p:nvSpPr>
        <p:spPr bwMode="auto">
          <a:xfrm>
            <a:off x="457200" y="1447800"/>
            <a:ext cx="80772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 name="Rectangle 9">
            <a:extLst>
              <a:ext uri="{FF2B5EF4-FFF2-40B4-BE49-F238E27FC236}">
                <a16:creationId xmlns:a16="http://schemas.microsoft.com/office/drawing/2014/main" id="{44E3BF72-484B-DAFB-7843-D8065F9B9A2F}"/>
              </a:ext>
            </a:extLst>
          </p:cNvPr>
          <p:cNvSpPr>
            <a:spLocks noChangeArrowheads="1"/>
          </p:cNvSpPr>
          <p:nvPr/>
        </p:nvSpPr>
        <p:spPr bwMode="auto">
          <a:xfrm>
            <a:off x="0" y="2286000"/>
            <a:ext cx="228600" cy="2286000"/>
          </a:xfrm>
          <a:prstGeom prst="rect">
            <a:avLst/>
          </a:prstGeom>
          <a:solidFill>
            <a:schemeClr val="accent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4" name="Rectangle 10">
            <a:extLst>
              <a:ext uri="{FF2B5EF4-FFF2-40B4-BE49-F238E27FC236}">
                <a16:creationId xmlns:a16="http://schemas.microsoft.com/office/drawing/2014/main" id="{152F06BC-D216-297F-B6F7-39E043C037F6}"/>
              </a:ext>
            </a:extLst>
          </p:cNvPr>
          <p:cNvSpPr>
            <a:spLocks noChangeArrowheads="1"/>
          </p:cNvSpPr>
          <p:nvPr/>
        </p:nvSpPr>
        <p:spPr bwMode="auto">
          <a:xfrm>
            <a:off x="0" y="4572000"/>
            <a:ext cx="228600" cy="2286000"/>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4154" r:id="rId1"/>
    <p:sldLayoutId id="2147484144" r:id="rId2"/>
    <p:sldLayoutId id="2147484145" r:id="rId3"/>
    <p:sldLayoutId id="2147484146" r:id="rId4"/>
    <p:sldLayoutId id="2147484147" r:id="rId5"/>
    <p:sldLayoutId id="2147484148" r:id="rId6"/>
    <p:sldLayoutId id="2147484149" r:id="rId7"/>
    <p:sldLayoutId id="2147484150" r:id="rId8"/>
    <p:sldLayoutId id="2147484151" r:id="rId9"/>
    <p:sldLayoutId id="2147484152" r:id="rId10"/>
    <p:sldLayoutId id="2147484153" r:id="rId11"/>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ms@crescentpower.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7A6BB67-E84C-0C11-49A4-57B7B2509B1F}"/>
              </a:ext>
            </a:extLst>
          </p:cNvPr>
          <p:cNvSpPr>
            <a:spLocks noGrp="1" noChangeArrowheads="1"/>
          </p:cNvSpPr>
          <p:nvPr>
            <p:ph type="ctrTitle"/>
          </p:nvPr>
        </p:nvSpPr>
        <p:spPr>
          <a:xfrm>
            <a:off x="533400" y="685800"/>
            <a:ext cx="8077200" cy="2127250"/>
          </a:xfrm>
        </p:spPr>
        <p:txBody>
          <a:bodyPr/>
          <a:lstStyle/>
          <a:p>
            <a:pPr eaLnBrk="1" hangingPunct="1"/>
            <a:r>
              <a:rPr lang="en-US" altLang="en-US" sz="4000" dirty="0"/>
              <a:t>ERS and SOG deployment Prior to Curtailing Firm Load</a:t>
            </a:r>
            <a:endParaRPr lang="en-US" altLang="en-US" sz="4400" dirty="0"/>
          </a:p>
        </p:txBody>
      </p:sp>
      <p:sp>
        <p:nvSpPr>
          <p:cNvPr id="5123" name="Rectangle 3">
            <a:extLst>
              <a:ext uri="{FF2B5EF4-FFF2-40B4-BE49-F238E27FC236}">
                <a16:creationId xmlns:a16="http://schemas.microsoft.com/office/drawing/2014/main" id="{9002C043-BD0B-D503-1452-59D807630FF3}"/>
              </a:ext>
            </a:extLst>
          </p:cNvPr>
          <p:cNvSpPr>
            <a:spLocks noGrp="1" noChangeArrowheads="1"/>
          </p:cNvSpPr>
          <p:nvPr>
            <p:ph type="subTitle" idx="1"/>
          </p:nvPr>
        </p:nvSpPr>
        <p:spPr>
          <a:xfrm>
            <a:off x="609600" y="3270250"/>
            <a:ext cx="7848600" cy="2209800"/>
          </a:xfrm>
        </p:spPr>
        <p:txBody>
          <a:bodyPr/>
          <a:lstStyle/>
          <a:p>
            <a:pPr eaLnBrk="1" hangingPunct="1">
              <a:lnSpc>
                <a:spcPct val="90000"/>
              </a:lnSpc>
            </a:pPr>
            <a:r>
              <a:rPr lang="en-US" altLang="en-US" dirty="0"/>
              <a:t>Shams Siddiqi, Ph.D.</a:t>
            </a:r>
          </a:p>
          <a:p>
            <a:pPr eaLnBrk="1" hangingPunct="1">
              <a:lnSpc>
                <a:spcPct val="90000"/>
              </a:lnSpc>
            </a:pPr>
            <a:r>
              <a:rPr lang="en-US" altLang="en-US" sz="2000" dirty="0"/>
              <a:t>(512) 619-3532</a:t>
            </a:r>
          </a:p>
          <a:p>
            <a:pPr eaLnBrk="1" hangingPunct="1">
              <a:lnSpc>
                <a:spcPct val="90000"/>
              </a:lnSpc>
            </a:pPr>
            <a:r>
              <a:rPr lang="en-US" altLang="en-US" sz="2000" dirty="0">
                <a:hlinkClick r:id="rId3"/>
              </a:rPr>
              <a:t>shams@crescentpower.net</a:t>
            </a:r>
            <a:endParaRPr lang="en-US" altLang="en-US" sz="2000" dirty="0"/>
          </a:p>
          <a:p>
            <a:pPr eaLnBrk="1" hangingPunct="1">
              <a:lnSpc>
                <a:spcPct val="90000"/>
              </a:lnSpc>
            </a:pPr>
            <a:r>
              <a:rPr lang="en-US" altLang="en-US" sz="2000" dirty="0"/>
              <a:t>OWG Meeting</a:t>
            </a:r>
          </a:p>
          <a:p>
            <a:pPr eaLnBrk="1" hangingPunct="1">
              <a:lnSpc>
                <a:spcPct val="90000"/>
              </a:lnSpc>
            </a:pPr>
            <a:r>
              <a:rPr lang="en-US" altLang="en-US" sz="2000" dirty="0"/>
              <a:t>October 27, 2022</a:t>
            </a:r>
          </a:p>
          <a:p>
            <a:pPr eaLnBrk="1" hangingPunct="1">
              <a:lnSpc>
                <a:spcPct val="90000"/>
              </a:lnSpc>
            </a:pPr>
            <a:endParaRPr lang="en-US"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a:extLst>
              <a:ext uri="{FF2B5EF4-FFF2-40B4-BE49-F238E27FC236}">
                <a16:creationId xmlns:a16="http://schemas.microsoft.com/office/drawing/2014/main" id="{E6FD2F9B-88AA-B26E-C14B-1AC07EB4330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3DF9F8DC-EA0D-458B-837D-8F828EE8A556}" type="slidenum">
              <a:rPr lang="en-US" altLang="en-US" sz="1000" smtClean="0"/>
              <a:pPr>
                <a:spcBef>
                  <a:spcPct val="0"/>
                </a:spcBef>
                <a:buClrTx/>
                <a:buSzTx/>
                <a:buFontTx/>
                <a:buNone/>
              </a:pPr>
              <a:t>2</a:t>
            </a:fld>
            <a:endParaRPr lang="en-US" altLang="en-US" sz="1000"/>
          </a:p>
        </p:txBody>
      </p:sp>
      <p:sp>
        <p:nvSpPr>
          <p:cNvPr id="11267" name="Rectangle 2">
            <a:extLst>
              <a:ext uri="{FF2B5EF4-FFF2-40B4-BE49-F238E27FC236}">
                <a16:creationId xmlns:a16="http://schemas.microsoft.com/office/drawing/2014/main" id="{0F330CE0-5452-F3E0-7A12-18BBB549E28B}"/>
              </a:ext>
            </a:extLst>
          </p:cNvPr>
          <p:cNvSpPr>
            <a:spLocks noGrp="1" noChangeArrowheads="1"/>
          </p:cNvSpPr>
          <p:nvPr>
            <p:ph type="title"/>
          </p:nvPr>
        </p:nvSpPr>
        <p:spPr/>
        <p:txBody>
          <a:bodyPr/>
          <a:lstStyle/>
          <a:p>
            <a:pPr eaLnBrk="1" hangingPunct="1"/>
            <a:r>
              <a:rPr lang="en-US" altLang="en-US" dirty="0"/>
              <a:t>ERS Related Questions/Issues</a:t>
            </a:r>
          </a:p>
        </p:txBody>
      </p:sp>
      <p:sp>
        <p:nvSpPr>
          <p:cNvPr id="11268" name="Rectangle 3">
            <a:extLst>
              <a:ext uri="{FF2B5EF4-FFF2-40B4-BE49-F238E27FC236}">
                <a16:creationId xmlns:a16="http://schemas.microsoft.com/office/drawing/2014/main" id="{BD772393-B386-EB70-D562-E28DF21F524D}"/>
              </a:ext>
            </a:extLst>
          </p:cNvPr>
          <p:cNvSpPr>
            <a:spLocks noGrp="1" noChangeArrowheads="1"/>
          </p:cNvSpPr>
          <p:nvPr>
            <p:ph type="body" idx="1"/>
          </p:nvPr>
        </p:nvSpPr>
        <p:spPr>
          <a:xfrm>
            <a:off x="457200" y="1447800"/>
            <a:ext cx="8305800" cy="4530725"/>
          </a:xfrm>
        </p:spPr>
        <p:txBody>
          <a:bodyPr/>
          <a:lstStyle/>
          <a:p>
            <a:pPr marL="403225">
              <a:lnSpc>
                <a:spcPct val="95000"/>
              </a:lnSpc>
              <a:spcBef>
                <a:spcPct val="25000"/>
              </a:spcBef>
              <a:buClr>
                <a:schemeClr val="tx1"/>
              </a:buClr>
            </a:pPr>
            <a:r>
              <a:rPr lang="en-US" altLang="en-US" sz="1600" dirty="0"/>
              <a:t>In discussions at Large Flexible Load Task Force, it became apparent that some Protocol language regarding ERS deployment for transmission emergencies may be confusing. In particular, Section 6.5.9.3.4:</a:t>
            </a:r>
          </a:p>
          <a:p>
            <a:pPr marL="517525" lvl="1" indent="0">
              <a:lnSpc>
                <a:spcPct val="95000"/>
              </a:lnSpc>
              <a:spcBef>
                <a:spcPct val="25000"/>
              </a:spcBef>
              <a:buClr>
                <a:schemeClr val="tx1"/>
              </a:buClr>
              <a:buNone/>
            </a:pPr>
            <a:r>
              <a:rPr lang="en-US" altLang="en-US" sz="1200" dirty="0"/>
              <a:t>(5) If the Emergency Condition is the result of a transmission problem, ERCOT shall act immediately to return the ERCOT System to a reliable condition, including instructing Resources to change output, curtailing any remaining DC Tie Load, and instructing TSPs or DSPs to drop Load.</a:t>
            </a:r>
          </a:p>
          <a:p>
            <a:pPr marL="517525" lvl="1" indent="0">
              <a:lnSpc>
                <a:spcPct val="95000"/>
              </a:lnSpc>
              <a:spcBef>
                <a:spcPct val="25000"/>
              </a:spcBef>
              <a:buClr>
                <a:schemeClr val="tx1"/>
              </a:buClr>
              <a:buNone/>
            </a:pPr>
            <a:r>
              <a:rPr lang="en-US" altLang="en-US" sz="1200" dirty="0"/>
              <a:t>(6) In the event that Load is curtailed or Load Resource(s) or </a:t>
            </a:r>
            <a:r>
              <a:rPr lang="en-US" altLang="en-US" sz="1200" dirty="0">
                <a:highlight>
                  <a:srgbClr val="FFFF00"/>
                </a:highlight>
              </a:rPr>
              <a:t>ERS Resource(s) are deployed </a:t>
            </a:r>
            <a:r>
              <a:rPr lang="en-US" altLang="en-US" sz="1200" dirty="0"/>
              <a:t>due to a transmission problem as described in paragraph (5) above, ERCOT shall post within one day an operations message to the ERCOT website listing the event’s date, start and end time, MW quantity of Load curtailment or deployment instruction, and the substation(s) or geographic area in which the event occurred.</a:t>
            </a:r>
          </a:p>
          <a:p>
            <a:pPr marL="403225">
              <a:lnSpc>
                <a:spcPct val="95000"/>
              </a:lnSpc>
              <a:spcBef>
                <a:spcPct val="25000"/>
              </a:spcBef>
              <a:buClr>
                <a:schemeClr val="tx1"/>
              </a:buClr>
            </a:pPr>
            <a:r>
              <a:rPr lang="en-US" altLang="en-US" sz="1600" dirty="0"/>
              <a:t>NCLR providing RRS-UFR can be deployed by ERCOT for transmission emergencies under “including instructing Resources to change output” even though RRS is also a system-wide service and not designed for transmission emergencies. Can ERCOT deploy NCLR not providing AS?</a:t>
            </a:r>
          </a:p>
          <a:p>
            <a:pPr marL="403225">
              <a:lnSpc>
                <a:spcPct val="95000"/>
              </a:lnSpc>
              <a:spcBef>
                <a:spcPct val="25000"/>
              </a:spcBef>
              <a:buClr>
                <a:schemeClr val="tx1"/>
              </a:buClr>
            </a:pPr>
            <a:r>
              <a:rPr lang="en-US" altLang="en-US" sz="1600" dirty="0"/>
              <a:t>However, ERS Load cannot be “deployed” but can be dropped by the TDSP when ERCOT instructs the TDSP to drop Load. Operational questions:</a:t>
            </a:r>
          </a:p>
          <a:p>
            <a:pPr marL="803275" lvl="1">
              <a:lnSpc>
                <a:spcPct val="95000"/>
              </a:lnSpc>
              <a:spcBef>
                <a:spcPct val="25000"/>
              </a:spcBef>
              <a:buClr>
                <a:schemeClr val="tx1"/>
              </a:buClr>
            </a:pPr>
            <a:r>
              <a:rPr lang="en-US" altLang="en-US" sz="1200" dirty="0"/>
              <a:t>Can Generators providing ERS be manually instructed to dispatched prior to curtailing firm Load? Does ERCOT/TDSP have locational awareness of generators providing ERS?</a:t>
            </a:r>
          </a:p>
          <a:p>
            <a:pPr marL="803275" lvl="1">
              <a:lnSpc>
                <a:spcPct val="95000"/>
              </a:lnSpc>
              <a:spcBef>
                <a:spcPct val="25000"/>
              </a:spcBef>
              <a:buClr>
                <a:schemeClr val="tx1"/>
              </a:buClr>
            </a:pPr>
            <a:r>
              <a:rPr lang="en-US" altLang="en-US" sz="1200" dirty="0"/>
              <a:t>Can Load providing ERS be dropped prior to curtailing other firm Load? </a:t>
            </a:r>
          </a:p>
          <a:p>
            <a:pPr marL="403225">
              <a:lnSpc>
                <a:spcPct val="95000"/>
              </a:lnSpc>
              <a:spcBef>
                <a:spcPct val="25000"/>
              </a:spcBef>
              <a:buClr>
                <a:schemeClr val="tx1"/>
              </a:buClr>
            </a:pPr>
            <a:r>
              <a:rPr lang="en-US" altLang="en-US" sz="1600" dirty="0"/>
              <a:t>NPRR needed to correct (6) above since ERS cannot be “deployed” for transmission emergencies</a:t>
            </a:r>
          </a:p>
          <a:p>
            <a:pPr marL="403225">
              <a:lnSpc>
                <a:spcPct val="95000"/>
              </a:lnSpc>
              <a:spcBef>
                <a:spcPct val="25000"/>
              </a:spcBef>
              <a:buClr>
                <a:schemeClr val="tx1"/>
              </a:buClr>
            </a:pPr>
            <a:endParaRPr lang="en-US" altLang="en-US" sz="1600" dirty="0"/>
          </a:p>
        </p:txBody>
      </p:sp>
    </p:spTree>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a:extLst>
              <a:ext uri="{FF2B5EF4-FFF2-40B4-BE49-F238E27FC236}">
                <a16:creationId xmlns:a16="http://schemas.microsoft.com/office/drawing/2014/main" id="{E6FD2F9B-88AA-B26E-C14B-1AC07EB4330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3DF9F8DC-EA0D-458B-837D-8F828EE8A556}" type="slidenum">
              <a:rPr lang="en-US" altLang="en-US" sz="1000" smtClean="0"/>
              <a:pPr>
                <a:spcBef>
                  <a:spcPct val="0"/>
                </a:spcBef>
                <a:buClrTx/>
                <a:buSzTx/>
                <a:buFontTx/>
                <a:buNone/>
              </a:pPr>
              <a:t>3</a:t>
            </a:fld>
            <a:endParaRPr lang="en-US" altLang="en-US" sz="1000"/>
          </a:p>
        </p:txBody>
      </p:sp>
      <p:sp>
        <p:nvSpPr>
          <p:cNvPr id="11267" name="Rectangle 2">
            <a:extLst>
              <a:ext uri="{FF2B5EF4-FFF2-40B4-BE49-F238E27FC236}">
                <a16:creationId xmlns:a16="http://schemas.microsoft.com/office/drawing/2014/main" id="{0F330CE0-5452-F3E0-7A12-18BBB549E28B}"/>
              </a:ext>
            </a:extLst>
          </p:cNvPr>
          <p:cNvSpPr>
            <a:spLocks noGrp="1" noChangeArrowheads="1"/>
          </p:cNvSpPr>
          <p:nvPr>
            <p:ph type="title"/>
          </p:nvPr>
        </p:nvSpPr>
        <p:spPr/>
        <p:txBody>
          <a:bodyPr/>
          <a:lstStyle/>
          <a:p>
            <a:pPr eaLnBrk="1" hangingPunct="1"/>
            <a:r>
              <a:rPr lang="en-US" altLang="en-US" dirty="0"/>
              <a:t>SOG Related Questions</a:t>
            </a:r>
          </a:p>
        </p:txBody>
      </p:sp>
      <p:sp>
        <p:nvSpPr>
          <p:cNvPr id="11268" name="Rectangle 3">
            <a:extLst>
              <a:ext uri="{FF2B5EF4-FFF2-40B4-BE49-F238E27FC236}">
                <a16:creationId xmlns:a16="http://schemas.microsoft.com/office/drawing/2014/main" id="{BD772393-B386-EB70-D562-E28DF21F524D}"/>
              </a:ext>
            </a:extLst>
          </p:cNvPr>
          <p:cNvSpPr>
            <a:spLocks noGrp="1" noChangeArrowheads="1"/>
          </p:cNvSpPr>
          <p:nvPr>
            <p:ph type="body" idx="1"/>
          </p:nvPr>
        </p:nvSpPr>
        <p:spPr>
          <a:xfrm>
            <a:off x="457200" y="1447800"/>
            <a:ext cx="8305800" cy="4530725"/>
          </a:xfrm>
        </p:spPr>
        <p:txBody>
          <a:bodyPr/>
          <a:lstStyle/>
          <a:p>
            <a:pPr marL="403225">
              <a:lnSpc>
                <a:spcPct val="95000"/>
              </a:lnSpc>
              <a:spcBef>
                <a:spcPct val="25000"/>
              </a:spcBef>
              <a:buClr>
                <a:schemeClr val="tx1"/>
              </a:buClr>
            </a:pPr>
            <a:r>
              <a:rPr lang="en-US" altLang="en-US" sz="1600" dirty="0"/>
              <a:t>Does ERCOT have visibility into Settlement Only Generator (SOG) locations? </a:t>
            </a:r>
          </a:p>
          <a:p>
            <a:pPr marL="403225">
              <a:lnSpc>
                <a:spcPct val="95000"/>
              </a:lnSpc>
              <a:spcBef>
                <a:spcPct val="25000"/>
              </a:spcBef>
              <a:buClr>
                <a:schemeClr val="tx1"/>
              </a:buClr>
            </a:pPr>
            <a:r>
              <a:rPr lang="en-US" altLang="en-US" sz="1600" dirty="0"/>
              <a:t>If so, current Protocol language does not seem to allow ERCOT to instruct SOGs (since they are not Resources) to generate for system-wide or transmission emergencies – is that correct?</a:t>
            </a:r>
          </a:p>
          <a:p>
            <a:pPr marL="403225">
              <a:lnSpc>
                <a:spcPct val="95000"/>
              </a:lnSpc>
              <a:spcBef>
                <a:spcPct val="25000"/>
              </a:spcBef>
              <a:buClr>
                <a:schemeClr val="tx1"/>
              </a:buClr>
            </a:pPr>
            <a:r>
              <a:rPr lang="en-US" altLang="en-US" sz="1600" dirty="0"/>
              <a:t>If so, is it possible for ERCOT/TDSP to manually dispatch SOGs prior to curtailing firm Load for system-wide and transmission emergencies? Would likely need to be made whole like being </a:t>
            </a:r>
            <a:r>
              <a:rPr lang="en-US" altLang="en-US" sz="1600" dirty="0" err="1"/>
              <a:t>RUCed</a:t>
            </a:r>
            <a:r>
              <a:rPr lang="en-US" altLang="en-US" sz="1600" dirty="0"/>
              <a:t> except there’s no QSE.</a:t>
            </a:r>
          </a:p>
        </p:txBody>
      </p:sp>
    </p:spTree>
    <p:extLst>
      <p:ext uri="{BB962C8B-B14F-4D97-AF65-F5344CB8AC3E}">
        <p14:creationId xmlns:p14="http://schemas.microsoft.com/office/powerpoint/2010/main" val="2085482390"/>
      </p:ext>
    </p:extLst>
  </p:cSld>
  <p:clrMapOvr>
    <a:masterClrMapping/>
  </p:clrMapOvr>
  <p:transition advClick="0"/>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16792</TotalTime>
  <Words>429</Words>
  <Application>Microsoft Office PowerPoint</Application>
  <PresentationFormat>On-screen Show (4:3)</PresentationFormat>
  <Paragraphs>24</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Verdana</vt:lpstr>
      <vt:lpstr>Arial</vt:lpstr>
      <vt:lpstr>Garamond</vt:lpstr>
      <vt:lpstr>Wingdings</vt:lpstr>
      <vt:lpstr>Times New Roman</vt:lpstr>
      <vt:lpstr>Level</vt:lpstr>
      <vt:lpstr>ERS and SOG deployment Prior to Curtailing Firm Load</vt:lpstr>
      <vt:lpstr>ERS Related Questions/Issues</vt:lpstr>
      <vt:lpstr>SOG Related Questions</vt:lpstr>
    </vt:vector>
  </TitlesOfParts>
  <Company>Lower Colorado River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Locational Marginal Pricing: The Texas Nodal Market</dc:title>
  <dc:creator>ssiddiqi</dc:creator>
  <cp:lastModifiedBy>Shams Siddiqi</cp:lastModifiedBy>
  <cp:revision>176</cp:revision>
  <dcterms:created xsi:type="dcterms:W3CDTF">2006-07-23T21:38:03Z</dcterms:created>
  <dcterms:modified xsi:type="dcterms:W3CDTF">2022-10-25T18:41:18Z</dcterms:modified>
</cp:coreProperties>
</file>