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35" r:id="rId2"/>
    <p:sldId id="1134" r:id="rId3"/>
    <p:sldId id="1136" r:id="rId4"/>
    <p:sldId id="1130" r:id="rId5"/>
    <p:sldId id="1131" r:id="rId6"/>
    <p:sldId id="1137" r:id="rId7"/>
    <p:sldId id="1138" r:id="rId8"/>
    <p:sldId id="1142" r:id="rId9"/>
    <p:sldId id="256" r:id="rId10"/>
    <p:sldId id="1132" r:id="rId11"/>
    <p:sldId id="1133" r:id="rId12"/>
    <p:sldId id="114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TPE</c:v>
                </c:pt>
              </c:strCache>
            </c:strRef>
          </c:tx>
          <c:spPr>
            <a:solidFill>
              <a:srgbClr val="685BC7"/>
            </a:solidFill>
            <a:ln>
              <a:noFill/>
            </a:ln>
            <a:effectLst/>
          </c:spPr>
          <c:cat>
            <c:numRef>
              <c:f>Sheet1!$A$2:$A$62</c:f>
              <c:numCache>
                <c:formatCode>[$-409]mm/dd/yyyy</c:formatCode>
                <c:ptCount val="61"/>
                <c:pt idx="0">
                  <c:v>44774</c:v>
                </c:pt>
                <c:pt idx="1">
                  <c:v>44775</c:v>
                </c:pt>
                <c:pt idx="2">
                  <c:v>44776</c:v>
                </c:pt>
                <c:pt idx="3">
                  <c:v>44777</c:v>
                </c:pt>
                <c:pt idx="4">
                  <c:v>44778</c:v>
                </c:pt>
                <c:pt idx="5">
                  <c:v>44779</c:v>
                </c:pt>
                <c:pt idx="6">
                  <c:v>44780</c:v>
                </c:pt>
                <c:pt idx="7">
                  <c:v>44781</c:v>
                </c:pt>
                <c:pt idx="8">
                  <c:v>44782</c:v>
                </c:pt>
                <c:pt idx="9">
                  <c:v>44783</c:v>
                </c:pt>
                <c:pt idx="10">
                  <c:v>44784</c:v>
                </c:pt>
                <c:pt idx="11">
                  <c:v>44785</c:v>
                </c:pt>
                <c:pt idx="12">
                  <c:v>44786</c:v>
                </c:pt>
                <c:pt idx="13">
                  <c:v>44787</c:v>
                </c:pt>
                <c:pt idx="14">
                  <c:v>44788</c:v>
                </c:pt>
                <c:pt idx="15">
                  <c:v>44789</c:v>
                </c:pt>
                <c:pt idx="16">
                  <c:v>44790</c:v>
                </c:pt>
                <c:pt idx="17">
                  <c:v>44791</c:v>
                </c:pt>
                <c:pt idx="18">
                  <c:v>44792</c:v>
                </c:pt>
                <c:pt idx="19">
                  <c:v>44793</c:v>
                </c:pt>
                <c:pt idx="20">
                  <c:v>44794</c:v>
                </c:pt>
                <c:pt idx="21">
                  <c:v>44795</c:v>
                </c:pt>
                <c:pt idx="22">
                  <c:v>44796</c:v>
                </c:pt>
                <c:pt idx="23">
                  <c:v>44797</c:v>
                </c:pt>
                <c:pt idx="24">
                  <c:v>44798</c:v>
                </c:pt>
                <c:pt idx="25">
                  <c:v>44799</c:v>
                </c:pt>
                <c:pt idx="26">
                  <c:v>44800</c:v>
                </c:pt>
                <c:pt idx="27">
                  <c:v>44801</c:v>
                </c:pt>
                <c:pt idx="28">
                  <c:v>44802</c:v>
                </c:pt>
                <c:pt idx="29">
                  <c:v>44803</c:v>
                </c:pt>
                <c:pt idx="30">
                  <c:v>44804</c:v>
                </c:pt>
                <c:pt idx="31">
                  <c:v>44805</c:v>
                </c:pt>
                <c:pt idx="32">
                  <c:v>44806</c:v>
                </c:pt>
                <c:pt idx="33">
                  <c:v>44807</c:v>
                </c:pt>
                <c:pt idx="34">
                  <c:v>44808</c:v>
                </c:pt>
                <c:pt idx="35">
                  <c:v>44809</c:v>
                </c:pt>
                <c:pt idx="36">
                  <c:v>44810</c:v>
                </c:pt>
                <c:pt idx="37">
                  <c:v>44811</c:v>
                </c:pt>
                <c:pt idx="38">
                  <c:v>44812</c:v>
                </c:pt>
                <c:pt idx="39">
                  <c:v>44813</c:v>
                </c:pt>
                <c:pt idx="40">
                  <c:v>44814</c:v>
                </c:pt>
                <c:pt idx="41">
                  <c:v>44815</c:v>
                </c:pt>
                <c:pt idx="42">
                  <c:v>44816</c:v>
                </c:pt>
                <c:pt idx="43">
                  <c:v>44817</c:v>
                </c:pt>
                <c:pt idx="44">
                  <c:v>44818</c:v>
                </c:pt>
                <c:pt idx="45">
                  <c:v>44819</c:v>
                </c:pt>
                <c:pt idx="46">
                  <c:v>44820</c:v>
                </c:pt>
                <c:pt idx="47">
                  <c:v>44821</c:v>
                </c:pt>
                <c:pt idx="48">
                  <c:v>44822</c:v>
                </c:pt>
                <c:pt idx="49">
                  <c:v>44823</c:v>
                </c:pt>
                <c:pt idx="50">
                  <c:v>44824</c:v>
                </c:pt>
                <c:pt idx="51">
                  <c:v>44825</c:v>
                </c:pt>
                <c:pt idx="52">
                  <c:v>44826</c:v>
                </c:pt>
                <c:pt idx="53">
                  <c:v>44827</c:v>
                </c:pt>
                <c:pt idx="54">
                  <c:v>44828</c:v>
                </c:pt>
                <c:pt idx="55">
                  <c:v>44829</c:v>
                </c:pt>
                <c:pt idx="56">
                  <c:v>44830</c:v>
                </c:pt>
                <c:pt idx="57">
                  <c:v>44831</c:v>
                </c:pt>
                <c:pt idx="58">
                  <c:v>44832</c:v>
                </c:pt>
                <c:pt idx="59">
                  <c:v>44833</c:v>
                </c:pt>
                <c:pt idx="60">
                  <c:v>44834</c:v>
                </c:pt>
              </c:numCache>
            </c:numRef>
          </c:cat>
          <c:val>
            <c:numRef>
              <c:f>Sheet1!$B$2:$B$62</c:f>
              <c:numCache>
                <c:formatCode>General</c:formatCode>
                <c:ptCount val="61"/>
                <c:pt idx="0">
                  <c:v>2367506217.2600002</c:v>
                </c:pt>
                <c:pt idx="1">
                  <c:v>2845642697.610002</c:v>
                </c:pt>
                <c:pt idx="2">
                  <c:v>2932812662.7100024</c:v>
                </c:pt>
                <c:pt idx="3">
                  <c:v>3074661356.5799994</c:v>
                </c:pt>
                <c:pt idx="4">
                  <c:v>3363059274.1300011</c:v>
                </c:pt>
                <c:pt idx="5">
                  <c:v>3353907133.9099989</c:v>
                </c:pt>
                <c:pt idx="6">
                  <c:v>3404467985.6700029</c:v>
                </c:pt>
                <c:pt idx="7">
                  <c:v>3410905113.5200047</c:v>
                </c:pt>
                <c:pt idx="8">
                  <c:v>3574298784.3300009</c:v>
                </c:pt>
                <c:pt idx="9">
                  <c:v>3462603628.4600019</c:v>
                </c:pt>
                <c:pt idx="10">
                  <c:v>3306563398.1399994</c:v>
                </c:pt>
                <c:pt idx="11">
                  <c:v>2954684147.9800019</c:v>
                </c:pt>
                <c:pt idx="12">
                  <c:v>2994902120.8900008</c:v>
                </c:pt>
                <c:pt idx="13">
                  <c:v>2998823047.1600003</c:v>
                </c:pt>
                <c:pt idx="14">
                  <c:v>2982737619.4400005</c:v>
                </c:pt>
                <c:pt idx="15">
                  <c:v>2639496063.0999975</c:v>
                </c:pt>
                <c:pt idx="16">
                  <c:v>2497616043.1300015</c:v>
                </c:pt>
                <c:pt idx="17">
                  <c:v>2306276196.5</c:v>
                </c:pt>
                <c:pt idx="18">
                  <c:v>2321005355.4499989</c:v>
                </c:pt>
                <c:pt idx="19">
                  <c:v>2326486997.9899988</c:v>
                </c:pt>
                <c:pt idx="20">
                  <c:v>2326035200.9099998</c:v>
                </c:pt>
                <c:pt idx="21">
                  <c:v>2312315300.2999997</c:v>
                </c:pt>
                <c:pt idx="22">
                  <c:v>2310468410.6099997</c:v>
                </c:pt>
                <c:pt idx="23">
                  <c:v>2271264573.8599987</c:v>
                </c:pt>
                <c:pt idx="24">
                  <c:v>2334552593.0799985</c:v>
                </c:pt>
                <c:pt idx="25">
                  <c:v>2298227733.0799999</c:v>
                </c:pt>
                <c:pt idx="26">
                  <c:v>2336646317.0200009</c:v>
                </c:pt>
                <c:pt idx="27">
                  <c:v>2342387258.6299977</c:v>
                </c:pt>
                <c:pt idx="28">
                  <c:v>2339294168.9299989</c:v>
                </c:pt>
                <c:pt idx="29">
                  <c:v>2312353441.1899986</c:v>
                </c:pt>
                <c:pt idx="30">
                  <c:v>2223405977.9599991</c:v>
                </c:pt>
                <c:pt idx="31">
                  <c:v>2155481088.9499998</c:v>
                </c:pt>
                <c:pt idx="32">
                  <c:v>2321576288.8700008</c:v>
                </c:pt>
                <c:pt idx="33">
                  <c:v>2350389092.3199997</c:v>
                </c:pt>
                <c:pt idx="34">
                  <c:v>2345837037.0200009</c:v>
                </c:pt>
                <c:pt idx="35">
                  <c:v>2254373971.0999999</c:v>
                </c:pt>
                <c:pt idx="36">
                  <c:v>2121162264.4199996</c:v>
                </c:pt>
                <c:pt idx="37">
                  <c:v>2175354429.1099997</c:v>
                </c:pt>
                <c:pt idx="38">
                  <c:v>1996091493.5500002</c:v>
                </c:pt>
                <c:pt idx="39">
                  <c:v>1871258197.8500023</c:v>
                </c:pt>
                <c:pt idx="40">
                  <c:v>1430666841.0100007</c:v>
                </c:pt>
                <c:pt idx="41">
                  <c:v>1435602831.2200012</c:v>
                </c:pt>
                <c:pt idx="42">
                  <c:v>1431689110.5299993</c:v>
                </c:pt>
                <c:pt idx="43">
                  <c:v>1427190701.6099989</c:v>
                </c:pt>
                <c:pt idx="44">
                  <c:v>1370291447.0800004</c:v>
                </c:pt>
                <c:pt idx="45">
                  <c:v>1452435622.7299988</c:v>
                </c:pt>
                <c:pt idx="46">
                  <c:v>1413887062.0999994</c:v>
                </c:pt>
                <c:pt idx="47">
                  <c:v>1389648575.9199998</c:v>
                </c:pt>
                <c:pt idx="48">
                  <c:v>1399255673.6400003</c:v>
                </c:pt>
                <c:pt idx="49">
                  <c:v>1389378555.9899993</c:v>
                </c:pt>
                <c:pt idx="50">
                  <c:v>1385988106.1599996</c:v>
                </c:pt>
                <c:pt idx="51">
                  <c:v>1410487773.3900011</c:v>
                </c:pt>
                <c:pt idx="52">
                  <c:v>1395984189.1100004</c:v>
                </c:pt>
                <c:pt idx="53">
                  <c:v>1379457592.9400001</c:v>
                </c:pt>
                <c:pt idx="54">
                  <c:v>1338491552.9799993</c:v>
                </c:pt>
                <c:pt idx="55">
                  <c:v>1342738032.5400004</c:v>
                </c:pt>
                <c:pt idx="56">
                  <c:v>1323529205.3600004</c:v>
                </c:pt>
                <c:pt idx="57">
                  <c:v>1289423018.4799993</c:v>
                </c:pt>
                <c:pt idx="58">
                  <c:v>1258445575.2400002</c:v>
                </c:pt>
                <c:pt idx="59">
                  <c:v>1256985652.4099987</c:v>
                </c:pt>
                <c:pt idx="60">
                  <c:v>1239934836.3500006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89-4C78-836C-7E1DC2EB68D9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CRR LOCKEDACL</c:v>
                </c:pt>
              </c:strCache>
            </c:strRef>
          </c:tx>
          <c:spPr>
            <a:solidFill>
              <a:srgbClr val="7C858D"/>
            </a:solidFill>
            <a:ln>
              <a:noFill/>
            </a:ln>
            <a:effectLst/>
          </c:spPr>
          <c:cat>
            <c:numRef>
              <c:f>Sheet1!$A$2:$A$62</c:f>
              <c:numCache>
                <c:formatCode>[$-409]mm/dd/yyyy</c:formatCode>
                <c:ptCount val="61"/>
                <c:pt idx="0">
                  <c:v>44774</c:v>
                </c:pt>
                <c:pt idx="1">
                  <c:v>44775</c:v>
                </c:pt>
                <c:pt idx="2">
                  <c:v>44776</c:v>
                </c:pt>
                <c:pt idx="3">
                  <c:v>44777</c:v>
                </c:pt>
                <c:pt idx="4">
                  <c:v>44778</c:v>
                </c:pt>
                <c:pt idx="5">
                  <c:v>44779</c:v>
                </c:pt>
                <c:pt idx="6">
                  <c:v>44780</c:v>
                </c:pt>
                <c:pt idx="7">
                  <c:v>44781</c:v>
                </c:pt>
                <c:pt idx="8">
                  <c:v>44782</c:v>
                </c:pt>
                <c:pt idx="9">
                  <c:v>44783</c:v>
                </c:pt>
                <c:pt idx="10">
                  <c:v>44784</c:v>
                </c:pt>
                <c:pt idx="11">
                  <c:v>44785</c:v>
                </c:pt>
                <c:pt idx="12">
                  <c:v>44786</c:v>
                </c:pt>
                <c:pt idx="13">
                  <c:v>44787</c:v>
                </c:pt>
                <c:pt idx="14">
                  <c:v>44788</c:v>
                </c:pt>
                <c:pt idx="15">
                  <c:v>44789</c:v>
                </c:pt>
                <c:pt idx="16">
                  <c:v>44790</c:v>
                </c:pt>
                <c:pt idx="17">
                  <c:v>44791</c:v>
                </c:pt>
                <c:pt idx="18">
                  <c:v>44792</c:v>
                </c:pt>
                <c:pt idx="19">
                  <c:v>44793</c:v>
                </c:pt>
                <c:pt idx="20">
                  <c:v>44794</c:v>
                </c:pt>
                <c:pt idx="21">
                  <c:v>44795</c:v>
                </c:pt>
                <c:pt idx="22">
                  <c:v>44796</c:v>
                </c:pt>
                <c:pt idx="23">
                  <c:v>44797</c:v>
                </c:pt>
                <c:pt idx="24">
                  <c:v>44798</c:v>
                </c:pt>
                <c:pt idx="25">
                  <c:v>44799</c:v>
                </c:pt>
                <c:pt idx="26">
                  <c:v>44800</c:v>
                </c:pt>
                <c:pt idx="27">
                  <c:v>44801</c:v>
                </c:pt>
                <c:pt idx="28">
                  <c:v>44802</c:v>
                </c:pt>
                <c:pt idx="29">
                  <c:v>44803</c:v>
                </c:pt>
                <c:pt idx="30">
                  <c:v>44804</c:v>
                </c:pt>
                <c:pt idx="31">
                  <c:v>44805</c:v>
                </c:pt>
                <c:pt idx="32">
                  <c:v>44806</c:v>
                </c:pt>
                <c:pt idx="33">
                  <c:v>44807</c:v>
                </c:pt>
                <c:pt idx="34">
                  <c:v>44808</c:v>
                </c:pt>
                <c:pt idx="35">
                  <c:v>44809</c:v>
                </c:pt>
                <c:pt idx="36">
                  <c:v>44810</c:v>
                </c:pt>
                <c:pt idx="37">
                  <c:v>44811</c:v>
                </c:pt>
                <c:pt idx="38">
                  <c:v>44812</c:v>
                </c:pt>
                <c:pt idx="39">
                  <c:v>44813</c:v>
                </c:pt>
                <c:pt idx="40">
                  <c:v>44814</c:v>
                </c:pt>
                <c:pt idx="41">
                  <c:v>44815</c:v>
                </c:pt>
                <c:pt idx="42">
                  <c:v>44816</c:v>
                </c:pt>
                <c:pt idx="43">
                  <c:v>44817</c:v>
                </c:pt>
                <c:pt idx="44">
                  <c:v>44818</c:v>
                </c:pt>
                <c:pt idx="45">
                  <c:v>44819</c:v>
                </c:pt>
                <c:pt idx="46">
                  <c:v>44820</c:v>
                </c:pt>
                <c:pt idx="47">
                  <c:v>44821</c:v>
                </c:pt>
                <c:pt idx="48">
                  <c:v>44822</c:v>
                </c:pt>
                <c:pt idx="49">
                  <c:v>44823</c:v>
                </c:pt>
                <c:pt idx="50">
                  <c:v>44824</c:v>
                </c:pt>
                <c:pt idx="51">
                  <c:v>44825</c:v>
                </c:pt>
                <c:pt idx="52">
                  <c:v>44826</c:v>
                </c:pt>
                <c:pt idx="53">
                  <c:v>44827</c:v>
                </c:pt>
                <c:pt idx="54">
                  <c:v>44828</c:v>
                </c:pt>
                <c:pt idx="55">
                  <c:v>44829</c:v>
                </c:pt>
                <c:pt idx="56">
                  <c:v>44830</c:v>
                </c:pt>
                <c:pt idx="57">
                  <c:v>44831</c:v>
                </c:pt>
                <c:pt idx="58">
                  <c:v>44832</c:v>
                </c:pt>
                <c:pt idx="59">
                  <c:v>44833</c:v>
                </c:pt>
                <c:pt idx="60">
                  <c:v>44834</c:v>
                </c:pt>
              </c:numCache>
            </c:numRef>
          </c:cat>
          <c:val>
            <c:numRef>
              <c:f>Sheet1!$D$2:$D$62</c:f>
              <c:numCache>
                <c:formatCode>General</c:formatCode>
                <c:ptCount val="61"/>
                <c:pt idx="0">
                  <c:v>815757995.25000012</c:v>
                </c:pt>
                <c:pt idx="1">
                  <c:v>815757995.24999988</c:v>
                </c:pt>
                <c:pt idx="2">
                  <c:v>815757995.25000012</c:v>
                </c:pt>
                <c:pt idx="3">
                  <c:v>815757995.25000012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344169205.97999996</c:v>
                </c:pt>
                <c:pt idx="11">
                  <c:v>300040338.16999996</c:v>
                </c:pt>
                <c:pt idx="12">
                  <c:v>300040338.17000008</c:v>
                </c:pt>
                <c:pt idx="13">
                  <c:v>300040338.16999996</c:v>
                </c:pt>
                <c:pt idx="14">
                  <c:v>300040338.16999996</c:v>
                </c:pt>
                <c:pt idx="15">
                  <c:v>300040338.16999996</c:v>
                </c:pt>
                <c:pt idx="16">
                  <c:v>300040338.16999996</c:v>
                </c:pt>
                <c:pt idx="17">
                  <c:v>1240757477.8600001</c:v>
                </c:pt>
                <c:pt idx="18">
                  <c:v>780815471.96000016</c:v>
                </c:pt>
                <c:pt idx="19">
                  <c:v>780815471.95999992</c:v>
                </c:pt>
                <c:pt idx="20">
                  <c:v>780815471.95999992</c:v>
                </c:pt>
                <c:pt idx="21">
                  <c:v>780815471.9599998</c:v>
                </c:pt>
                <c:pt idx="22">
                  <c:v>780815471.96000016</c:v>
                </c:pt>
                <c:pt idx="23">
                  <c:v>780815471.96000004</c:v>
                </c:pt>
                <c:pt idx="24">
                  <c:v>780815471.96000004</c:v>
                </c:pt>
                <c:pt idx="25">
                  <c:v>780815471.96000028</c:v>
                </c:pt>
                <c:pt idx="26">
                  <c:v>780815471.96000028</c:v>
                </c:pt>
                <c:pt idx="27">
                  <c:v>780815471.96000016</c:v>
                </c:pt>
                <c:pt idx="28">
                  <c:v>780815471.95999992</c:v>
                </c:pt>
                <c:pt idx="29">
                  <c:v>780815471.95999992</c:v>
                </c:pt>
                <c:pt idx="30">
                  <c:v>780815471.96000016</c:v>
                </c:pt>
                <c:pt idx="31">
                  <c:v>780815471.96000016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387778000.19999999</c:v>
                </c:pt>
                <c:pt idx="46">
                  <c:v>300710539.53000003</c:v>
                </c:pt>
                <c:pt idx="47">
                  <c:v>300710539.53000003</c:v>
                </c:pt>
                <c:pt idx="48">
                  <c:v>300710539.53000003</c:v>
                </c:pt>
                <c:pt idx="49">
                  <c:v>300710539.53000003</c:v>
                </c:pt>
                <c:pt idx="50">
                  <c:v>300710539.53000003</c:v>
                </c:pt>
                <c:pt idx="51">
                  <c:v>300710539.52999997</c:v>
                </c:pt>
                <c:pt idx="52">
                  <c:v>1254889274.6799998</c:v>
                </c:pt>
                <c:pt idx="53">
                  <c:v>782715242.2099998</c:v>
                </c:pt>
                <c:pt idx="54">
                  <c:v>782715242.2099998</c:v>
                </c:pt>
                <c:pt idx="55">
                  <c:v>782715242.2099998</c:v>
                </c:pt>
                <c:pt idx="56">
                  <c:v>782715242.2099998</c:v>
                </c:pt>
                <c:pt idx="57">
                  <c:v>782715242.2099998</c:v>
                </c:pt>
                <c:pt idx="58">
                  <c:v>782715242.21000004</c:v>
                </c:pt>
                <c:pt idx="59">
                  <c:v>782715242.21000004</c:v>
                </c:pt>
                <c:pt idx="60">
                  <c:v>782715242.2099998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89-4C78-836C-7E1DC2EB68D9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 DAM EXPOSURE </c:v>
                </c:pt>
              </c:strCache>
            </c:strRef>
          </c:tx>
          <c:spPr>
            <a:solidFill>
              <a:srgbClr val="335F82"/>
            </a:solidFill>
            <a:ln w="25400">
              <a:noFill/>
            </a:ln>
            <a:effectLst/>
          </c:spPr>
          <c:cat>
            <c:numRef>
              <c:f>Sheet1!$A$2:$A$62</c:f>
              <c:numCache>
                <c:formatCode>[$-409]mm/dd/yyyy</c:formatCode>
                <c:ptCount val="61"/>
                <c:pt idx="0">
                  <c:v>44774</c:v>
                </c:pt>
                <c:pt idx="1">
                  <c:v>44775</c:v>
                </c:pt>
                <c:pt idx="2">
                  <c:v>44776</c:v>
                </c:pt>
                <c:pt idx="3">
                  <c:v>44777</c:v>
                </c:pt>
                <c:pt idx="4">
                  <c:v>44778</c:v>
                </c:pt>
                <c:pt idx="5">
                  <c:v>44779</c:v>
                </c:pt>
                <c:pt idx="6">
                  <c:v>44780</c:v>
                </c:pt>
                <c:pt idx="7">
                  <c:v>44781</c:v>
                </c:pt>
                <c:pt idx="8">
                  <c:v>44782</c:v>
                </c:pt>
                <c:pt idx="9">
                  <c:v>44783</c:v>
                </c:pt>
                <c:pt idx="10">
                  <c:v>44784</c:v>
                </c:pt>
                <c:pt idx="11">
                  <c:v>44785</c:v>
                </c:pt>
                <c:pt idx="12">
                  <c:v>44786</c:v>
                </c:pt>
                <c:pt idx="13">
                  <c:v>44787</c:v>
                </c:pt>
                <c:pt idx="14">
                  <c:v>44788</c:v>
                </c:pt>
                <c:pt idx="15">
                  <c:v>44789</c:v>
                </c:pt>
                <c:pt idx="16">
                  <c:v>44790</c:v>
                </c:pt>
                <c:pt idx="17">
                  <c:v>44791</c:v>
                </c:pt>
                <c:pt idx="18">
                  <c:v>44792</c:v>
                </c:pt>
                <c:pt idx="19">
                  <c:v>44793</c:v>
                </c:pt>
                <c:pt idx="20">
                  <c:v>44794</c:v>
                </c:pt>
                <c:pt idx="21">
                  <c:v>44795</c:v>
                </c:pt>
                <c:pt idx="22">
                  <c:v>44796</c:v>
                </c:pt>
                <c:pt idx="23">
                  <c:v>44797</c:v>
                </c:pt>
                <c:pt idx="24">
                  <c:v>44798</c:v>
                </c:pt>
                <c:pt idx="25">
                  <c:v>44799</c:v>
                </c:pt>
                <c:pt idx="26">
                  <c:v>44800</c:v>
                </c:pt>
                <c:pt idx="27">
                  <c:v>44801</c:v>
                </c:pt>
                <c:pt idx="28">
                  <c:v>44802</c:v>
                </c:pt>
                <c:pt idx="29">
                  <c:v>44803</c:v>
                </c:pt>
                <c:pt idx="30">
                  <c:v>44804</c:v>
                </c:pt>
                <c:pt idx="31">
                  <c:v>44805</c:v>
                </c:pt>
                <c:pt idx="32">
                  <c:v>44806</c:v>
                </c:pt>
                <c:pt idx="33">
                  <c:v>44807</c:v>
                </c:pt>
                <c:pt idx="34">
                  <c:v>44808</c:v>
                </c:pt>
                <c:pt idx="35">
                  <c:v>44809</c:v>
                </c:pt>
                <c:pt idx="36">
                  <c:v>44810</c:v>
                </c:pt>
                <c:pt idx="37">
                  <c:v>44811</c:v>
                </c:pt>
                <c:pt idx="38">
                  <c:v>44812</c:v>
                </c:pt>
                <c:pt idx="39">
                  <c:v>44813</c:v>
                </c:pt>
                <c:pt idx="40">
                  <c:v>44814</c:v>
                </c:pt>
                <c:pt idx="41">
                  <c:v>44815</c:v>
                </c:pt>
                <c:pt idx="42">
                  <c:v>44816</c:v>
                </c:pt>
                <c:pt idx="43">
                  <c:v>44817</c:v>
                </c:pt>
                <c:pt idx="44">
                  <c:v>44818</c:v>
                </c:pt>
                <c:pt idx="45">
                  <c:v>44819</c:v>
                </c:pt>
                <c:pt idx="46">
                  <c:v>44820</c:v>
                </c:pt>
                <c:pt idx="47">
                  <c:v>44821</c:v>
                </c:pt>
                <c:pt idx="48">
                  <c:v>44822</c:v>
                </c:pt>
                <c:pt idx="49">
                  <c:v>44823</c:v>
                </c:pt>
                <c:pt idx="50">
                  <c:v>44824</c:v>
                </c:pt>
                <c:pt idx="51">
                  <c:v>44825</c:v>
                </c:pt>
                <c:pt idx="52">
                  <c:v>44826</c:v>
                </c:pt>
                <c:pt idx="53">
                  <c:v>44827</c:v>
                </c:pt>
                <c:pt idx="54">
                  <c:v>44828</c:v>
                </c:pt>
                <c:pt idx="55">
                  <c:v>44829</c:v>
                </c:pt>
                <c:pt idx="56">
                  <c:v>44830</c:v>
                </c:pt>
                <c:pt idx="57">
                  <c:v>44831</c:v>
                </c:pt>
                <c:pt idx="58">
                  <c:v>44832</c:v>
                </c:pt>
                <c:pt idx="59">
                  <c:v>44833</c:v>
                </c:pt>
                <c:pt idx="60">
                  <c:v>44834</c:v>
                </c:pt>
              </c:numCache>
            </c:numRef>
          </c:cat>
          <c:val>
            <c:numRef>
              <c:f>Sheet1!$E$2:$E$62</c:f>
              <c:numCache>
                <c:formatCode>_(* #,##0.00_);_(* \(#,##0.00\);_(* "-"??_);_(@_)</c:formatCode>
                <c:ptCount val="61"/>
                <c:pt idx="0">
                  <c:v>409774381.56999993</c:v>
                </c:pt>
                <c:pt idx="1">
                  <c:v>436733529.34999996</c:v>
                </c:pt>
                <c:pt idx="2">
                  <c:v>474248124.32000005</c:v>
                </c:pt>
                <c:pt idx="3">
                  <c:v>488340096.7700001</c:v>
                </c:pt>
                <c:pt idx="4">
                  <c:v>456455985.0800001</c:v>
                </c:pt>
                <c:pt idx="5">
                  <c:v>394405881.56</c:v>
                </c:pt>
                <c:pt idx="6">
                  <c:v>401500896.34999996</c:v>
                </c:pt>
                <c:pt idx="7">
                  <c:v>441847775.30000007</c:v>
                </c:pt>
                <c:pt idx="8">
                  <c:v>433872625.20000005</c:v>
                </c:pt>
                <c:pt idx="9">
                  <c:v>448159213.51999986</c:v>
                </c:pt>
                <c:pt idx="10">
                  <c:v>400807092.28000003</c:v>
                </c:pt>
                <c:pt idx="11">
                  <c:v>385308100.61000013</c:v>
                </c:pt>
                <c:pt idx="12">
                  <c:v>387828946.40999985</c:v>
                </c:pt>
                <c:pt idx="13">
                  <c:v>353745255.36999989</c:v>
                </c:pt>
                <c:pt idx="14">
                  <c:v>386427280.3100003</c:v>
                </c:pt>
                <c:pt idx="15">
                  <c:v>421176976.11000007</c:v>
                </c:pt>
                <c:pt idx="16">
                  <c:v>500106584.27999991</c:v>
                </c:pt>
                <c:pt idx="17">
                  <c:v>360896400.7099998</c:v>
                </c:pt>
                <c:pt idx="18">
                  <c:v>351594249.69000006</c:v>
                </c:pt>
                <c:pt idx="19">
                  <c:v>302123092.58999991</c:v>
                </c:pt>
                <c:pt idx="20">
                  <c:v>274869476.23000002</c:v>
                </c:pt>
                <c:pt idx="21">
                  <c:v>277163704.24000001</c:v>
                </c:pt>
                <c:pt idx="22">
                  <c:v>289291577.87</c:v>
                </c:pt>
                <c:pt idx="23">
                  <c:v>299932241.07000011</c:v>
                </c:pt>
                <c:pt idx="24">
                  <c:v>338916148.91999996</c:v>
                </c:pt>
                <c:pt idx="25">
                  <c:v>335502872.86000019</c:v>
                </c:pt>
                <c:pt idx="26">
                  <c:v>317490366.11000013</c:v>
                </c:pt>
                <c:pt idx="27">
                  <c:v>327369256.27000016</c:v>
                </c:pt>
                <c:pt idx="28">
                  <c:v>345249821.89999998</c:v>
                </c:pt>
                <c:pt idx="29">
                  <c:v>335909623.14000016</c:v>
                </c:pt>
                <c:pt idx="30">
                  <c:v>335954880.06999993</c:v>
                </c:pt>
                <c:pt idx="31" formatCode="_(* #,##0_);_(* \(#,##0\);_(* &quot;-&quot;??_);_(@_)">
                  <c:v>330156293.82000005</c:v>
                </c:pt>
                <c:pt idx="32" formatCode="_(* #,##0_);_(* \(#,##0\);_(* &quot;-&quot;??_);_(@_)">
                  <c:v>314251599.13999999</c:v>
                </c:pt>
                <c:pt idx="33" formatCode="_(* #,##0_);_(* \(#,##0\);_(* &quot;-&quot;??_);_(@_)">
                  <c:v>281184496.21000004</c:v>
                </c:pt>
                <c:pt idx="34" formatCode="_(* #,##0_);_(* \(#,##0\);_(* &quot;-&quot;??_);_(@_)">
                  <c:v>266588428.78999987</c:v>
                </c:pt>
                <c:pt idx="35" formatCode="_(* #,##0_);_(* \(#,##0\);_(* &quot;-&quot;??_);_(@_)">
                  <c:v>258377956.17999995</c:v>
                </c:pt>
                <c:pt idx="36" formatCode="_(* #,##0_);_(* \(#,##0\);_(* &quot;-&quot;??_);_(@_)">
                  <c:v>289611266.48999989</c:v>
                </c:pt>
                <c:pt idx="37" formatCode="_(* #,##0_);_(* \(#,##0\);_(* &quot;-&quot;??_);_(@_)">
                  <c:v>308066384.35000002</c:v>
                </c:pt>
                <c:pt idx="38" formatCode="_(* #,##0_);_(* \(#,##0\);_(* &quot;-&quot;??_);_(@_)">
                  <c:v>317485602.33000022</c:v>
                </c:pt>
                <c:pt idx="39" formatCode="_(* #,##0_);_(* \(#,##0\);_(* &quot;-&quot;??_);_(@_)">
                  <c:v>283035535.11000019</c:v>
                </c:pt>
                <c:pt idx="40" formatCode="_(* #,##0_);_(* \(#,##0\);_(* &quot;-&quot;??_);_(@_)">
                  <c:v>255727526.94999996</c:v>
                </c:pt>
                <c:pt idx="41" formatCode="_(* #,##0_);_(* \(#,##0\);_(* &quot;-&quot;??_);_(@_)">
                  <c:v>256114571.62999997</c:v>
                </c:pt>
                <c:pt idx="42" formatCode="_(* #,##0_);_(* \(#,##0\);_(* &quot;-&quot;??_);_(@_)">
                  <c:v>258294211.07999989</c:v>
                </c:pt>
                <c:pt idx="43" formatCode="_(* #,##0_);_(* \(#,##0\);_(* &quot;-&quot;??_);_(@_)">
                  <c:v>262953878.82999998</c:v>
                </c:pt>
                <c:pt idx="44" formatCode="_(* #,##0_);_(* \(#,##0\);_(* &quot;-&quot;??_);_(@_)">
                  <c:v>252212262.13999999</c:v>
                </c:pt>
                <c:pt idx="45" formatCode="_(* #,##0_);_(* \(#,##0\);_(* &quot;-&quot;??_);_(@_)">
                  <c:v>252739692.66999999</c:v>
                </c:pt>
                <c:pt idx="46" formatCode="_(* #,##0_);_(* \(#,##0\);_(* &quot;-&quot;??_);_(@_)">
                  <c:v>247233618.54000008</c:v>
                </c:pt>
                <c:pt idx="47" formatCode="_(* #,##0_);_(* \(#,##0\);_(* &quot;-&quot;??_);_(@_)">
                  <c:v>256453442.7400001</c:v>
                </c:pt>
                <c:pt idx="48" formatCode="_(* #,##0_);_(* \(#,##0\);_(* &quot;-&quot;??_);_(@_)">
                  <c:v>253777608.14000022</c:v>
                </c:pt>
                <c:pt idx="49" formatCode="_(* #,##0_);_(* \(#,##0\);_(* &quot;-&quot;??_);_(@_)">
                  <c:v>291852011.46999991</c:v>
                </c:pt>
                <c:pt idx="50" formatCode="_(* #,##0_);_(* \(#,##0\);_(* &quot;-&quot;??_);_(@_)">
                  <c:v>299281933.12000006</c:v>
                </c:pt>
                <c:pt idx="51" formatCode="_(* #,##0_);_(* \(#,##0\);_(* &quot;-&quot;??_);_(@_)">
                  <c:v>310845001.36999983</c:v>
                </c:pt>
                <c:pt idx="52" formatCode="_(* #,##0_);_(* \(#,##0\);_(* &quot;-&quot;??_);_(@_)">
                  <c:v>340163515.39000005</c:v>
                </c:pt>
                <c:pt idx="53" formatCode="_(* #,##0_);_(* \(#,##0\);_(* &quot;-&quot;??_);_(@_)">
                  <c:v>290939247.96000004</c:v>
                </c:pt>
                <c:pt idx="54" formatCode="_(* #,##0_);_(* \(#,##0\);_(* &quot;-&quot;??_);_(@_)">
                  <c:v>261646685.58999994</c:v>
                </c:pt>
                <c:pt idx="55" formatCode="_(* #,##0_);_(* \(#,##0\);_(* &quot;-&quot;??_);_(@_)">
                  <c:v>246653053.13000005</c:v>
                </c:pt>
                <c:pt idx="56" formatCode="_(* #,##0_);_(* \(#,##0\);_(* &quot;-&quot;??_);_(@_)">
                  <c:v>232327391.39999992</c:v>
                </c:pt>
                <c:pt idx="57" formatCode="_(* #,##0_);_(* \(#,##0\);_(* &quot;-&quot;??_);_(@_)">
                  <c:v>218324863.50999999</c:v>
                </c:pt>
                <c:pt idx="58" formatCode="_(* #,##0_);_(* \(#,##0\);_(* &quot;-&quot;??_);_(@_)">
                  <c:v>219082360.64999995</c:v>
                </c:pt>
                <c:pt idx="59" formatCode="_(* #,##0_);_(* \(#,##0\);_(* &quot;-&quot;??_);_(@_)">
                  <c:v>209666473.00000003</c:v>
                </c:pt>
                <c:pt idx="60" formatCode="_(* #,##0_);_(* \(#,##0\);_(* &quot;-&quot;??_);_(@_)">
                  <c:v>200448163.98999992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89-4C78-836C-7E1DC2EB68D9}"/>
            </c:ext>
          </c:extLst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DISCRETIONARY COLLATERAL</c:v>
                </c:pt>
              </c:strCache>
            </c:strRef>
          </c:tx>
          <c:spPr>
            <a:solidFill>
              <a:srgbClr val="33BED2"/>
            </a:solidFill>
            <a:ln>
              <a:noFill/>
            </a:ln>
            <a:effectLst/>
          </c:spPr>
          <c:cat>
            <c:numRef>
              <c:f>Sheet1!$A$2:$A$62</c:f>
              <c:numCache>
                <c:formatCode>[$-409]mm/dd/yyyy</c:formatCode>
                <c:ptCount val="61"/>
                <c:pt idx="0">
                  <c:v>44774</c:v>
                </c:pt>
                <c:pt idx="1">
                  <c:v>44775</c:v>
                </c:pt>
                <c:pt idx="2">
                  <c:v>44776</c:v>
                </c:pt>
                <c:pt idx="3">
                  <c:v>44777</c:v>
                </c:pt>
                <c:pt idx="4">
                  <c:v>44778</c:v>
                </c:pt>
                <c:pt idx="5">
                  <c:v>44779</c:v>
                </c:pt>
                <c:pt idx="6">
                  <c:v>44780</c:v>
                </c:pt>
                <c:pt idx="7">
                  <c:v>44781</c:v>
                </c:pt>
                <c:pt idx="8">
                  <c:v>44782</c:v>
                </c:pt>
                <c:pt idx="9">
                  <c:v>44783</c:v>
                </c:pt>
                <c:pt idx="10">
                  <c:v>44784</c:v>
                </c:pt>
                <c:pt idx="11">
                  <c:v>44785</c:v>
                </c:pt>
                <c:pt idx="12">
                  <c:v>44786</c:v>
                </c:pt>
                <c:pt idx="13">
                  <c:v>44787</c:v>
                </c:pt>
                <c:pt idx="14">
                  <c:v>44788</c:v>
                </c:pt>
                <c:pt idx="15">
                  <c:v>44789</c:v>
                </c:pt>
                <c:pt idx="16">
                  <c:v>44790</c:v>
                </c:pt>
                <c:pt idx="17">
                  <c:v>44791</c:v>
                </c:pt>
                <c:pt idx="18">
                  <c:v>44792</c:v>
                </c:pt>
                <c:pt idx="19">
                  <c:v>44793</c:v>
                </c:pt>
                <c:pt idx="20">
                  <c:v>44794</c:v>
                </c:pt>
                <c:pt idx="21">
                  <c:v>44795</c:v>
                </c:pt>
                <c:pt idx="22">
                  <c:v>44796</c:v>
                </c:pt>
                <c:pt idx="23">
                  <c:v>44797</c:v>
                </c:pt>
                <c:pt idx="24">
                  <c:v>44798</c:v>
                </c:pt>
                <c:pt idx="25">
                  <c:v>44799</c:v>
                </c:pt>
                <c:pt idx="26">
                  <c:v>44800</c:v>
                </c:pt>
                <c:pt idx="27">
                  <c:v>44801</c:v>
                </c:pt>
                <c:pt idx="28">
                  <c:v>44802</c:v>
                </c:pt>
                <c:pt idx="29">
                  <c:v>44803</c:v>
                </c:pt>
                <c:pt idx="30">
                  <c:v>44804</c:v>
                </c:pt>
                <c:pt idx="31">
                  <c:v>44805</c:v>
                </c:pt>
                <c:pt idx="32">
                  <c:v>44806</c:v>
                </c:pt>
                <c:pt idx="33">
                  <c:v>44807</c:v>
                </c:pt>
                <c:pt idx="34">
                  <c:v>44808</c:v>
                </c:pt>
                <c:pt idx="35">
                  <c:v>44809</c:v>
                </c:pt>
                <c:pt idx="36">
                  <c:v>44810</c:v>
                </c:pt>
                <c:pt idx="37">
                  <c:v>44811</c:v>
                </c:pt>
                <c:pt idx="38">
                  <c:v>44812</c:v>
                </c:pt>
                <c:pt idx="39">
                  <c:v>44813</c:v>
                </c:pt>
                <c:pt idx="40">
                  <c:v>44814</c:v>
                </c:pt>
                <c:pt idx="41">
                  <c:v>44815</c:v>
                </c:pt>
                <c:pt idx="42">
                  <c:v>44816</c:v>
                </c:pt>
                <c:pt idx="43">
                  <c:v>44817</c:v>
                </c:pt>
                <c:pt idx="44">
                  <c:v>44818</c:v>
                </c:pt>
                <c:pt idx="45">
                  <c:v>44819</c:v>
                </c:pt>
                <c:pt idx="46">
                  <c:v>44820</c:v>
                </c:pt>
                <c:pt idx="47">
                  <c:v>44821</c:v>
                </c:pt>
                <c:pt idx="48">
                  <c:v>44822</c:v>
                </c:pt>
                <c:pt idx="49">
                  <c:v>44823</c:v>
                </c:pt>
                <c:pt idx="50">
                  <c:v>44824</c:v>
                </c:pt>
                <c:pt idx="51">
                  <c:v>44825</c:v>
                </c:pt>
                <c:pt idx="52">
                  <c:v>44826</c:v>
                </c:pt>
                <c:pt idx="53">
                  <c:v>44827</c:v>
                </c:pt>
                <c:pt idx="54">
                  <c:v>44828</c:v>
                </c:pt>
                <c:pt idx="55">
                  <c:v>44829</c:v>
                </c:pt>
                <c:pt idx="56">
                  <c:v>44830</c:v>
                </c:pt>
                <c:pt idx="57">
                  <c:v>44831</c:v>
                </c:pt>
                <c:pt idx="58">
                  <c:v>44832</c:v>
                </c:pt>
                <c:pt idx="59">
                  <c:v>44833</c:v>
                </c:pt>
                <c:pt idx="60">
                  <c:v>44834</c:v>
                </c:pt>
              </c:numCache>
            </c:numRef>
          </c:cat>
          <c:val>
            <c:numRef>
              <c:f>Sheet1!$F$2:$F$62</c:f>
              <c:numCache>
                <c:formatCode>_(* #,##0.00_);_(* \(#,##0.00\);_(* "-"??_);_(@_)</c:formatCode>
                <c:ptCount val="61"/>
                <c:pt idx="0">
                  <c:v>3318926832.4999952</c:v>
                </c:pt>
                <c:pt idx="1">
                  <c:v>2951059547.8399935</c:v>
                </c:pt>
                <c:pt idx="2">
                  <c:v>2973586508.0600042</c:v>
                </c:pt>
                <c:pt idx="3">
                  <c:v>2960827389.2200012</c:v>
                </c:pt>
                <c:pt idx="4">
                  <c:v>3646536975.3899975</c:v>
                </c:pt>
                <c:pt idx="5">
                  <c:v>3717739219.1299987</c:v>
                </c:pt>
                <c:pt idx="6">
                  <c:v>3660083352.5800033</c:v>
                </c:pt>
                <c:pt idx="7">
                  <c:v>3613432779.6699986</c:v>
                </c:pt>
                <c:pt idx="8">
                  <c:v>3435775518.7899981</c:v>
                </c:pt>
                <c:pt idx="9">
                  <c:v>3619700079.3399959</c:v>
                </c:pt>
                <c:pt idx="10">
                  <c:v>3253772031.2399998</c:v>
                </c:pt>
                <c:pt idx="11">
                  <c:v>3428851888.9700003</c:v>
                </c:pt>
                <c:pt idx="12">
                  <c:v>3386113070.2600007</c:v>
                </c:pt>
                <c:pt idx="13">
                  <c:v>3426275835.0299993</c:v>
                </c:pt>
                <c:pt idx="14">
                  <c:v>3370517610.8999949</c:v>
                </c:pt>
                <c:pt idx="15">
                  <c:v>3708263795.9300046</c:v>
                </c:pt>
                <c:pt idx="16">
                  <c:v>3742289751.979991</c:v>
                </c:pt>
                <c:pt idx="17">
                  <c:v>2969411092.3699989</c:v>
                </c:pt>
                <c:pt idx="18">
                  <c:v>3344658345.2700028</c:v>
                </c:pt>
                <c:pt idx="19">
                  <c:v>3263047860.8299971</c:v>
                </c:pt>
                <c:pt idx="20">
                  <c:v>3291753274.2699981</c:v>
                </c:pt>
                <c:pt idx="21">
                  <c:v>3114589422.3499985</c:v>
                </c:pt>
                <c:pt idx="22">
                  <c:v>2992018474.4200039</c:v>
                </c:pt>
                <c:pt idx="23">
                  <c:v>2925574763.5300021</c:v>
                </c:pt>
                <c:pt idx="24">
                  <c:v>2820957316.2400031</c:v>
                </c:pt>
                <c:pt idx="25">
                  <c:v>2850874749.3100019</c:v>
                </c:pt>
                <c:pt idx="26">
                  <c:v>2830404334.1899962</c:v>
                </c:pt>
                <c:pt idx="27">
                  <c:v>2814784502.4199991</c:v>
                </c:pt>
                <c:pt idx="28">
                  <c:v>2788722625.2299967</c:v>
                </c:pt>
                <c:pt idx="29">
                  <c:v>2838620817.6900063</c:v>
                </c:pt>
                <c:pt idx="30">
                  <c:v>2837309468.1400023</c:v>
                </c:pt>
                <c:pt idx="31">
                  <c:v>2888967942.650002</c:v>
                </c:pt>
                <c:pt idx="32">
                  <c:v>3450855140.8599992</c:v>
                </c:pt>
                <c:pt idx="33">
                  <c:v>3455109440.3399982</c:v>
                </c:pt>
                <c:pt idx="34">
                  <c:v>3474257563.0600009</c:v>
                </c:pt>
                <c:pt idx="35">
                  <c:v>3573931101.5899992</c:v>
                </c:pt>
                <c:pt idx="36">
                  <c:v>3548054782.1000047</c:v>
                </c:pt>
                <c:pt idx="37">
                  <c:v>3340571617.4000001</c:v>
                </c:pt>
                <c:pt idx="38">
                  <c:v>3456504762.4099994</c:v>
                </c:pt>
                <c:pt idx="39">
                  <c:v>3458047382.6499925</c:v>
                </c:pt>
                <c:pt idx="40">
                  <c:v>3925946747.6499963</c:v>
                </c:pt>
                <c:pt idx="41">
                  <c:v>3920623712.7599936</c:v>
                </c:pt>
                <c:pt idx="42">
                  <c:v>3683366849.6700025</c:v>
                </c:pt>
                <c:pt idx="43">
                  <c:v>3621305820.2500029</c:v>
                </c:pt>
                <c:pt idx="44">
                  <c:v>3556880985.1900024</c:v>
                </c:pt>
                <c:pt idx="45">
                  <c:v>3029123891.9100056</c:v>
                </c:pt>
                <c:pt idx="46">
                  <c:v>3159723670.7000031</c:v>
                </c:pt>
                <c:pt idx="47">
                  <c:v>3174742332.6800013</c:v>
                </c:pt>
                <c:pt idx="48">
                  <c:v>3167811069.5600038</c:v>
                </c:pt>
                <c:pt idx="49">
                  <c:v>3150249361.9200044</c:v>
                </c:pt>
                <c:pt idx="50">
                  <c:v>3245065353.9800029</c:v>
                </c:pt>
                <c:pt idx="51">
                  <c:v>3335618283.9400024</c:v>
                </c:pt>
                <c:pt idx="52">
                  <c:v>2389198086.2500019</c:v>
                </c:pt>
                <c:pt idx="53">
                  <c:v>2911919539.1200066</c:v>
                </c:pt>
                <c:pt idx="54">
                  <c:v>2982178141.4500065</c:v>
                </c:pt>
                <c:pt idx="55">
                  <c:v>2992925294.3500061</c:v>
                </c:pt>
                <c:pt idx="56">
                  <c:v>3031450803.2800002</c:v>
                </c:pt>
                <c:pt idx="57">
                  <c:v>3012344170.1500053</c:v>
                </c:pt>
                <c:pt idx="58">
                  <c:v>2886689481.2999964</c:v>
                </c:pt>
                <c:pt idx="59">
                  <c:v>2866175892.3400049</c:v>
                </c:pt>
                <c:pt idx="60">
                  <c:v>2881853234.1200027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89-4C78-836C-7E1DC2EB68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57326303"/>
        <c:axId val="1357331295"/>
      </c:areaChart>
      <c:dateAx>
        <c:axId val="1357326303"/>
        <c:scaling>
          <c:orientation val="minMax"/>
        </c:scaling>
        <c:delete val="0"/>
        <c:axPos val="b"/>
        <c:numFmt formatCode="m/d;@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OC"/>
          </a:p>
        </c:txPr>
        <c:crossAx val="1357331295"/>
        <c:crosses val="autoZero"/>
        <c:auto val="1"/>
        <c:lblOffset val="100"/>
        <c:baseTimeUnit val="days"/>
      </c:dateAx>
      <c:valAx>
        <c:axId val="13573312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OC"/>
          </a:p>
        </c:txPr>
        <c:crossAx val="1357326303"/>
        <c:crosses val="autoZero"/>
        <c:crossBetween val="midCat"/>
        <c:dispUnits>
          <c:builtInUnit val="millions"/>
          <c:dispUnitsLbl>
            <c:layout>
              <c:manualLayout>
                <c:xMode val="edge"/>
                <c:yMode val="edge"/>
                <c:x val="1.9035257193303786E-2"/>
                <c:y val="0.37420981126786435"/>
              </c:manualLayout>
            </c:layout>
            <c:tx>
              <c:rich>
                <a:bodyPr rot="-540000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r>
                    <a:rPr lang="en-US"/>
                    <a:t>Millions in $</a:t>
                  </a:r>
                </a:p>
              </c:rich>
            </c:tx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OC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OC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OC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5C47D-1CE2-413C-A42F-8013714F2F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F07C4D-CD50-4CA7-9D6D-C74188DC9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129DF-DA0A-40DD-8EDE-43AD685CB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10/25/22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5FF23-8721-4E50-9DB4-20ED06D5A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DB3B2-2A1F-44BC-9111-A1D27F52F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6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61E69-42CD-471D-A39A-834B27B9F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33CD8B-8404-4BB7-96C6-40E36052F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A3DC2-DB8D-4909-A2E2-74461866D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10/25/22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96C78D-DAB0-4909-8606-E3266B8E0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C8A75-AFEC-4D12-AE5F-9D8A48AAC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02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276F8D-2037-47E3-A74E-9F58D57FA9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CD6158-56FA-4493-85BC-EDAE355B8A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CF1E7-CAA8-45D4-9B3A-CA9237B6E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10/25/22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1CAD08-FCEF-4563-88A3-581A8F5C6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C526FC-3564-4B0B-8D72-A68AF20C3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04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92DCE-F78D-4EC9-ABAB-28F5A10AB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100DF-D0D1-4870-8CC2-79C106376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716D3A-2552-4982-87E0-6AC0BE19A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10/25/22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EE84A-E2E9-40A8-9FDB-90A5D9F0F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B279D-5085-42A1-856E-63D32778F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4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CF7CC-4CD2-4B1C-8453-7BEE19D19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6D56FC-1A31-4323-8F73-C89060302D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BD6E0-1DFB-4B60-A053-A170DF8B7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10/25/22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3AD3E-67D1-455F-BAD9-D7DA783A0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0BC51-D5C9-4B30-95CA-EAA0499CB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35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F7D2C-6F0C-4A8F-8CD6-1C89C10EF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46E5BE-69D6-4DBC-A6B8-4D26A3214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72FF47-CC70-454A-9EEB-76C9F6F482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1112FC-912B-47EE-AB68-C65BADCC4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10/25/22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F5D72-9E90-4871-B27B-DB93FD2AE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BC402-678A-4537-B63D-33B3B3EF5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10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06BDB-20CF-41C9-8C2E-E7984E47F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4CBE24-03BD-401E-AF3A-0EE17F0305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F3812-3F85-42D9-B48C-860D5CE52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F3F69C-BC30-4D1A-BD5F-A02331E566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B5E5BE-B11C-4EF7-BF12-344BE0C116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312F1B-DDB6-47D7-9555-F899EA1B0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10/25/22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FDB4BD-54B7-414D-8D5D-4C6F1482C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73657D-6647-4119-B3E0-ED7719D0B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34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46D78-0C5D-436E-8219-CDECD9AA9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BE3232-DE48-4131-9CF3-F43D8AFBF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10/25/22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7B1F46-0693-49A5-804C-09C59CF84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6DF0D1-E545-41C5-A2AA-1DCE3FCC6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15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335D95-6F31-416C-B0E4-CFEB563D3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10/25/22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F940D4-DA7E-4AC1-93C7-03A3C9639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732E-5E4D-41F4-A80A-60C86E08D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07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D0511-6355-491A-9294-E83850FAB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0C296-91D3-4B69-9911-4CA851AC6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57B1D9-CB14-4619-9781-70C316F9EB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3FE32-930F-4B4E-8BFC-F7857599B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10/25/22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F6187B-0564-4277-9C02-75884F059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848283-9961-4E4A-91E5-99EA941C3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79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3C3FF-D6EE-4B9F-8657-B9AB324AA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446719-2938-426F-AE45-7A3751F3EA8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0DB69C-35A0-4C97-A518-A33EA665E4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BC9F4C-0612-4E19-BE76-9BADA7BF7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D4F99-19F7-4184-8A3F-7D883BAD107F}" type="datetimeFigureOut">
              <a:rPr lang="en-US" smtClean="0"/>
              <a:t>10/25/22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B30CC-324D-4DAF-97B6-3F518EFD7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18BE4-61DF-44F6-8ABC-FE001CAEE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62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5C4691-FAB5-44C7-991C-E554C5C1B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4B742-645D-46C5-A3C8-66AD51BDF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9D426-6B3B-4947-A9ED-9A343CBB71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D4F99-19F7-4184-8A3F-7D883BAD107F}" type="datetimeFigureOut">
              <a:rPr lang="en-US" smtClean="0"/>
              <a:t>10/25/22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EB096-3D66-4D48-8EF0-DDBFA0C522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1052A1-BA78-4A43-BE55-81E1FB45DC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BDD67-18CD-4D29-9232-B4C42101E4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8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600200"/>
            <a:ext cx="7772400" cy="167640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+mn-lt"/>
              </a:rPr>
              <a:t>Market Credit Working Group update to the Wholesale Market Subcommittee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9404" y="5181600"/>
            <a:ext cx="6400800" cy="685800"/>
          </a:xfrm>
        </p:spPr>
        <p:txBody>
          <a:bodyPr>
            <a:normAutofit/>
          </a:bodyPr>
          <a:lstStyle/>
          <a:p>
            <a:r>
              <a:rPr lang="en-US" dirty="0"/>
              <a:t>2 November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66604" y="3962401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r>
              <a:rPr lang="en-US" b="1" dirty="0"/>
              <a:t>Brenden Sager, Austin Energy, Chair</a:t>
            </a:r>
          </a:p>
          <a:p>
            <a:pPr algn="ctr"/>
            <a:r>
              <a:rPr lang="en-US" b="1" dirty="0"/>
              <a:t>Seth Cochran</a:t>
            </a:r>
            <a:r>
              <a:rPr lang="en-US" b="1"/>
              <a:t>, DC </a:t>
            </a:r>
            <a:r>
              <a:rPr lang="en-US" b="1" dirty="0"/>
              <a:t>Energy, Vice Chair</a:t>
            </a:r>
          </a:p>
        </p:txBody>
      </p:sp>
    </p:spTree>
    <p:extLst>
      <p:ext uri="{BB962C8B-B14F-4D97-AF65-F5344CB8AC3E}">
        <p14:creationId xmlns:p14="http://schemas.microsoft.com/office/powerpoint/2010/main" val="3329429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C2AA3-8A92-4E93-826D-4991323BF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Available Credit by Type Compared to Total Potential Exposure (TPE) Sep 2021- Sep 2022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422B3CF-48D7-410B-A317-1E8412936D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28092" y="1825625"/>
            <a:ext cx="973581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205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63115-A32D-4B9A-B2FF-012E96271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3166" cy="1325563"/>
          </a:xfrm>
        </p:spPr>
        <p:txBody>
          <a:bodyPr/>
          <a:lstStyle/>
          <a:p>
            <a:r>
              <a:rPr lang="en-US" sz="4400" dirty="0">
                <a:cs typeface="Times New Roman" panose="02020603050405020304" pitchFamily="18" charset="0"/>
              </a:rPr>
              <a:t>Discretionary Collateral Aug 2022 - Sept 2022</a:t>
            </a:r>
            <a:endParaRPr lang="en-US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31FEF9F-0039-4889-9567-336287CFAB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532432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94485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0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4" descr="Question marks in a line and one question mark is lit">
            <a:extLst>
              <a:ext uri="{FF2B5EF4-FFF2-40B4-BE49-F238E27FC236}">
                <a16:creationId xmlns:a16="http://schemas.microsoft.com/office/drawing/2014/main" id="{6B2C015A-608E-460E-AEF9-3985F55107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80" r="23298" b="711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9" name="Rectangle 22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6D4A7F-F05A-475E-92CE-D3F0E16C2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Questions?</a:t>
            </a:r>
          </a:p>
        </p:txBody>
      </p:sp>
      <p:sp>
        <p:nvSpPr>
          <p:cNvPr id="30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3749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AEC8F-2D4F-4A40-B1DE-C737D9B7B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b="1" dirty="0"/>
              <a:t>General Update</a:t>
            </a:r>
            <a:br>
              <a:rPr lang="en-US" sz="4400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E9BD2-307A-4E7D-A5B1-8A2D4D3A4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7347" y="1253331"/>
            <a:ext cx="10515600" cy="4351338"/>
          </a:xfrm>
        </p:spPr>
        <p:txBody>
          <a:bodyPr>
            <a:noAutofit/>
          </a:bodyPr>
          <a:lstStyle/>
          <a:p>
            <a:pPr marL="457200" lvl="1" indent="0">
              <a:spcBef>
                <a:spcPts val="0"/>
              </a:spcBef>
              <a:buNone/>
              <a:defRPr/>
            </a:pPr>
            <a:endParaRPr lang="en-US" sz="32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3200" dirty="0">
                <a:cs typeface="Arial" panose="020B0604020202020204" pitchFamily="34" charset="0"/>
              </a:rPr>
              <a:t>One NPRR reviewed for credit impacts</a:t>
            </a:r>
          </a:p>
          <a:p>
            <a:pPr lvl="1">
              <a:spcBef>
                <a:spcPts val="0"/>
              </a:spcBef>
              <a:defRPr/>
            </a:pPr>
            <a:endParaRPr lang="en-US" sz="3200" dirty="0"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3200" dirty="0"/>
              <a:t>NPRR 1146 from Rainbow Energy Marketing Corporation</a:t>
            </a:r>
          </a:p>
          <a:p>
            <a:pPr lvl="1">
              <a:spcBef>
                <a:spcPts val="0"/>
              </a:spcBef>
              <a:defRPr/>
            </a:pPr>
            <a:endParaRPr lang="en-US" sz="3200" dirty="0"/>
          </a:p>
          <a:p>
            <a:pPr lvl="1">
              <a:spcBef>
                <a:spcPts val="0"/>
              </a:spcBef>
              <a:defRPr/>
            </a:pPr>
            <a:r>
              <a:rPr lang="en-US" sz="3200" dirty="0"/>
              <a:t>ERCOT Update on NPRR 1067</a:t>
            </a:r>
          </a:p>
          <a:p>
            <a:pPr lvl="1">
              <a:spcBef>
                <a:spcPts val="0"/>
              </a:spcBef>
              <a:defRPr/>
            </a:pPr>
            <a:endParaRPr lang="en-US" sz="3200" dirty="0"/>
          </a:p>
          <a:p>
            <a:pPr lvl="1">
              <a:spcBef>
                <a:spcPts val="0"/>
              </a:spcBef>
              <a:defRPr/>
            </a:pPr>
            <a:r>
              <a:rPr lang="en-US" sz="3200" dirty="0"/>
              <a:t>Potential Uplift Liability collateral release</a:t>
            </a:r>
          </a:p>
          <a:p>
            <a:pPr lvl="1">
              <a:spcBef>
                <a:spcPts val="0"/>
              </a:spcBef>
              <a:defRPr/>
            </a:pPr>
            <a:endParaRPr lang="en-US" sz="3200" dirty="0"/>
          </a:p>
          <a:p>
            <a:pPr lvl="1">
              <a:spcBef>
                <a:spcPts val="0"/>
              </a:spcBef>
              <a:defRPr/>
            </a:pPr>
            <a:r>
              <a:rPr lang="en-US" sz="3200" dirty="0"/>
              <a:t>Regular update on collateral and exposure</a:t>
            </a:r>
          </a:p>
        </p:txBody>
      </p:sp>
    </p:spTree>
    <p:extLst>
      <p:ext uri="{BB962C8B-B14F-4D97-AF65-F5344CB8AC3E}">
        <p14:creationId xmlns:p14="http://schemas.microsoft.com/office/powerpoint/2010/main" val="2712649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D3362-1899-4EC3-9D1B-D87355DB9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NPRR’s Reviewed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942D8-46C5-494A-A41B-18E9D3AF7D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1132 NPRR Communicate Operating Limitations during Cold and Hot Weather Conditions.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Considered operational without credit impacts</a:t>
            </a:r>
          </a:p>
        </p:txBody>
      </p:sp>
    </p:spTree>
    <p:extLst>
      <p:ext uri="{BB962C8B-B14F-4D97-AF65-F5344CB8AC3E}">
        <p14:creationId xmlns:p14="http://schemas.microsoft.com/office/powerpoint/2010/main" val="2360931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2AAA7-8B13-490E-A894-C9C4F750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NPRR 1146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EF5B78-0A57-43F7-8CC1-E447DFEE3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Example: DC tie transaction importing into ERCOT. URTA </a:t>
            </a:r>
            <a:r>
              <a:rPr lang="en-US" sz="18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Unbilled Real-Time Amount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drives credit requirements and when they’re importing power and ERCOT owes them money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EALt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Max [RFAF * Max {RTLE during the previous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lrt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days}, RTLF] + DFAF * DALE + Max [RTLCNS, Max {URTA during the previous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lrt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days}] +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OUTt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Proposed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EALt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Max [RFAF * Max {RTLE during the previous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lrt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days}, RTLF] + DFAF * DALE + RTLCS +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OUTt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Proposal removes Unbilled Real-Time Amount max function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Due to Max functions, RTLF and RTLCNS, which capture </a:t>
            </a: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recent positive RTM activity, is not taken into account at all. 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Rather RTLE and URTA, which lag behind by 7 days and have large M1=10 and M2=9 weights, set RTM exposure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Address issue of building collateral obligations when exposure flips from AP to AR in increasing price environment (as occurred during Uri)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AB387B-76D6-4BBC-A11E-17A00A5FD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315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853AD-A990-47D8-8BD8-632A72F9B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NPRR 1146 Developments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AB3D59-45A9-4A06-8AF4-363FF7BCC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963"/>
            <a:ext cx="10515600" cy="4625000"/>
          </a:xfrm>
        </p:spPr>
        <p:txBody>
          <a:bodyPr>
            <a:noAutofit/>
          </a:bodyPr>
          <a:lstStyle/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 Ruane filed comments Sept. 16 but lacked time to present at MCWG. </a:t>
            </a:r>
            <a:r>
              <a:rPr lang="en-US" sz="18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ERCOT does not support NPRR1146.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NPRR 1146 would require QSEs to suspend all RTM activity when the QSE receives notice of suspension from ERCOT. ERCOT notes that this provision </a:t>
            </a: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requires automation, as there is no system mechanism to temporarily suspend CP’s.</a:t>
            </a:r>
            <a:endParaRPr lang="en-US" sz="1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Although an Impact Analysis has not been completed, </a:t>
            </a: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ERCOT asserts the required system enhancements would bear a substantial cost. </a:t>
            </a:r>
          </a:p>
          <a:p>
            <a:pPr marL="0">
              <a:lnSpc>
                <a:spcPct val="107000"/>
              </a:lnSpc>
              <a:spcBef>
                <a:spcPts val="0"/>
              </a:spcBef>
            </a:pPr>
            <a:r>
              <a:rPr lang="en-US" sz="1800" dirty="0"/>
              <a:t>NPRR 1146 eliminates URTA for TAO QSEs. </a:t>
            </a:r>
            <a:r>
              <a:rPr lang="en-US" sz="1800" b="1" dirty="0"/>
              <a:t>ERCOT does not believe that making credit requirements less conservative for one subset of Counter-Parties is appropriate from an equity perspective.</a:t>
            </a:r>
          </a:p>
          <a:p>
            <a:pPr marL="0">
              <a:lnSpc>
                <a:spcPct val="107000"/>
              </a:lnSpc>
              <a:spcBef>
                <a:spcPts val="0"/>
              </a:spcBef>
            </a:pPr>
            <a:r>
              <a:rPr lang="en-US" sz="1800" dirty="0"/>
              <a:t>TAO ability to </a:t>
            </a:r>
            <a:r>
              <a:rPr lang="en-US" sz="1800" b="1" dirty="0"/>
              <a:t>leverage suspension in lieu of posting required collateral</a:t>
            </a:r>
            <a:r>
              <a:rPr lang="en-US" sz="1800" dirty="0"/>
              <a:t>, and not cure collateral requests within two Bank Business Days, </a:t>
            </a:r>
            <a:r>
              <a:rPr lang="en-US" sz="1800" b="1" dirty="0"/>
              <a:t>would not be available to all Market Participants.</a:t>
            </a:r>
          </a:p>
          <a:p>
            <a:pPr marL="0">
              <a:lnSpc>
                <a:spcPct val="107000"/>
              </a:lnSpc>
              <a:spcBef>
                <a:spcPts val="0"/>
              </a:spcBef>
            </a:pPr>
            <a:r>
              <a:rPr lang="en-US" sz="1800" i="1" u="sng" dirty="0"/>
              <a:t>ERCOT will investigate 1146 proposed changes to credit calculations and report back to Credit Working Group</a:t>
            </a:r>
          </a:p>
          <a:p>
            <a:pPr marL="0">
              <a:lnSpc>
                <a:spcPct val="107000"/>
              </a:lnSpc>
              <a:spcBef>
                <a:spcPts val="0"/>
              </a:spcBef>
            </a:pPr>
            <a:endParaRPr lang="en-US" sz="1800" i="1" u="sng" dirty="0"/>
          </a:p>
          <a:p>
            <a:pPr marL="0">
              <a:lnSpc>
                <a:spcPct val="107000"/>
              </a:lnSpc>
              <a:spcBef>
                <a:spcPts val="0"/>
              </a:spcBef>
            </a:pPr>
            <a:r>
              <a:rPr lang="en-US" sz="1800" dirty="0"/>
              <a:t>Rainbow Energy Marketing Corporation filed comments on October 13, 2022 to remove the favorable M1 treatment and thus any need to suspend QSE RTM activities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28837A-E472-492F-A124-69467B5C0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377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24950-8D17-40FE-8849-D0147B56B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Return of NPRR 1067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6354E-FB10-4F71-BF86-A32A9FC92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796"/>
            <a:ext cx="10515600" cy="4857226"/>
          </a:xfrm>
        </p:spPr>
        <p:txBody>
          <a:bodyPr>
            <a:noAutofit/>
          </a:bodyPr>
          <a:lstStyle/>
          <a:p>
            <a:r>
              <a:rPr lang="en-US" sz="1800" dirty="0"/>
              <a:t>NPRR 1067, sponsored by ERCOT, was posted on January 27, 2021. Tabled after Uri. </a:t>
            </a:r>
          </a:p>
          <a:p>
            <a:pPr lvl="1"/>
            <a:r>
              <a:rPr lang="en-US" sz="1800" dirty="0"/>
              <a:t>CWG/MCWG discussions on market entry qualifications began in December 2018, subsequent to the 2018 PJM </a:t>
            </a:r>
            <a:r>
              <a:rPr lang="en-US" sz="1800" dirty="0" err="1"/>
              <a:t>Greenhat</a:t>
            </a:r>
            <a:r>
              <a:rPr lang="en-US" sz="1800" dirty="0"/>
              <a:t> default.</a:t>
            </a:r>
          </a:p>
          <a:p>
            <a:pPr lvl="1"/>
            <a:r>
              <a:rPr lang="en-US" sz="1800" dirty="0"/>
              <a:t>Credit model methodologies to support Unreasonable Credit Risk determinations were reviewed by CWG/MCWG from June 2020 through March 2021. </a:t>
            </a:r>
          </a:p>
          <a:p>
            <a:r>
              <a:rPr lang="en-US" sz="1800" dirty="0"/>
              <a:t>Note potential interplay with FERC information-sharing NOPR.</a:t>
            </a:r>
          </a:p>
          <a:p>
            <a:pPr lvl="1"/>
            <a:r>
              <a:rPr lang="en-US" sz="1600" dirty="0"/>
              <a:t>ISO/RTO Council supports voluntary credit information sharing</a:t>
            </a:r>
            <a:endParaRPr lang="en-US" sz="1400" dirty="0"/>
          </a:p>
          <a:p>
            <a:r>
              <a:rPr lang="en-US" sz="1800" dirty="0"/>
              <a:t>ERCOT is drafting comments to NPRR 1067 to address:</a:t>
            </a:r>
          </a:p>
          <a:p>
            <a:pPr lvl="1"/>
            <a:r>
              <a:rPr lang="en-US" sz="1800" dirty="0"/>
              <a:t>Revise the baseline language to reflect the parts of the proposal that was approved and implemented in NPRR 1073. This includes requirements for QSE/CRRAH applicants with Principals who were Principals of defaulted or terminated Market Participants.</a:t>
            </a:r>
          </a:p>
          <a:p>
            <a:pPr lvl="1"/>
            <a:r>
              <a:rPr lang="en-US" sz="1800" dirty="0"/>
              <a:t>Elimination of unsecured credit, and</a:t>
            </a:r>
          </a:p>
          <a:p>
            <a:pPr lvl="1"/>
            <a:r>
              <a:rPr lang="en-US" sz="1800" dirty="0"/>
              <a:t>Context of Counter-Party suspension.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81705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D5EBC-7CDC-446E-BE03-01F58147C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NPRR 1067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860C7-F0CA-48C2-AC60-7D7F311A1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As originally drafted, NPRR 1067 proposed the following:</a:t>
            </a:r>
          </a:p>
          <a:p>
            <a:r>
              <a:rPr lang="en-US" dirty="0"/>
              <a:t>Background checks for existing and prospective Counter-Parties,</a:t>
            </a:r>
          </a:p>
          <a:p>
            <a:r>
              <a:rPr lang="en-US" dirty="0"/>
              <a:t>Fee to fund background check processes, </a:t>
            </a:r>
          </a:p>
          <a:p>
            <a:r>
              <a:rPr lang="en-US" dirty="0"/>
              <a:t>Authorizes ERCOT to review Counter-Parties to determine whether they pose an Unreasonable Credit Risk, as defined, to ERCOT,</a:t>
            </a:r>
          </a:p>
          <a:p>
            <a:r>
              <a:rPr lang="en-US" dirty="0"/>
              <a:t>Authorizes ERCOT to suspend a QSE or CRRAH if it poses an Unreasonable Credit Risk, </a:t>
            </a:r>
          </a:p>
          <a:p>
            <a:r>
              <a:rPr lang="en-US" dirty="0"/>
              <a:t>Authorizes ERCOT to terminate a Counter-Party if it is deemed an Unreasonable Credit Risk that cannot be remedied,</a:t>
            </a:r>
          </a:p>
          <a:p>
            <a:r>
              <a:rPr lang="en-US" dirty="0"/>
              <a:t>Formalizes processes for ERCOT assessment of creditworthiness,</a:t>
            </a:r>
          </a:p>
          <a:p>
            <a:r>
              <a:rPr lang="en-US" dirty="0"/>
              <a:t>Enables a credit scoring process to provide a consistent framework for review of creditworthiness, and</a:t>
            </a:r>
          </a:p>
          <a:p>
            <a:r>
              <a:rPr lang="en-US" dirty="0"/>
              <a:t>Provides a means for ERCOT to adjust the Unsecured Credit Limits and/or TPE to ensure that they adequately reflect financial risk created by a Counter-Party.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304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D5EBC-7CDC-446E-BE03-01F58147C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/>
              <a:t>Potential Uplift Liability collateral release</a:t>
            </a:r>
            <a:br>
              <a:rPr lang="en-US" sz="4400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860C7-F0CA-48C2-AC60-7D7F311A1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indicated PUL invoice amounts being held for the Brazos short-pay will be released upon the Effective Date of the bankruptcy plan</a:t>
            </a:r>
          </a:p>
        </p:txBody>
      </p:sp>
    </p:spTree>
    <p:extLst>
      <p:ext uri="{BB962C8B-B14F-4D97-AF65-F5344CB8AC3E}">
        <p14:creationId xmlns:p14="http://schemas.microsoft.com/office/powerpoint/2010/main" val="474412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D38AC-05D9-4176-BBDB-E15B79F14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55639"/>
            <a:ext cx="9144000" cy="735012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Monthly Highlights Aug 2022 – Sept 2022</a:t>
            </a:r>
            <a:endParaRPr lang="en-US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CFF607-9103-4ED4-B8CA-ADCE0DAAEF4F}"/>
              </a:ext>
            </a:extLst>
          </p:cNvPr>
          <p:cNvSpPr txBox="1"/>
          <p:nvPr/>
        </p:nvSpPr>
        <p:spPr>
          <a:xfrm>
            <a:off x="1619250" y="1638300"/>
            <a:ext cx="9401176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 panose="02020603050405020304" pitchFamily="18" charset="0"/>
              </a:rPr>
              <a:t>Market-wide average TPE decreased from $2,726.6 million in August to $1,611.8 million in September.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 panose="02020603050405020304" pitchFamily="18" charset="0"/>
              </a:rPr>
              <a:t>TPE decreased mainly due to lower RT and DA Settlement Point prices as well as lower RT &amp; DA adjustment factors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 panose="02020603050405020304" pitchFamily="18" charset="0"/>
              </a:rPr>
              <a:t>Discretionary Collateral is defined as Secured Collateral in excess of TPE,CRR Locked ACL and DAM Exposure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 panose="02020603050405020304" pitchFamily="18" charset="0"/>
              </a:rPr>
              <a:t>Average Discretionary Collateral was relatively flat at $3.252.4 million in September vs. $3,222.5 million in August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cs typeface="Times New Roman" panose="02020603050405020304" pitchFamily="18" charset="0"/>
              </a:rPr>
              <a:t>No unusual collateral call activity</a:t>
            </a:r>
          </a:p>
        </p:txBody>
      </p:sp>
    </p:spTree>
    <p:extLst>
      <p:ext uri="{BB962C8B-B14F-4D97-AF65-F5344CB8AC3E}">
        <p14:creationId xmlns:p14="http://schemas.microsoft.com/office/powerpoint/2010/main" val="473303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919</TotalTime>
  <Words>858</Words>
  <Application>Microsoft Macintosh PowerPoint</Application>
  <PresentationFormat>Widescreen</PresentationFormat>
  <Paragraphs>68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Market Credit Working Group update to the Wholesale Market Subcommittee</vt:lpstr>
      <vt:lpstr>General Update </vt:lpstr>
      <vt:lpstr>NPRR’s Reviewed</vt:lpstr>
      <vt:lpstr>NPRR 1146</vt:lpstr>
      <vt:lpstr>NPRR 1146 Developments</vt:lpstr>
      <vt:lpstr>Return of NPRR 1067</vt:lpstr>
      <vt:lpstr>NPRR 1067 continued</vt:lpstr>
      <vt:lpstr>Potential Uplift Liability collateral release </vt:lpstr>
      <vt:lpstr>Monthly Highlights Aug 2022 – Sept 2022</vt:lpstr>
      <vt:lpstr>Available Credit by Type Compared to Total Potential Exposure (TPE) Sep 2021- Sep 2022</vt:lpstr>
      <vt:lpstr>Discretionary Collateral Aug 2022 - Sept 2022</vt:lpstr>
      <vt:lpstr>Questions?</vt:lpstr>
    </vt:vector>
  </TitlesOfParts>
  <Company>Austin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Another credit calculation adjustment proposal</dc:title>
  <dc:creator>Sager, Brenden</dc:creator>
  <cp:lastModifiedBy>Seth Cochran</cp:lastModifiedBy>
  <cp:revision>25</cp:revision>
  <dcterms:created xsi:type="dcterms:W3CDTF">2022-08-01T15:23:51Z</dcterms:created>
  <dcterms:modified xsi:type="dcterms:W3CDTF">2022-10-25T19:03:17Z</dcterms:modified>
</cp:coreProperties>
</file>