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6" r:id="rId4"/>
    <p:sldId id="1130" r:id="rId5"/>
    <p:sldId id="1131" r:id="rId6"/>
    <p:sldId id="1137" r:id="rId7"/>
    <p:sldId id="1138" r:id="rId8"/>
    <p:sldId id="1142" r:id="rId9"/>
    <p:sldId id="256" r:id="rId10"/>
    <p:sldId id="1132" r:id="rId11"/>
    <p:sldId id="1133" r:id="rId12"/>
    <p:sldId id="114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44774</c:v>
                </c:pt>
                <c:pt idx="1">
                  <c:v>44775</c:v>
                </c:pt>
                <c:pt idx="2">
                  <c:v>44776</c:v>
                </c:pt>
                <c:pt idx="3">
                  <c:v>44777</c:v>
                </c:pt>
                <c:pt idx="4">
                  <c:v>44778</c:v>
                </c:pt>
                <c:pt idx="5">
                  <c:v>44779</c:v>
                </c:pt>
                <c:pt idx="6">
                  <c:v>44780</c:v>
                </c:pt>
                <c:pt idx="7">
                  <c:v>44781</c:v>
                </c:pt>
                <c:pt idx="8">
                  <c:v>44782</c:v>
                </c:pt>
                <c:pt idx="9">
                  <c:v>44783</c:v>
                </c:pt>
                <c:pt idx="10">
                  <c:v>44784</c:v>
                </c:pt>
                <c:pt idx="11">
                  <c:v>44785</c:v>
                </c:pt>
                <c:pt idx="12">
                  <c:v>44786</c:v>
                </c:pt>
                <c:pt idx="13">
                  <c:v>44787</c:v>
                </c:pt>
                <c:pt idx="14">
                  <c:v>44788</c:v>
                </c:pt>
                <c:pt idx="15">
                  <c:v>44789</c:v>
                </c:pt>
                <c:pt idx="16">
                  <c:v>44790</c:v>
                </c:pt>
                <c:pt idx="17">
                  <c:v>44791</c:v>
                </c:pt>
                <c:pt idx="18">
                  <c:v>44792</c:v>
                </c:pt>
                <c:pt idx="19">
                  <c:v>44793</c:v>
                </c:pt>
                <c:pt idx="20">
                  <c:v>44794</c:v>
                </c:pt>
                <c:pt idx="21">
                  <c:v>44795</c:v>
                </c:pt>
                <c:pt idx="22">
                  <c:v>44796</c:v>
                </c:pt>
                <c:pt idx="23">
                  <c:v>44797</c:v>
                </c:pt>
                <c:pt idx="24">
                  <c:v>44798</c:v>
                </c:pt>
                <c:pt idx="25">
                  <c:v>44799</c:v>
                </c:pt>
                <c:pt idx="26">
                  <c:v>44800</c:v>
                </c:pt>
                <c:pt idx="27">
                  <c:v>44801</c:v>
                </c:pt>
                <c:pt idx="28">
                  <c:v>44802</c:v>
                </c:pt>
                <c:pt idx="29">
                  <c:v>44803</c:v>
                </c:pt>
                <c:pt idx="30">
                  <c:v>44804</c:v>
                </c:pt>
                <c:pt idx="31">
                  <c:v>44805</c:v>
                </c:pt>
                <c:pt idx="32">
                  <c:v>44806</c:v>
                </c:pt>
                <c:pt idx="33">
                  <c:v>44807</c:v>
                </c:pt>
                <c:pt idx="34">
                  <c:v>44808</c:v>
                </c:pt>
                <c:pt idx="35">
                  <c:v>44809</c:v>
                </c:pt>
                <c:pt idx="36">
                  <c:v>44810</c:v>
                </c:pt>
                <c:pt idx="37">
                  <c:v>44811</c:v>
                </c:pt>
                <c:pt idx="38">
                  <c:v>44812</c:v>
                </c:pt>
                <c:pt idx="39">
                  <c:v>44813</c:v>
                </c:pt>
                <c:pt idx="40">
                  <c:v>44814</c:v>
                </c:pt>
                <c:pt idx="41">
                  <c:v>44815</c:v>
                </c:pt>
                <c:pt idx="42">
                  <c:v>44816</c:v>
                </c:pt>
                <c:pt idx="43">
                  <c:v>44817</c:v>
                </c:pt>
                <c:pt idx="44">
                  <c:v>44818</c:v>
                </c:pt>
                <c:pt idx="45">
                  <c:v>44819</c:v>
                </c:pt>
                <c:pt idx="46">
                  <c:v>44820</c:v>
                </c:pt>
                <c:pt idx="47">
                  <c:v>44821</c:v>
                </c:pt>
                <c:pt idx="48">
                  <c:v>44822</c:v>
                </c:pt>
                <c:pt idx="49">
                  <c:v>44823</c:v>
                </c:pt>
                <c:pt idx="50">
                  <c:v>44824</c:v>
                </c:pt>
                <c:pt idx="51">
                  <c:v>44825</c:v>
                </c:pt>
                <c:pt idx="52">
                  <c:v>44826</c:v>
                </c:pt>
                <c:pt idx="53">
                  <c:v>44827</c:v>
                </c:pt>
                <c:pt idx="54">
                  <c:v>44828</c:v>
                </c:pt>
                <c:pt idx="55">
                  <c:v>44829</c:v>
                </c:pt>
                <c:pt idx="56">
                  <c:v>44830</c:v>
                </c:pt>
                <c:pt idx="57">
                  <c:v>44831</c:v>
                </c:pt>
                <c:pt idx="58">
                  <c:v>44832</c:v>
                </c:pt>
                <c:pt idx="59">
                  <c:v>44833</c:v>
                </c:pt>
                <c:pt idx="60">
                  <c:v>44834</c:v>
                </c:pt>
              </c:numCache>
            </c:num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2367506217.2600002</c:v>
                </c:pt>
                <c:pt idx="1">
                  <c:v>2845642697.610002</c:v>
                </c:pt>
                <c:pt idx="2">
                  <c:v>2932812662.7100024</c:v>
                </c:pt>
                <c:pt idx="3">
                  <c:v>3074661356.5799994</c:v>
                </c:pt>
                <c:pt idx="4">
                  <c:v>3363059274.1300011</c:v>
                </c:pt>
                <c:pt idx="5">
                  <c:v>3353907133.9099989</c:v>
                </c:pt>
                <c:pt idx="6">
                  <c:v>3404467985.6700029</c:v>
                </c:pt>
                <c:pt idx="7">
                  <c:v>3410905113.5200047</c:v>
                </c:pt>
                <c:pt idx="8">
                  <c:v>3574298784.3300009</c:v>
                </c:pt>
                <c:pt idx="9">
                  <c:v>3462603628.4600019</c:v>
                </c:pt>
                <c:pt idx="10">
                  <c:v>3306563398.1399994</c:v>
                </c:pt>
                <c:pt idx="11">
                  <c:v>2954684147.9800019</c:v>
                </c:pt>
                <c:pt idx="12">
                  <c:v>2994902120.8900008</c:v>
                </c:pt>
                <c:pt idx="13">
                  <c:v>2998823047.1600003</c:v>
                </c:pt>
                <c:pt idx="14">
                  <c:v>2982737619.4400005</c:v>
                </c:pt>
                <c:pt idx="15">
                  <c:v>2639496063.0999975</c:v>
                </c:pt>
                <c:pt idx="16">
                  <c:v>2497616043.1300015</c:v>
                </c:pt>
                <c:pt idx="17">
                  <c:v>2306276196.5</c:v>
                </c:pt>
                <c:pt idx="18">
                  <c:v>2321005355.4499989</c:v>
                </c:pt>
                <c:pt idx="19">
                  <c:v>2326486997.9899988</c:v>
                </c:pt>
                <c:pt idx="20">
                  <c:v>2326035200.9099998</c:v>
                </c:pt>
                <c:pt idx="21">
                  <c:v>2312315300.2999997</c:v>
                </c:pt>
                <c:pt idx="22">
                  <c:v>2310468410.6099997</c:v>
                </c:pt>
                <c:pt idx="23">
                  <c:v>2271264573.8599987</c:v>
                </c:pt>
                <c:pt idx="24">
                  <c:v>2334552593.0799985</c:v>
                </c:pt>
                <c:pt idx="25">
                  <c:v>2298227733.0799999</c:v>
                </c:pt>
                <c:pt idx="26">
                  <c:v>2336646317.0200009</c:v>
                </c:pt>
                <c:pt idx="27">
                  <c:v>2342387258.6299977</c:v>
                </c:pt>
                <c:pt idx="28">
                  <c:v>2339294168.9299989</c:v>
                </c:pt>
                <c:pt idx="29">
                  <c:v>2312353441.1899986</c:v>
                </c:pt>
                <c:pt idx="30">
                  <c:v>2223405977.9599991</c:v>
                </c:pt>
                <c:pt idx="31">
                  <c:v>2155481088.9499998</c:v>
                </c:pt>
                <c:pt idx="32">
                  <c:v>2321576288.8700008</c:v>
                </c:pt>
                <c:pt idx="33">
                  <c:v>2350389092.3199997</c:v>
                </c:pt>
                <c:pt idx="34">
                  <c:v>2345837037.0200009</c:v>
                </c:pt>
                <c:pt idx="35">
                  <c:v>2254373971.0999999</c:v>
                </c:pt>
                <c:pt idx="36">
                  <c:v>2121162264.4199996</c:v>
                </c:pt>
                <c:pt idx="37">
                  <c:v>2175354429.1099997</c:v>
                </c:pt>
                <c:pt idx="38">
                  <c:v>1996091493.5500002</c:v>
                </c:pt>
                <c:pt idx="39">
                  <c:v>1871258197.8500023</c:v>
                </c:pt>
                <c:pt idx="40">
                  <c:v>1430666841.0100007</c:v>
                </c:pt>
                <c:pt idx="41">
                  <c:v>1435602831.2200012</c:v>
                </c:pt>
                <c:pt idx="42">
                  <c:v>1431689110.5299993</c:v>
                </c:pt>
                <c:pt idx="43">
                  <c:v>1427190701.6099989</c:v>
                </c:pt>
                <c:pt idx="44">
                  <c:v>1370291447.0800004</c:v>
                </c:pt>
                <c:pt idx="45">
                  <c:v>1452435622.7299988</c:v>
                </c:pt>
                <c:pt idx="46">
                  <c:v>1413887062.0999994</c:v>
                </c:pt>
                <c:pt idx="47">
                  <c:v>1389648575.9199998</c:v>
                </c:pt>
                <c:pt idx="48">
                  <c:v>1399255673.6400003</c:v>
                </c:pt>
                <c:pt idx="49">
                  <c:v>1389378555.9899993</c:v>
                </c:pt>
                <c:pt idx="50">
                  <c:v>1385988106.1599996</c:v>
                </c:pt>
                <c:pt idx="51">
                  <c:v>1410487773.3900011</c:v>
                </c:pt>
                <c:pt idx="52">
                  <c:v>1395984189.1100004</c:v>
                </c:pt>
                <c:pt idx="53">
                  <c:v>1379457592.9400001</c:v>
                </c:pt>
                <c:pt idx="54">
                  <c:v>1338491552.9799993</c:v>
                </c:pt>
                <c:pt idx="55">
                  <c:v>1342738032.5400004</c:v>
                </c:pt>
                <c:pt idx="56">
                  <c:v>1323529205.3600004</c:v>
                </c:pt>
                <c:pt idx="57">
                  <c:v>1289423018.4799993</c:v>
                </c:pt>
                <c:pt idx="58">
                  <c:v>1258445575.2400002</c:v>
                </c:pt>
                <c:pt idx="59">
                  <c:v>1256985652.4099987</c:v>
                </c:pt>
                <c:pt idx="60">
                  <c:v>1239934836.3500006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89-4C78-836C-7E1DC2EB68D9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CRR LOCKEDACL</c:v>
                </c:pt>
              </c:strCache>
            </c:strRef>
          </c:tx>
          <c:spPr>
            <a:solidFill>
              <a:srgbClr val="7C858D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44774</c:v>
                </c:pt>
                <c:pt idx="1">
                  <c:v>44775</c:v>
                </c:pt>
                <c:pt idx="2">
                  <c:v>44776</c:v>
                </c:pt>
                <c:pt idx="3">
                  <c:v>44777</c:v>
                </c:pt>
                <c:pt idx="4">
                  <c:v>44778</c:v>
                </c:pt>
                <c:pt idx="5">
                  <c:v>44779</c:v>
                </c:pt>
                <c:pt idx="6">
                  <c:v>44780</c:v>
                </c:pt>
                <c:pt idx="7">
                  <c:v>44781</c:v>
                </c:pt>
                <c:pt idx="8">
                  <c:v>44782</c:v>
                </c:pt>
                <c:pt idx="9">
                  <c:v>44783</c:v>
                </c:pt>
                <c:pt idx="10">
                  <c:v>44784</c:v>
                </c:pt>
                <c:pt idx="11">
                  <c:v>44785</c:v>
                </c:pt>
                <c:pt idx="12">
                  <c:v>44786</c:v>
                </c:pt>
                <c:pt idx="13">
                  <c:v>44787</c:v>
                </c:pt>
                <c:pt idx="14">
                  <c:v>44788</c:v>
                </c:pt>
                <c:pt idx="15">
                  <c:v>44789</c:v>
                </c:pt>
                <c:pt idx="16">
                  <c:v>44790</c:v>
                </c:pt>
                <c:pt idx="17">
                  <c:v>44791</c:v>
                </c:pt>
                <c:pt idx="18">
                  <c:v>44792</c:v>
                </c:pt>
                <c:pt idx="19">
                  <c:v>44793</c:v>
                </c:pt>
                <c:pt idx="20">
                  <c:v>44794</c:v>
                </c:pt>
                <c:pt idx="21">
                  <c:v>44795</c:v>
                </c:pt>
                <c:pt idx="22">
                  <c:v>44796</c:v>
                </c:pt>
                <c:pt idx="23">
                  <c:v>44797</c:v>
                </c:pt>
                <c:pt idx="24">
                  <c:v>44798</c:v>
                </c:pt>
                <c:pt idx="25">
                  <c:v>44799</c:v>
                </c:pt>
                <c:pt idx="26">
                  <c:v>44800</c:v>
                </c:pt>
                <c:pt idx="27">
                  <c:v>44801</c:v>
                </c:pt>
                <c:pt idx="28">
                  <c:v>44802</c:v>
                </c:pt>
                <c:pt idx="29">
                  <c:v>44803</c:v>
                </c:pt>
                <c:pt idx="30">
                  <c:v>44804</c:v>
                </c:pt>
                <c:pt idx="31">
                  <c:v>44805</c:v>
                </c:pt>
                <c:pt idx="32">
                  <c:v>44806</c:v>
                </c:pt>
                <c:pt idx="33">
                  <c:v>44807</c:v>
                </c:pt>
                <c:pt idx="34">
                  <c:v>44808</c:v>
                </c:pt>
                <c:pt idx="35">
                  <c:v>44809</c:v>
                </c:pt>
                <c:pt idx="36">
                  <c:v>44810</c:v>
                </c:pt>
                <c:pt idx="37">
                  <c:v>44811</c:v>
                </c:pt>
                <c:pt idx="38">
                  <c:v>44812</c:v>
                </c:pt>
                <c:pt idx="39">
                  <c:v>44813</c:v>
                </c:pt>
                <c:pt idx="40">
                  <c:v>44814</c:v>
                </c:pt>
                <c:pt idx="41">
                  <c:v>44815</c:v>
                </c:pt>
                <c:pt idx="42">
                  <c:v>44816</c:v>
                </c:pt>
                <c:pt idx="43">
                  <c:v>44817</c:v>
                </c:pt>
                <c:pt idx="44">
                  <c:v>44818</c:v>
                </c:pt>
                <c:pt idx="45">
                  <c:v>44819</c:v>
                </c:pt>
                <c:pt idx="46">
                  <c:v>44820</c:v>
                </c:pt>
                <c:pt idx="47">
                  <c:v>44821</c:v>
                </c:pt>
                <c:pt idx="48">
                  <c:v>44822</c:v>
                </c:pt>
                <c:pt idx="49">
                  <c:v>44823</c:v>
                </c:pt>
                <c:pt idx="50">
                  <c:v>44824</c:v>
                </c:pt>
                <c:pt idx="51">
                  <c:v>44825</c:v>
                </c:pt>
                <c:pt idx="52">
                  <c:v>44826</c:v>
                </c:pt>
                <c:pt idx="53">
                  <c:v>44827</c:v>
                </c:pt>
                <c:pt idx="54">
                  <c:v>44828</c:v>
                </c:pt>
                <c:pt idx="55">
                  <c:v>44829</c:v>
                </c:pt>
                <c:pt idx="56">
                  <c:v>44830</c:v>
                </c:pt>
                <c:pt idx="57">
                  <c:v>44831</c:v>
                </c:pt>
                <c:pt idx="58">
                  <c:v>44832</c:v>
                </c:pt>
                <c:pt idx="59">
                  <c:v>44833</c:v>
                </c:pt>
                <c:pt idx="60">
                  <c:v>44834</c:v>
                </c:pt>
              </c:numCache>
            </c:numRef>
          </c:cat>
          <c:val>
            <c:numRef>
              <c:f>Sheet1!$D$2:$D$62</c:f>
              <c:numCache>
                <c:formatCode>General</c:formatCode>
                <c:ptCount val="61"/>
                <c:pt idx="0">
                  <c:v>815757995.25000012</c:v>
                </c:pt>
                <c:pt idx="1">
                  <c:v>815757995.24999988</c:v>
                </c:pt>
                <c:pt idx="2">
                  <c:v>815757995.25000012</c:v>
                </c:pt>
                <c:pt idx="3">
                  <c:v>815757995.25000012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344169205.97999996</c:v>
                </c:pt>
                <c:pt idx="11">
                  <c:v>300040338.16999996</c:v>
                </c:pt>
                <c:pt idx="12">
                  <c:v>300040338.17000008</c:v>
                </c:pt>
                <c:pt idx="13">
                  <c:v>300040338.16999996</c:v>
                </c:pt>
                <c:pt idx="14">
                  <c:v>300040338.16999996</c:v>
                </c:pt>
                <c:pt idx="15">
                  <c:v>300040338.16999996</c:v>
                </c:pt>
                <c:pt idx="16">
                  <c:v>300040338.16999996</c:v>
                </c:pt>
                <c:pt idx="17">
                  <c:v>1240757477.8600001</c:v>
                </c:pt>
                <c:pt idx="18">
                  <c:v>780815471.96000016</c:v>
                </c:pt>
                <c:pt idx="19">
                  <c:v>780815471.95999992</c:v>
                </c:pt>
                <c:pt idx="20">
                  <c:v>780815471.95999992</c:v>
                </c:pt>
                <c:pt idx="21">
                  <c:v>780815471.9599998</c:v>
                </c:pt>
                <c:pt idx="22">
                  <c:v>780815471.96000016</c:v>
                </c:pt>
                <c:pt idx="23">
                  <c:v>780815471.96000004</c:v>
                </c:pt>
                <c:pt idx="24">
                  <c:v>780815471.96000004</c:v>
                </c:pt>
                <c:pt idx="25">
                  <c:v>780815471.96000028</c:v>
                </c:pt>
                <c:pt idx="26">
                  <c:v>780815471.96000028</c:v>
                </c:pt>
                <c:pt idx="27">
                  <c:v>780815471.96000016</c:v>
                </c:pt>
                <c:pt idx="28">
                  <c:v>780815471.95999992</c:v>
                </c:pt>
                <c:pt idx="29">
                  <c:v>780815471.95999992</c:v>
                </c:pt>
                <c:pt idx="30">
                  <c:v>780815471.96000016</c:v>
                </c:pt>
                <c:pt idx="31">
                  <c:v>780815471.96000016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387778000.19999999</c:v>
                </c:pt>
                <c:pt idx="46">
                  <c:v>300710539.53000003</c:v>
                </c:pt>
                <c:pt idx="47">
                  <c:v>300710539.53000003</c:v>
                </c:pt>
                <c:pt idx="48">
                  <c:v>300710539.53000003</c:v>
                </c:pt>
                <c:pt idx="49">
                  <c:v>300710539.53000003</c:v>
                </c:pt>
                <c:pt idx="50">
                  <c:v>300710539.53000003</c:v>
                </c:pt>
                <c:pt idx="51">
                  <c:v>300710539.52999997</c:v>
                </c:pt>
                <c:pt idx="52">
                  <c:v>1254889274.6799998</c:v>
                </c:pt>
                <c:pt idx="53">
                  <c:v>782715242.2099998</c:v>
                </c:pt>
                <c:pt idx="54">
                  <c:v>782715242.2099998</c:v>
                </c:pt>
                <c:pt idx="55">
                  <c:v>782715242.2099998</c:v>
                </c:pt>
                <c:pt idx="56">
                  <c:v>782715242.2099998</c:v>
                </c:pt>
                <c:pt idx="57">
                  <c:v>782715242.2099998</c:v>
                </c:pt>
                <c:pt idx="58">
                  <c:v>782715242.21000004</c:v>
                </c:pt>
                <c:pt idx="59">
                  <c:v>782715242.21000004</c:v>
                </c:pt>
                <c:pt idx="60">
                  <c:v>782715242.2099998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89-4C78-836C-7E1DC2EB68D9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44774</c:v>
                </c:pt>
                <c:pt idx="1">
                  <c:v>44775</c:v>
                </c:pt>
                <c:pt idx="2">
                  <c:v>44776</c:v>
                </c:pt>
                <c:pt idx="3">
                  <c:v>44777</c:v>
                </c:pt>
                <c:pt idx="4">
                  <c:v>44778</c:v>
                </c:pt>
                <c:pt idx="5">
                  <c:v>44779</c:v>
                </c:pt>
                <c:pt idx="6">
                  <c:v>44780</c:v>
                </c:pt>
                <c:pt idx="7">
                  <c:v>44781</c:v>
                </c:pt>
                <c:pt idx="8">
                  <c:v>44782</c:v>
                </c:pt>
                <c:pt idx="9">
                  <c:v>44783</c:v>
                </c:pt>
                <c:pt idx="10">
                  <c:v>44784</c:v>
                </c:pt>
                <c:pt idx="11">
                  <c:v>44785</c:v>
                </c:pt>
                <c:pt idx="12">
                  <c:v>44786</c:v>
                </c:pt>
                <c:pt idx="13">
                  <c:v>44787</c:v>
                </c:pt>
                <c:pt idx="14">
                  <c:v>44788</c:v>
                </c:pt>
                <c:pt idx="15">
                  <c:v>44789</c:v>
                </c:pt>
                <c:pt idx="16">
                  <c:v>44790</c:v>
                </c:pt>
                <c:pt idx="17">
                  <c:v>44791</c:v>
                </c:pt>
                <c:pt idx="18">
                  <c:v>44792</c:v>
                </c:pt>
                <c:pt idx="19">
                  <c:v>44793</c:v>
                </c:pt>
                <c:pt idx="20">
                  <c:v>44794</c:v>
                </c:pt>
                <c:pt idx="21">
                  <c:v>44795</c:v>
                </c:pt>
                <c:pt idx="22">
                  <c:v>44796</c:v>
                </c:pt>
                <c:pt idx="23">
                  <c:v>44797</c:v>
                </c:pt>
                <c:pt idx="24">
                  <c:v>44798</c:v>
                </c:pt>
                <c:pt idx="25">
                  <c:v>44799</c:v>
                </c:pt>
                <c:pt idx="26">
                  <c:v>44800</c:v>
                </c:pt>
                <c:pt idx="27">
                  <c:v>44801</c:v>
                </c:pt>
                <c:pt idx="28">
                  <c:v>44802</c:v>
                </c:pt>
                <c:pt idx="29">
                  <c:v>44803</c:v>
                </c:pt>
                <c:pt idx="30">
                  <c:v>44804</c:v>
                </c:pt>
                <c:pt idx="31">
                  <c:v>44805</c:v>
                </c:pt>
                <c:pt idx="32">
                  <c:v>44806</c:v>
                </c:pt>
                <c:pt idx="33">
                  <c:v>44807</c:v>
                </c:pt>
                <c:pt idx="34">
                  <c:v>44808</c:v>
                </c:pt>
                <c:pt idx="35">
                  <c:v>44809</c:v>
                </c:pt>
                <c:pt idx="36">
                  <c:v>44810</c:v>
                </c:pt>
                <c:pt idx="37">
                  <c:v>44811</c:v>
                </c:pt>
                <c:pt idx="38">
                  <c:v>44812</c:v>
                </c:pt>
                <c:pt idx="39">
                  <c:v>44813</c:v>
                </c:pt>
                <c:pt idx="40">
                  <c:v>44814</c:v>
                </c:pt>
                <c:pt idx="41">
                  <c:v>44815</c:v>
                </c:pt>
                <c:pt idx="42">
                  <c:v>44816</c:v>
                </c:pt>
                <c:pt idx="43">
                  <c:v>44817</c:v>
                </c:pt>
                <c:pt idx="44">
                  <c:v>44818</c:v>
                </c:pt>
                <c:pt idx="45">
                  <c:v>44819</c:v>
                </c:pt>
                <c:pt idx="46">
                  <c:v>44820</c:v>
                </c:pt>
                <c:pt idx="47">
                  <c:v>44821</c:v>
                </c:pt>
                <c:pt idx="48">
                  <c:v>44822</c:v>
                </c:pt>
                <c:pt idx="49">
                  <c:v>44823</c:v>
                </c:pt>
                <c:pt idx="50">
                  <c:v>44824</c:v>
                </c:pt>
                <c:pt idx="51">
                  <c:v>44825</c:v>
                </c:pt>
                <c:pt idx="52">
                  <c:v>44826</c:v>
                </c:pt>
                <c:pt idx="53">
                  <c:v>44827</c:v>
                </c:pt>
                <c:pt idx="54">
                  <c:v>44828</c:v>
                </c:pt>
                <c:pt idx="55">
                  <c:v>44829</c:v>
                </c:pt>
                <c:pt idx="56">
                  <c:v>44830</c:v>
                </c:pt>
                <c:pt idx="57">
                  <c:v>44831</c:v>
                </c:pt>
                <c:pt idx="58">
                  <c:v>44832</c:v>
                </c:pt>
                <c:pt idx="59">
                  <c:v>44833</c:v>
                </c:pt>
                <c:pt idx="60">
                  <c:v>44834</c:v>
                </c:pt>
              </c:numCache>
            </c:numRef>
          </c:cat>
          <c:val>
            <c:numRef>
              <c:f>Sheet1!$E$2:$E$62</c:f>
              <c:numCache>
                <c:formatCode>_(* #,##0.00_);_(* \(#,##0.00\);_(* "-"??_);_(@_)</c:formatCode>
                <c:ptCount val="61"/>
                <c:pt idx="0">
                  <c:v>409774381.56999993</c:v>
                </c:pt>
                <c:pt idx="1">
                  <c:v>436733529.34999996</c:v>
                </c:pt>
                <c:pt idx="2">
                  <c:v>474248124.32000005</c:v>
                </c:pt>
                <c:pt idx="3">
                  <c:v>488340096.7700001</c:v>
                </c:pt>
                <c:pt idx="4">
                  <c:v>456455985.0800001</c:v>
                </c:pt>
                <c:pt idx="5">
                  <c:v>394405881.56</c:v>
                </c:pt>
                <c:pt idx="6">
                  <c:v>401500896.34999996</c:v>
                </c:pt>
                <c:pt idx="7">
                  <c:v>441847775.30000007</c:v>
                </c:pt>
                <c:pt idx="8">
                  <c:v>433872625.20000005</c:v>
                </c:pt>
                <c:pt idx="9">
                  <c:v>448159213.51999986</c:v>
                </c:pt>
                <c:pt idx="10">
                  <c:v>400807092.28000003</c:v>
                </c:pt>
                <c:pt idx="11">
                  <c:v>385308100.61000013</c:v>
                </c:pt>
                <c:pt idx="12">
                  <c:v>387828946.40999985</c:v>
                </c:pt>
                <c:pt idx="13">
                  <c:v>353745255.36999989</c:v>
                </c:pt>
                <c:pt idx="14">
                  <c:v>386427280.3100003</c:v>
                </c:pt>
                <c:pt idx="15">
                  <c:v>421176976.11000007</c:v>
                </c:pt>
                <c:pt idx="16">
                  <c:v>500106584.27999991</c:v>
                </c:pt>
                <c:pt idx="17">
                  <c:v>360896400.7099998</c:v>
                </c:pt>
                <c:pt idx="18">
                  <c:v>351594249.69000006</c:v>
                </c:pt>
                <c:pt idx="19">
                  <c:v>302123092.58999991</c:v>
                </c:pt>
                <c:pt idx="20">
                  <c:v>274869476.23000002</c:v>
                </c:pt>
                <c:pt idx="21">
                  <c:v>277163704.24000001</c:v>
                </c:pt>
                <c:pt idx="22">
                  <c:v>289291577.87</c:v>
                </c:pt>
                <c:pt idx="23">
                  <c:v>299932241.07000011</c:v>
                </c:pt>
                <c:pt idx="24">
                  <c:v>338916148.91999996</c:v>
                </c:pt>
                <c:pt idx="25">
                  <c:v>335502872.86000019</c:v>
                </c:pt>
                <c:pt idx="26">
                  <c:v>317490366.11000013</c:v>
                </c:pt>
                <c:pt idx="27">
                  <c:v>327369256.27000016</c:v>
                </c:pt>
                <c:pt idx="28">
                  <c:v>345249821.89999998</c:v>
                </c:pt>
                <c:pt idx="29">
                  <c:v>335909623.14000016</c:v>
                </c:pt>
                <c:pt idx="30">
                  <c:v>335954880.06999993</c:v>
                </c:pt>
                <c:pt idx="31" formatCode="_(* #,##0_);_(* \(#,##0\);_(* &quot;-&quot;??_);_(@_)">
                  <c:v>330156293.82000005</c:v>
                </c:pt>
                <c:pt idx="32" formatCode="_(* #,##0_);_(* \(#,##0\);_(* &quot;-&quot;??_);_(@_)">
                  <c:v>314251599.13999999</c:v>
                </c:pt>
                <c:pt idx="33" formatCode="_(* #,##0_);_(* \(#,##0\);_(* &quot;-&quot;??_);_(@_)">
                  <c:v>281184496.21000004</c:v>
                </c:pt>
                <c:pt idx="34" formatCode="_(* #,##0_);_(* \(#,##0\);_(* &quot;-&quot;??_);_(@_)">
                  <c:v>266588428.78999987</c:v>
                </c:pt>
                <c:pt idx="35" formatCode="_(* #,##0_);_(* \(#,##0\);_(* &quot;-&quot;??_);_(@_)">
                  <c:v>258377956.17999995</c:v>
                </c:pt>
                <c:pt idx="36" formatCode="_(* #,##0_);_(* \(#,##0\);_(* &quot;-&quot;??_);_(@_)">
                  <c:v>289611266.48999989</c:v>
                </c:pt>
                <c:pt idx="37" formatCode="_(* #,##0_);_(* \(#,##0\);_(* &quot;-&quot;??_);_(@_)">
                  <c:v>308066384.35000002</c:v>
                </c:pt>
                <c:pt idx="38" formatCode="_(* #,##0_);_(* \(#,##0\);_(* &quot;-&quot;??_);_(@_)">
                  <c:v>317485602.33000022</c:v>
                </c:pt>
                <c:pt idx="39" formatCode="_(* #,##0_);_(* \(#,##0\);_(* &quot;-&quot;??_);_(@_)">
                  <c:v>283035535.11000019</c:v>
                </c:pt>
                <c:pt idx="40" formatCode="_(* #,##0_);_(* \(#,##0\);_(* &quot;-&quot;??_);_(@_)">
                  <c:v>255727526.94999996</c:v>
                </c:pt>
                <c:pt idx="41" formatCode="_(* #,##0_);_(* \(#,##0\);_(* &quot;-&quot;??_);_(@_)">
                  <c:v>256114571.62999997</c:v>
                </c:pt>
                <c:pt idx="42" formatCode="_(* #,##0_);_(* \(#,##0\);_(* &quot;-&quot;??_);_(@_)">
                  <c:v>258294211.07999989</c:v>
                </c:pt>
                <c:pt idx="43" formatCode="_(* #,##0_);_(* \(#,##0\);_(* &quot;-&quot;??_);_(@_)">
                  <c:v>262953878.82999998</c:v>
                </c:pt>
                <c:pt idx="44" formatCode="_(* #,##0_);_(* \(#,##0\);_(* &quot;-&quot;??_);_(@_)">
                  <c:v>252212262.13999999</c:v>
                </c:pt>
                <c:pt idx="45" formatCode="_(* #,##0_);_(* \(#,##0\);_(* &quot;-&quot;??_);_(@_)">
                  <c:v>252739692.66999999</c:v>
                </c:pt>
                <c:pt idx="46" formatCode="_(* #,##0_);_(* \(#,##0\);_(* &quot;-&quot;??_);_(@_)">
                  <c:v>247233618.54000008</c:v>
                </c:pt>
                <c:pt idx="47" formatCode="_(* #,##0_);_(* \(#,##0\);_(* &quot;-&quot;??_);_(@_)">
                  <c:v>256453442.7400001</c:v>
                </c:pt>
                <c:pt idx="48" formatCode="_(* #,##0_);_(* \(#,##0\);_(* &quot;-&quot;??_);_(@_)">
                  <c:v>253777608.14000022</c:v>
                </c:pt>
                <c:pt idx="49" formatCode="_(* #,##0_);_(* \(#,##0\);_(* &quot;-&quot;??_);_(@_)">
                  <c:v>291852011.46999991</c:v>
                </c:pt>
                <c:pt idx="50" formatCode="_(* #,##0_);_(* \(#,##0\);_(* &quot;-&quot;??_);_(@_)">
                  <c:v>299281933.12000006</c:v>
                </c:pt>
                <c:pt idx="51" formatCode="_(* #,##0_);_(* \(#,##0\);_(* &quot;-&quot;??_);_(@_)">
                  <c:v>310845001.36999983</c:v>
                </c:pt>
                <c:pt idx="52" formatCode="_(* #,##0_);_(* \(#,##0\);_(* &quot;-&quot;??_);_(@_)">
                  <c:v>340163515.39000005</c:v>
                </c:pt>
                <c:pt idx="53" formatCode="_(* #,##0_);_(* \(#,##0\);_(* &quot;-&quot;??_);_(@_)">
                  <c:v>290939247.96000004</c:v>
                </c:pt>
                <c:pt idx="54" formatCode="_(* #,##0_);_(* \(#,##0\);_(* &quot;-&quot;??_);_(@_)">
                  <c:v>261646685.58999994</c:v>
                </c:pt>
                <c:pt idx="55" formatCode="_(* #,##0_);_(* \(#,##0\);_(* &quot;-&quot;??_);_(@_)">
                  <c:v>246653053.13000005</c:v>
                </c:pt>
                <c:pt idx="56" formatCode="_(* #,##0_);_(* \(#,##0\);_(* &quot;-&quot;??_);_(@_)">
                  <c:v>232327391.39999992</c:v>
                </c:pt>
                <c:pt idx="57" formatCode="_(* #,##0_);_(* \(#,##0\);_(* &quot;-&quot;??_);_(@_)">
                  <c:v>218324863.50999999</c:v>
                </c:pt>
                <c:pt idx="58" formatCode="_(* #,##0_);_(* \(#,##0\);_(* &quot;-&quot;??_);_(@_)">
                  <c:v>219082360.64999995</c:v>
                </c:pt>
                <c:pt idx="59" formatCode="_(* #,##0_);_(* \(#,##0\);_(* &quot;-&quot;??_);_(@_)">
                  <c:v>209666473.00000003</c:v>
                </c:pt>
                <c:pt idx="60" formatCode="_(* #,##0_);_(* \(#,##0\);_(* &quot;-&quot;??_);_(@_)">
                  <c:v>200448163.98999992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89-4C78-836C-7E1DC2EB68D9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44774</c:v>
                </c:pt>
                <c:pt idx="1">
                  <c:v>44775</c:v>
                </c:pt>
                <c:pt idx="2">
                  <c:v>44776</c:v>
                </c:pt>
                <c:pt idx="3">
                  <c:v>44777</c:v>
                </c:pt>
                <c:pt idx="4">
                  <c:v>44778</c:v>
                </c:pt>
                <c:pt idx="5">
                  <c:v>44779</c:v>
                </c:pt>
                <c:pt idx="6">
                  <c:v>44780</c:v>
                </c:pt>
                <c:pt idx="7">
                  <c:v>44781</c:v>
                </c:pt>
                <c:pt idx="8">
                  <c:v>44782</c:v>
                </c:pt>
                <c:pt idx="9">
                  <c:v>44783</c:v>
                </c:pt>
                <c:pt idx="10">
                  <c:v>44784</c:v>
                </c:pt>
                <c:pt idx="11">
                  <c:v>44785</c:v>
                </c:pt>
                <c:pt idx="12">
                  <c:v>44786</c:v>
                </c:pt>
                <c:pt idx="13">
                  <c:v>44787</c:v>
                </c:pt>
                <c:pt idx="14">
                  <c:v>44788</c:v>
                </c:pt>
                <c:pt idx="15">
                  <c:v>44789</c:v>
                </c:pt>
                <c:pt idx="16">
                  <c:v>44790</c:v>
                </c:pt>
                <c:pt idx="17">
                  <c:v>44791</c:v>
                </c:pt>
                <c:pt idx="18">
                  <c:v>44792</c:v>
                </c:pt>
                <c:pt idx="19">
                  <c:v>44793</c:v>
                </c:pt>
                <c:pt idx="20">
                  <c:v>44794</c:v>
                </c:pt>
                <c:pt idx="21">
                  <c:v>44795</c:v>
                </c:pt>
                <c:pt idx="22">
                  <c:v>44796</c:v>
                </c:pt>
                <c:pt idx="23">
                  <c:v>44797</c:v>
                </c:pt>
                <c:pt idx="24">
                  <c:v>44798</c:v>
                </c:pt>
                <c:pt idx="25">
                  <c:v>44799</c:v>
                </c:pt>
                <c:pt idx="26">
                  <c:v>44800</c:v>
                </c:pt>
                <c:pt idx="27">
                  <c:v>44801</c:v>
                </c:pt>
                <c:pt idx="28">
                  <c:v>44802</c:v>
                </c:pt>
                <c:pt idx="29">
                  <c:v>44803</c:v>
                </c:pt>
                <c:pt idx="30">
                  <c:v>44804</c:v>
                </c:pt>
                <c:pt idx="31">
                  <c:v>44805</c:v>
                </c:pt>
                <c:pt idx="32">
                  <c:v>44806</c:v>
                </c:pt>
                <c:pt idx="33">
                  <c:v>44807</c:v>
                </c:pt>
                <c:pt idx="34">
                  <c:v>44808</c:v>
                </c:pt>
                <c:pt idx="35">
                  <c:v>44809</c:v>
                </c:pt>
                <c:pt idx="36">
                  <c:v>44810</c:v>
                </c:pt>
                <c:pt idx="37">
                  <c:v>44811</c:v>
                </c:pt>
                <c:pt idx="38">
                  <c:v>44812</c:v>
                </c:pt>
                <c:pt idx="39">
                  <c:v>44813</c:v>
                </c:pt>
                <c:pt idx="40">
                  <c:v>44814</c:v>
                </c:pt>
                <c:pt idx="41">
                  <c:v>44815</c:v>
                </c:pt>
                <c:pt idx="42">
                  <c:v>44816</c:v>
                </c:pt>
                <c:pt idx="43">
                  <c:v>44817</c:v>
                </c:pt>
                <c:pt idx="44">
                  <c:v>44818</c:v>
                </c:pt>
                <c:pt idx="45">
                  <c:v>44819</c:v>
                </c:pt>
                <c:pt idx="46">
                  <c:v>44820</c:v>
                </c:pt>
                <c:pt idx="47">
                  <c:v>44821</c:v>
                </c:pt>
                <c:pt idx="48">
                  <c:v>44822</c:v>
                </c:pt>
                <c:pt idx="49">
                  <c:v>44823</c:v>
                </c:pt>
                <c:pt idx="50">
                  <c:v>44824</c:v>
                </c:pt>
                <c:pt idx="51">
                  <c:v>44825</c:v>
                </c:pt>
                <c:pt idx="52">
                  <c:v>44826</c:v>
                </c:pt>
                <c:pt idx="53">
                  <c:v>44827</c:v>
                </c:pt>
                <c:pt idx="54">
                  <c:v>44828</c:v>
                </c:pt>
                <c:pt idx="55">
                  <c:v>44829</c:v>
                </c:pt>
                <c:pt idx="56">
                  <c:v>44830</c:v>
                </c:pt>
                <c:pt idx="57">
                  <c:v>44831</c:v>
                </c:pt>
                <c:pt idx="58">
                  <c:v>44832</c:v>
                </c:pt>
                <c:pt idx="59">
                  <c:v>44833</c:v>
                </c:pt>
                <c:pt idx="60">
                  <c:v>44834</c:v>
                </c:pt>
              </c:numCache>
            </c:numRef>
          </c:cat>
          <c:val>
            <c:numRef>
              <c:f>Sheet1!$F$2:$F$62</c:f>
              <c:numCache>
                <c:formatCode>_(* #,##0.00_);_(* \(#,##0.00\);_(* "-"??_);_(@_)</c:formatCode>
                <c:ptCount val="61"/>
                <c:pt idx="0">
                  <c:v>3318926832.4999952</c:v>
                </c:pt>
                <c:pt idx="1">
                  <c:v>2951059547.8399935</c:v>
                </c:pt>
                <c:pt idx="2">
                  <c:v>2973586508.0600042</c:v>
                </c:pt>
                <c:pt idx="3">
                  <c:v>2960827389.2200012</c:v>
                </c:pt>
                <c:pt idx="4">
                  <c:v>3646536975.3899975</c:v>
                </c:pt>
                <c:pt idx="5">
                  <c:v>3717739219.1299987</c:v>
                </c:pt>
                <c:pt idx="6">
                  <c:v>3660083352.5800033</c:v>
                </c:pt>
                <c:pt idx="7">
                  <c:v>3613432779.6699986</c:v>
                </c:pt>
                <c:pt idx="8">
                  <c:v>3435775518.7899981</c:v>
                </c:pt>
                <c:pt idx="9">
                  <c:v>3619700079.3399959</c:v>
                </c:pt>
                <c:pt idx="10">
                  <c:v>3253772031.2399998</c:v>
                </c:pt>
                <c:pt idx="11">
                  <c:v>3428851888.9700003</c:v>
                </c:pt>
                <c:pt idx="12">
                  <c:v>3386113070.2600007</c:v>
                </c:pt>
                <c:pt idx="13">
                  <c:v>3426275835.0299993</c:v>
                </c:pt>
                <c:pt idx="14">
                  <c:v>3370517610.8999949</c:v>
                </c:pt>
                <c:pt idx="15">
                  <c:v>3708263795.9300046</c:v>
                </c:pt>
                <c:pt idx="16">
                  <c:v>3742289751.979991</c:v>
                </c:pt>
                <c:pt idx="17">
                  <c:v>2969411092.3699989</c:v>
                </c:pt>
                <c:pt idx="18">
                  <c:v>3344658345.2700028</c:v>
                </c:pt>
                <c:pt idx="19">
                  <c:v>3263047860.8299971</c:v>
                </c:pt>
                <c:pt idx="20">
                  <c:v>3291753274.2699981</c:v>
                </c:pt>
                <c:pt idx="21">
                  <c:v>3114589422.3499985</c:v>
                </c:pt>
                <c:pt idx="22">
                  <c:v>2992018474.4200039</c:v>
                </c:pt>
                <c:pt idx="23">
                  <c:v>2925574763.5300021</c:v>
                </c:pt>
                <c:pt idx="24">
                  <c:v>2820957316.2400031</c:v>
                </c:pt>
                <c:pt idx="25">
                  <c:v>2850874749.3100019</c:v>
                </c:pt>
                <c:pt idx="26">
                  <c:v>2830404334.1899962</c:v>
                </c:pt>
                <c:pt idx="27">
                  <c:v>2814784502.4199991</c:v>
                </c:pt>
                <c:pt idx="28">
                  <c:v>2788722625.2299967</c:v>
                </c:pt>
                <c:pt idx="29">
                  <c:v>2838620817.6900063</c:v>
                </c:pt>
                <c:pt idx="30">
                  <c:v>2837309468.1400023</c:v>
                </c:pt>
                <c:pt idx="31">
                  <c:v>2888967942.650002</c:v>
                </c:pt>
                <c:pt idx="32">
                  <c:v>3450855140.8599992</c:v>
                </c:pt>
                <c:pt idx="33">
                  <c:v>3455109440.3399982</c:v>
                </c:pt>
                <c:pt idx="34">
                  <c:v>3474257563.0600009</c:v>
                </c:pt>
                <c:pt idx="35">
                  <c:v>3573931101.5899992</c:v>
                </c:pt>
                <c:pt idx="36">
                  <c:v>3548054782.1000047</c:v>
                </c:pt>
                <c:pt idx="37">
                  <c:v>3340571617.4000001</c:v>
                </c:pt>
                <c:pt idx="38">
                  <c:v>3456504762.4099994</c:v>
                </c:pt>
                <c:pt idx="39">
                  <c:v>3458047382.6499925</c:v>
                </c:pt>
                <c:pt idx="40">
                  <c:v>3925946747.6499963</c:v>
                </c:pt>
                <c:pt idx="41">
                  <c:v>3920623712.7599936</c:v>
                </c:pt>
                <c:pt idx="42">
                  <c:v>3683366849.6700025</c:v>
                </c:pt>
                <c:pt idx="43">
                  <c:v>3621305820.2500029</c:v>
                </c:pt>
                <c:pt idx="44">
                  <c:v>3556880985.1900024</c:v>
                </c:pt>
                <c:pt idx="45">
                  <c:v>3029123891.9100056</c:v>
                </c:pt>
                <c:pt idx="46">
                  <c:v>3159723670.7000031</c:v>
                </c:pt>
                <c:pt idx="47">
                  <c:v>3174742332.6800013</c:v>
                </c:pt>
                <c:pt idx="48">
                  <c:v>3167811069.5600038</c:v>
                </c:pt>
                <c:pt idx="49">
                  <c:v>3150249361.9200044</c:v>
                </c:pt>
                <c:pt idx="50">
                  <c:v>3245065353.9800029</c:v>
                </c:pt>
                <c:pt idx="51">
                  <c:v>3335618283.9400024</c:v>
                </c:pt>
                <c:pt idx="52">
                  <c:v>2389198086.2500019</c:v>
                </c:pt>
                <c:pt idx="53">
                  <c:v>2911919539.1200066</c:v>
                </c:pt>
                <c:pt idx="54">
                  <c:v>2982178141.4500065</c:v>
                </c:pt>
                <c:pt idx="55">
                  <c:v>2992925294.3500061</c:v>
                </c:pt>
                <c:pt idx="56">
                  <c:v>3031450803.2800002</c:v>
                </c:pt>
                <c:pt idx="57">
                  <c:v>3012344170.1500053</c:v>
                </c:pt>
                <c:pt idx="58">
                  <c:v>2886689481.2999964</c:v>
                </c:pt>
                <c:pt idx="59">
                  <c:v>2866175892.3400049</c:v>
                </c:pt>
                <c:pt idx="60">
                  <c:v>2881853234.1200027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89-4C78-836C-7E1DC2EB68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OC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OC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OC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OC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OC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10/25/22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2 November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Seth Cochran</a:t>
            </a:r>
            <a:r>
              <a:rPr lang="en-US" b="1"/>
              <a:t>, DC </a:t>
            </a:r>
            <a:r>
              <a:rPr lang="en-US" b="1" dirty="0"/>
              <a:t>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Available Credit by Type Compared to Total Potential Exposure (TPE) Sep 2021- Sep 2022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422B3CF-48D7-410B-A317-1E8412936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8092" y="1825625"/>
            <a:ext cx="973581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3115-A32D-4B9A-B2FF-012E9627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3166" cy="1325563"/>
          </a:xfrm>
        </p:spPr>
        <p:txBody>
          <a:bodyPr/>
          <a:lstStyle/>
          <a:p>
            <a:r>
              <a:rPr lang="en-US" sz="4400" dirty="0">
                <a:cs typeface="Times New Roman" panose="02020603050405020304" pitchFamily="18" charset="0"/>
              </a:rPr>
              <a:t>Discretionary Collateral Aug 2022 - Sept 2022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31FEF9F-0039-4889-9567-336287CFAB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3243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4485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General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347" y="1253331"/>
            <a:ext cx="10515600" cy="4351338"/>
          </a:xfrm>
        </p:spPr>
        <p:txBody>
          <a:bodyPr>
            <a:noAutofit/>
          </a:bodyPr>
          <a:lstStyle/>
          <a:p>
            <a:pPr marL="457200" lvl="1" indent="0">
              <a:spcBef>
                <a:spcPts val="0"/>
              </a:spcBef>
              <a:buNone/>
              <a:defRPr/>
            </a:pPr>
            <a:endParaRPr lang="en-US" sz="32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cs typeface="Arial" panose="020B0604020202020204" pitchFamily="34" charset="0"/>
              </a:rPr>
              <a:t>One NPRR reviewed for credit impacts</a:t>
            </a:r>
          </a:p>
          <a:p>
            <a:pPr lvl="1">
              <a:spcBef>
                <a:spcPts val="0"/>
              </a:spcBef>
              <a:defRPr/>
            </a:pPr>
            <a:endParaRPr lang="en-US" sz="32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NPRR 1146 from Rainbow Energy Marketing Corporation</a:t>
            </a:r>
          </a:p>
          <a:p>
            <a:pPr lvl="1">
              <a:spcBef>
                <a:spcPts val="0"/>
              </a:spcBef>
              <a:defRPr/>
            </a:pPr>
            <a:endParaRPr lang="en-US" sz="3200" dirty="0"/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ERCOT Update on NPRR 1067</a:t>
            </a:r>
          </a:p>
          <a:p>
            <a:pPr lvl="1">
              <a:spcBef>
                <a:spcPts val="0"/>
              </a:spcBef>
              <a:defRPr/>
            </a:pPr>
            <a:endParaRPr lang="en-US" sz="3200" dirty="0"/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Potential Uplift Liability collateral release</a:t>
            </a:r>
          </a:p>
          <a:p>
            <a:pPr lvl="1">
              <a:spcBef>
                <a:spcPts val="0"/>
              </a:spcBef>
              <a:defRPr/>
            </a:pPr>
            <a:endParaRPr lang="en-US" sz="3200" dirty="0"/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Regular update on collateral and exposure</a:t>
            </a: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NPRR’s Reviewed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42D8-46C5-494A-A41B-18E9D3AF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1132 NPRR Communicate Operating Limitations during Cold and Hot Weather Conditions.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Considered operational without credit impacts</a:t>
            </a:r>
          </a:p>
        </p:txBody>
      </p:sp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NPRR 1146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F5B78-0A57-43F7-8CC1-E447DFEE3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Example: DC tie transaction importing into ERCOT. URTA </a:t>
            </a:r>
            <a:r>
              <a:rPr lang="en-US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Unbilled Real-Time Amount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drives credit requirements and when they’re importing power and ERCOT owes them money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EALt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Max [RFAF * Max {RTLE during the previous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lrt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days}, RTLF] + DFAF * DALE + Max [RTLCNS, Max {URTA during the previous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lrt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days}] +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EALt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Max [RFAF * Max {RTLE during the previous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lrt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days}, RTLF] + DFAF * DALE + RTLCS +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Proposal removes Unbilled Real-Time Amount max function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Max functions, RTLF and RTLCNS, which capture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 positive RTM activity, is not taken into account at all.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Rather RTLE and URTA, which lag behind by 7 days and have large M1=10 and M2=9 weights, set RTM exposure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issue of building collateral obligations when exposure flips from AP to AR in increasing price environment (as occurred during Uri)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1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53AD-A990-47D8-8BD8-632A72F9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NPRR 1146 Developments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3D59-45A9-4A06-8AF4-363FF7BC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625000"/>
          </a:xfrm>
        </p:spPr>
        <p:txBody>
          <a:bodyPr>
            <a:no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Ruane filed comments Sept. 16 but lacked time to present at MCWG. </a:t>
            </a:r>
            <a:r>
              <a:rPr lang="en-US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does not support NPRR1146.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 1146 would require QSEs to suspend all RTM activity when the QSE receives notice of suspension from ERCOT. ERCOT notes that this provision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requires automation, as there is no system mechanism to temporarily suspend CP’s.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Although an Impact Analysis has not been completed,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asserts the required system enhancements would bear a substantial cost. 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1800" dirty="0"/>
              <a:t>NPRR 1146 eliminates URTA for TAO QSEs. </a:t>
            </a:r>
            <a:r>
              <a:rPr lang="en-US" sz="1800" b="1" dirty="0"/>
              <a:t>ERCOT does not believe that making credit requirements less conservative for one subset of Counter-Parties is appropriate from an equity perspective.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1800" dirty="0"/>
              <a:t>TAO ability to </a:t>
            </a:r>
            <a:r>
              <a:rPr lang="en-US" sz="1800" b="1" dirty="0"/>
              <a:t>leverage suspension in lieu of posting required collateral</a:t>
            </a:r>
            <a:r>
              <a:rPr lang="en-US" sz="1800" dirty="0"/>
              <a:t>, and not cure collateral requests within two Bank Business Days, </a:t>
            </a:r>
            <a:r>
              <a:rPr lang="en-US" sz="1800" b="1" dirty="0"/>
              <a:t>would not be available to all Market Participants.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1800" i="1" u="sng" dirty="0"/>
              <a:t>ERCOT will investigate 1146 proposed changes to credit calculations and report back to Credit Working Group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en-US" sz="1800" i="1" u="sng" dirty="0"/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1800" dirty="0"/>
              <a:t>Rainbow Energy Marketing Corporation filed comments on October 13, 2022 to remove the favorable M1 treatment and thus any need to suspend QSE RTM activities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8837A-E472-492F-A124-69467B5C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7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24950-8D17-40FE-8849-D0147B56B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Return of NPRR 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354E-FB10-4F71-BF86-A32A9FC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796"/>
            <a:ext cx="10515600" cy="4857226"/>
          </a:xfrm>
        </p:spPr>
        <p:txBody>
          <a:bodyPr>
            <a:noAutofit/>
          </a:bodyPr>
          <a:lstStyle/>
          <a:p>
            <a:r>
              <a:rPr lang="en-US" sz="1800" dirty="0"/>
              <a:t>NPRR 1067, sponsored by ERCOT, was posted on January 27, 2021. Tabled after Uri. </a:t>
            </a:r>
          </a:p>
          <a:p>
            <a:pPr lvl="1"/>
            <a:r>
              <a:rPr lang="en-US" sz="1800" dirty="0"/>
              <a:t>CWG/MCWG discussions on market entry qualifications began in December 2018, subsequent to the 2018 PJM </a:t>
            </a:r>
            <a:r>
              <a:rPr lang="en-US" sz="1800" dirty="0" err="1"/>
              <a:t>Greenhat</a:t>
            </a:r>
            <a:r>
              <a:rPr lang="en-US" sz="1800" dirty="0"/>
              <a:t> default.</a:t>
            </a:r>
          </a:p>
          <a:p>
            <a:pPr lvl="1"/>
            <a:r>
              <a:rPr lang="en-US" sz="1800" dirty="0"/>
              <a:t>Credit model methodologies to support Unreasonable Credit Risk determinations were reviewed by CWG/MCWG from June 2020 through March 2021. </a:t>
            </a:r>
          </a:p>
          <a:p>
            <a:r>
              <a:rPr lang="en-US" sz="1800" dirty="0"/>
              <a:t>Note potential interplay with FERC information-sharing NOPR.</a:t>
            </a:r>
          </a:p>
          <a:p>
            <a:pPr lvl="1"/>
            <a:r>
              <a:rPr lang="en-US" sz="1600" dirty="0"/>
              <a:t>ISO/RTO Council supports voluntary credit information sharing</a:t>
            </a:r>
            <a:endParaRPr lang="en-US" sz="1400" dirty="0"/>
          </a:p>
          <a:p>
            <a:r>
              <a:rPr lang="en-US" sz="1800" dirty="0"/>
              <a:t>ERCOT is drafting comments to NPRR 1067 to address:</a:t>
            </a:r>
          </a:p>
          <a:p>
            <a:pPr lvl="1"/>
            <a:r>
              <a:rPr lang="en-US" sz="1800" dirty="0"/>
              <a:t>Revise the baseline language to reflect the parts of the proposal that was approved and implemented in NPRR 1073. This includes requirements for QSE/CRRAH applicants with Principals who were Principals of defaulted or terminated Market Participants.</a:t>
            </a:r>
          </a:p>
          <a:p>
            <a:pPr lvl="1"/>
            <a:r>
              <a:rPr lang="en-US" sz="1800" dirty="0"/>
              <a:t>Elimination of unsecured credit, and</a:t>
            </a:r>
          </a:p>
          <a:p>
            <a:pPr lvl="1"/>
            <a:r>
              <a:rPr lang="en-US" sz="1800" dirty="0"/>
              <a:t>Context of Counter-Party suspension.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170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5EBC-7CDC-446E-BE03-01F58147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1067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60C7-F0CA-48C2-AC60-7D7F311A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 originally drafted, NPRR 1067 proposed the following:</a:t>
            </a:r>
          </a:p>
          <a:p>
            <a:r>
              <a:rPr lang="en-US" dirty="0"/>
              <a:t>Background checks for existing and prospective Counter-Parties,</a:t>
            </a:r>
          </a:p>
          <a:p>
            <a:r>
              <a:rPr lang="en-US" dirty="0"/>
              <a:t>Fee to fund background check processes, </a:t>
            </a:r>
          </a:p>
          <a:p>
            <a:r>
              <a:rPr lang="en-US" dirty="0"/>
              <a:t>Authorizes ERCOT to review Counter-Parties to determine whether they pose an Unreasonable Credit Risk, as defined, to ERCOT,</a:t>
            </a:r>
          </a:p>
          <a:p>
            <a:r>
              <a:rPr lang="en-US" dirty="0"/>
              <a:t>Authorizes ERCOT to suspend a QSE or CRRAH if it poses an Unreasonable Credit Risk, </a:t>
            </a:r>
          </a:p>
          <a:p>
            <a:r>
              <a:rPr lang="en-US" dirty="0"/>
              <a:t>Authorizes ERCOT to terminate a Counter-Party if it is deemed an Unreasonable Credit Risk that cannot be remedied,</a:t>
            </a:r>
          </a:p>
          <a:p>
            <a:r>
              <a:rPr lang="en-US" dirty="0"/>
              <a:t>Formalizes processes for ERCOT assessment of creditworthiness,</a:t>
            </a:r>
          </a:p>
          <a:p>
            <a:r>
              <a:rPr lang="en-US" dirty="0"/>
              <a:t>Enables a credit scoring process to provide a consistent framework for review of creditworthiness, and</a:t>
            </a:r>
          </a:p>
          <a:p>
            <a:r>
              <a:rPr lang="en-US" dirty="0"/>
              <a:t>Provides a means for ERCOT to adjust the Unsecured Credit Limits and/or TPE to ensure that they adequately reflect financial risk created by a Counter-Party.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0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5EBC-7CDC-446E-BE03-01F58147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Potential Uplift Liability collateral release</a:t>
            </a:r>
            <a:br>
              <a:rPr lang="en-US" sz="4400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60C7-F0CA-48C2-AC60-7D7F311A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indicated PUL invoice amounts being held for the Brazos short-pay will be released upon the Effective Date of the bankruptcy plan</a:t>
            </a:r>
          </a:p>
        </p:txBody>
      </p:sp>
    </p:spTree>
    <p:extLst>
      <p:ext uri="{BB962C8B-B14F-4D97-AF65-F5344CB8AC3E}">
        <p14:creationId xmlns:p14="http://schemas.microsoft.com/office/powerpoint/2010/main" val="47441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38AC-05D9-4176-BBDB-E15B79F14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5639"/>
            <a:ext cx="9144000" cy="73501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Monthly Highlights Aug 2022 – Sept 2022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FF607-9103-4ED4-B8CA-ADCE0DAAEF4F}"/>
              </a:ext>
            </a:extLst>
          </p:cNvPr>
          <p:cNvSpPr txBox="1"/>
          <p:nvPr/>
        </p:nvSpPr>
        <p:spPr>
          <a:xfrm>
            <a:off x="1619250" y="1638300"/>
            <a:ext cx="94011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Market-wide average TPE decreased from $2,726.6 million in August to $1,611.8 million in September.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TPE decreased mainly due to lower RT and DA Settlement Point prices as well as lower RT &amp; DA adjustment factors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Average Discretionary Collateral was relatively flat at $3.252.4 million in September vs. $3,222.5 million in August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No unusual collateral call activity</a:t>
            </a:r>
          </a:p>
        </p:txBody>
      </p:sp>
    </p:spTree>
    <p:extLst>
      <p:ext uri="{BB962C8B-B14F-4D97-AF65-F5344CB8AC3E}">
        <p14:creationId xmlns:p14="http://schemas.microsoft.com/office/powerpoint/2010/main" val="473303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858</Words>
  <Application>Microsoft Macintosh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Market Credit Working Group update to the Wholesale Market Subcommittee</vt:lpstr>
      <vt:lpstr>General Update </vt:lpstr>
      <vt:lpstr>NPRR’s Reviewed</vt:lpstr>
      <vt:lpstr>NPRR 1146</vt:lpstr>
      <vt:lpstr>NPRR 1146 Developments</vt:lpstr>
      <vt:lpstr>Return of NPRR 1067</vt:lpstr>
      <vt:lpstr>NPRR 1067 continued</vt:lpstr>
      <vt:lpstr>Potential Uplift Liability collateral release </vt:lpstr>
      <vt:lpstr>Monthly Highlights Aug 2022 – Sept 2022</vt:lpstr>
      <vt:lpstr>Available Credit by Type Compared to Total Potential Exposure (TPE) Sep 2021- Sep 2022</vt:lpstr>
      <vt:lpstr>Discretionary Collateral Aug 2022 - Sept 2022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Seth Cochran</cp:lastModifiedBy>
  <cp:revision>25</cp:revision>
  <dcterms:created xsi:type="dcterms:W3CDTF">2022-08-01T15:23:51Z</dcterms:created>
  <dcterms:modified xsi:type="dcterms:W3CDTF">2022-10-25T19:03:17Z</dcterms:modified>
</cp:coreProperties>
</file>